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2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4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066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08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5711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84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39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6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7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7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3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4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78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50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3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9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5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695265"/>
            <a:ext cx="8610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Class Lecture</a:t>
            </a:r>
          </a:p>
          <a:p>
            <a:pPr algn="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endParaRPr lang="en-US" sz="5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CHEESE ADDITIVES AND PRESERVATIVES</a:t>
            </a:r>
            <a:endParaRPr lang="en-US" sz="3600" dirty="0" smtClean="0">
              <a:solidFill>
                <a:srgbClr val="0070C0"/>
              </a:solidFill>
            </a:endParaRPr>
          </a:p>
          <a:p>
            <a:pPr algn="ctr"/>
            <a:endParaRPr lang="en-US" sz="54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2200" b="1" dirty="0" smtClean="0">
                <a:solidFill>
                  <a:srgbClr val="0070C0"/>
                </a:solidFill>
              </a:rPr>
              <a:t>Dr. </a:t>
            </a:r>
            <a:r>
              <a:rPr lang="en-US" sz="2200" b="1" dirty="0" err="1" smtClean="0">
                <a:solidFill>
                  <a:srgbClr val="0070C0"/>
                </a:solidFill>
              </a:rPr>
              <a:t>Sanjeev</a:t>
            </a:r>
            <a:r>
              <a:rPr lang="en-US" sz="2200" b="1" dirty="0" smtClean="0">
                <a:solidFill>
                  <a:srgbClr val="0070C0"/>
                </a:solidFill>
              </a:rPr>
              <a:t> Kumar</a:t>
            </a:r>
          </a:p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Associate Professor</a:t>
            </a:r>
          </a:p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Department of Dairy Technology</a:t>
            </a:r>
          </a:p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SGIDT, Patna-14</a:t>
            </a:r>
          </a:p>
          <a:p>
            <a:pPr algn="r"/>
            <a:endParaRPr lang="en-US" b="1" dirty="0" smtClean="0">
              <a:solidFill>
                <a:srgbClr val="FF0000"/>
              </a:solidFill>
            </a:endParaRPr>
          </a:p>
          <a:p>
            <a:pPr algn="r"/>
            <a:endParaRPr lang="en-I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41152"/>
            <a:ext cx="82296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Salts to Restore the Calcium Balance in Milk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Successful coagulation depends on this balance of calcium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balance among the three different forms is disturbed due to heat treatment, cooling or disturbances in milk itself (</a:t>
            </a:r>
            <a:r>
              <a:rPr lang="en-US" sz="2200" dirty="0" err="1" smtClean="0"/>
              <a:t>colostrum</a:t>
            </a:r>
            <a:r>
              <a:rPr lang="en-US" sz="2200" dirty="0" smtClean="0"/>
              <a:t>, late lactation, mastitis)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such cases it has become a common practice to add calcium salt, usually calcium chloride, to milk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Addition of 0.02% calcium chloride is suggested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143000"/>
            <a:ext cx="8001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Salts Inhibitory to Undesirable Organisms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Salts like potassium nitrate, sodium hydrogen carbonate, calcium carbonate, mono-sodium </a:t>
            </a:r>
            <a:r>
              <a:rPr lang="en-US" sz="2200" dirty="0" err="1" smtClean="0"/>
              <a:t>dihydrogen</a:t>
            </a:r>
            <a:r>
              <a:rPr lang="en-US" sz="2200" dirty="0" smtClean="0"/>
              <a:t> phosphate and </a:t>
            </a:r>
            <a:r>
              <a:rPr lang="en-US" sz="2200" dirty="0" err="1" smtClean="0"/>
              <a:t>nisin</a:t>
            </a:r>
            <a:r>
              <a:rPr lang="en-US" sz="2200" dirty="0" smtClean="0"/>
              <a:t> are added to arrest the growth of undesired microorganisms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Commonly added in some of the less acid curd cheese like Edam, Gouda etc.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Prevent the growth of gas producing organisms which cause ‘blown’ defect in cheese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err="1" smtClean="0"/>
              <a:t>Sorbic</a:t>
            </a:r>
            <a:r>
              <a:rPr lang="en-US" sz="2200" dirty="0" smtClean="0"/>
              <a:t> acid is used to inhibit the growth of yeasts, molds and some bacteria.</a:t>
            </a:r>
            <a:endParaRPr lang="en-IN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16888"/>
            <a:ext cx="77724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Use of Common Salt (</a:t>
            </a:r>
            <a:r>
              <a:rPr lang="en-US" sz="2400" b="1" dirty="0" err="1" smtClean="0">
                <a:solidFill>
                  <a:srgbClr val="0070C0"/>
                </a:solidFill>
              </a:rPr>
              <a:t>NaCl</a:t>
            </a:r>
            <a:r>
              <a:rPr lang="en-US" sz="2400" b="1" dirty="0" smtClean="0">
                <a:solidFill>
                  <a:srgbClr val="0070C0"/>
                </a:solidFill>
              </a:rPr>
              <a:t>)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Salt normally used in </a:t>
            </a:r>
            <a:r>
              <a:rPr lang="en-US" sz="2200" dirty="0" err="1" smtClean="0"/>
              <a:t>cheesemaking</a:t>
            </a:r>
            <a:r>
              <a:rPr lang="en-US" sz="2200" dirty="0" smtClean="0"/>
              <a:t> is about 2% of the weight of the curd</a:t>
            </a:r>
          </a:p>
          <a:p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Salt is added to cheese: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a. To suppress growth of unwanted micro-organisms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b. To assist the </a:t>
            </a:r>
            <a:r>
              <a:rPr lang="en-US" sz="2200" dirty="0" err="1" smtClean="0"/>
              <a:t>physico</a:t>
            </a:r>
            <a:r>
              <a:rPr lang="en-US" sz="2200" dirty="0" smtClean="0"/>
              <a:t>-chemical changes in the curd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c. To slow down the growth of the lactic acid and other types of unwanted microorganisms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d. To give the cheese an appetizing taste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09600"/>
            <a:ext cx="74676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Acidulants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most common </a:t>
            </a:r>
            <a:r>
              <a:rPr lang="en-US" sz="2200" dirty="0" err="1" smtClean="0"/>
              <a:t>acidulant</a:t>
            </a:r>
            <a:r>
              <a:rPr lang="en-US" sz="2200" dirty="0" smtClean="0"/>
              <a:t> used in cheese making is lactic acid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Acids of food grade quality (e.g. lactic, glacial acetic, lemon juice, vinegar, D-</a:t>
            </a:r>
            <a:r>
              <a:rPr lang="en-US" sz="2200" dirty="0" err="1" smtClean="0"/>
              <a:t>glucono</a:t>
            </a:r>
            <a:r>
              <a:rPr lang="en-US" sz="2200" dirty="0" smtClean="0"/>
              <a:t>-delta-</a:t>
            </a:r>
            <a:r>
              <a:rPr lang="en-US" sz="2200" dirty="0" err="1" smtClean="0"/>
              <a:t>lactone</a:t>
            </a:r>
            <a:r>
              <a:rPr lang="en-US" sz="2200" dirty="0" smtClean="0"/>
              <a:t>, phosphoric) are used to increase the acidity of milk.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Glacial acetic acid (12.5% concentrated acid @ 2.7% of milk) is used in </a:t>
            </a:r>
            <a:r>
              <a:rPr lang="en-US" sz="2200" dirty="0" err="1" smtClean="0"/>
              <a:t>Queso</a:t>
            </a:r>
            <a:r>
              <a:rPr lang="en-US" sz="2200" dirty="0" smtClean="0"/>
              <a:t> Blanco cheese and vinegar (0.03%) for mozzarella cheese manufacture.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Lime juice is used in India to manufacture </a:t>
            </a:r>
            <a:r>
              <a:rPr lang="en-US" sz="2200" dirty="0" err="1" smtClean="0"/>
              <a:t>Bandal</a:t>
            </a:r>
            <a:r>
              <a:rPr lang="en-US" sz="2200" dirty="0" smtClean="0"/>
              <a:t> cheese, </a:t>
            </a:r>
            <a:r>
              <a:rPr lang="en-US" sz="2200" dirty="0" err="1" smtClean="0"/>
              <a:t>paneer</a:t>
            </a:r>
            <a:r>
              <a:rPr lang="en-US" sz="2200" dirty="0" smtClean="0"/>
              <a:t> and </a:t>
            </a:r>
            <a:r>
              <a:rPr lang="en-US" sz="2200" dirty="0" err="1" smtClean="0"/>
              <a:t>channa</a:t>
            </a:r>
            <a:r>
              <a:rPr lang="en-US" sz="2200" dirty="0" smtClean="0"/>
              <a:t>.</a:t>
            </a:r>
            <a:endParaRPr lang="en-IN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891838"/>
            <a:ext cx="75438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Colors and Bleaching Agents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Add extra color to pale colored milk to give cheese an attractive and appetizing appearance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Riboflavin is yellow in solution with a green-yellow fluorescence and tends to give curd a greenish tinge.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err="1" smtClean="0"/>
              <a:t>Annato</a:t>
            </a:r>
            <a:r>
              <a:rPr lang="en-US" sz="2200" dirty="0" smtClean="0"/>
              <a:t> is, by far the most widely used color.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Agents such as H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O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, air, -SH groups in ripening cheese and copper and iron act as catalysts in oxidation of annatto pigment.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219200"/>
            <a:ext cx="7696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Flavors, Spices and Herbs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two groups of flavoring agents which are added to cheese: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n-US" sz="2200" dirty="0" smtClean="0"/>
              <a:t>(a) those </a:t>
            </a:r>
            <a:r>
              <a:rPr lang="en-US" sz="2200" b="1" dirty="0" smtClean="0">
                <a:solidFill>
                  <a:srgbClr val="0070C0"/>
                </a:solidFill>
              </a:rPr>
              <a:t>which are added for imparting flavor </a:t>
            </a:r>
            <a:r>
              <a:rPr lang="en-US" sz="2200" dirty="0" smtClean="0"/>
              <a:t>to the cheese (herbs and spices)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n-US" sz="2200" dirty="0" smtClean="0"/>
              <a:t>(b) those </a:t>
            </a:r>
            <a:r>
              <a:rPr lang="en-US" sz="2200" b="1" dirty="0" smtClean="0">
                <a:solidFill>
                  <a:srgbClr val="0070C0"/>
                </a:solidFill>
              </a:rPr>
              <a:t>flavors which are nutritive foods </a:t>
            </a:r>
            <a:r>
              <a:rPr lang="en-US" sz="2200" dirty="0" smtClean="0"/>
              <a:t>in their own right (ham, meats etc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Chopped herbs, or their juices, or dried crust semi powders have been used to impart flavor and aroma in cheese curds</a:t>
            </a:r>
            <a:endParaRPr lang="en-IN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889844"/>
            <a:ext cx="7543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Smokes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Cheeses are exposed to a smoke-charged atmosphere for smoky flavor development.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Incorporation of smoke vapors containing </a:t>
            </a:r>
            <a:r>
              <a:rPr lang="en-US" sz="2200" dirty="0" err="1" smtClean="0"/>
              <a:t>phenolic</a:t>
            </a:r>
            <a:r>
              <a:rPr lang="en-US" sz="2200" dirty="0" smtClean="0"/>
              <a:t> substances has preservative effect and also impart typical flavor to cheese.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200" dirty="0" smtClean="0"/>
              <a:t>Cheese is dipped in liquid condensed smoke.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0070C0"/>
                </a:solidFill>
              </a:rPr>
              <a:t>Addition of Beverage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Alcoholic beverages, beers, wines and liquors have been added to the raw cheese curd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990600"/>
            <a:ext cx="7086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Cheese Bases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use of a bland cheese base along with a filling of herbs, vegetables and chopped cooked meats is probably a spillover from the use of processed cheese in the similar manner</a:t>
            </a:r>
          </a:p>
          <a:p>
            <a:pPr algn="just">
              <a:buFont typeface="Wingdings" pitchFamily="2" charset="2"/>
              <a:buChar char="Ø"/>
            </a:pPr>
            <a:endParaRPr lang="en-US" sz="22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typical mixtures use cheese as a base, with the addition of lettuce, chives, onions, spinach, potatoes, carrots, chopped ham etc.</a:t>
            </a:r>
            <a:endParaRPr lang="en-IN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532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sanjeev</cp:lastModifiedBy>
  <cp:revision>2</cp:revision>
  <dcterms:created xsi:type="dcterms:W3CDTF">2006-08-16T00:00:00Z</dcterms:created>
  <dcterms:modified xsi:type="dcterms:W3CDTF">2020-03-27T12:03:10Z</dcterms:modified>
</cp:coreProperties>
</file>