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3" r:id="rId4"/>
    <p:sldId id="274" r:id="rId5"/>
    <p:sldId id="258" r:id="rId6"/>
    <p:sldId id="259" r:id="rId7"/>
    <p:sldId id="260" r:id="rId8"/>
    <p:sldId id="275" r:id="rId9"/>
    <p:sldId id="261" r:id="rId10"/>
    <p:sldId id="264" r:id="rId11"/>
    <p:sldId id="262" r:id="rId12"/>
    <p:sldId id="265" r:id="rId13"/>
    <p:sldId id="266" r:id="rId14"/>
    <p:sldId id="267" r:id="rId15"/>
    <p:sldId id="272" r:id="rId16"/>
    <p:sldId id="268" r:id="rId17"/>
    <p:sldId id="269" r:id="rId18"/>
    <p:sldId id="270" r:id="rId19"/>
    <p:sldId id="271" r:id="rId20"/>
    <p:sldId id="26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E06F-6AFF-4542-8C97-59A0F9B49157}"/>
              </a:ext>
            </a:extLst>
          </p:cNvPr>
          <p:cNvSpPr>
            <a:spLocks noGrp="1"/>
          </p:cNvSpPr>
          <p:nvPr>
            <p:ph type="ctrTitle"/>
          </p:nvPr>
        </p:nvSpPr>
        <p:spPr/>
        <p:txBody>
          <a:bodyPr/>
          <a:lstStyle/>
          <a:p>
            <a:r>
              <a:rPr lang="en-IN" dirty="0"/>
              <a:t>CONFECTIONARY PRODUCTS</a:t>
            </a:r>
          </a:p>
        </p:txBody>
      </p:sp>
      <p:sp>
        <p:nvSpPr>
          <p:cNvPr id="3" name="Subtitle 2">
            <a:extLst>
              <a:ext uri="{FF2B5EF4-FFF2-40B4-BE49-F238E27FC236}">
                <a16:creationId xmlns:a16="http://schemas.microsoft.com/office/drawing/2014/main" id="{EC63BC62-2EC4-4297-9A48-3B87729C3381}"/>
              </a:ext>
            </a:extLst>
          </p:cNvPr>
          <p:cNvSpPr>
            <a:spLocks noGrp="1"/>
          </p:cNvSpPr>
          <p:nvPr>
            <p:ph type="subTitle" idx="1"/>
          </p:nvPr>
        </p:nvSpPr>
        <p:spPr>
          <a:xfrm>
            <a:off x="1876424" y="3602038"/>
            <a:ext cx="3705669" cy="1655762"/>
          </a:xfrm>
        </p:spPr>
        <p:txBody>
          <a:bodyPr/>
          <a:lstStyle/>
          <a:p>
            <a:r>
              <a:rPr lang="en-IN" dirty="0" err="1"/>
              <a:t>B.K.Singh,Dairy</a:t>
            </a:r>
            <a:r>
              <a:rPr lang="en-IN" dirty="0"/>
              <a:t> Technology</a:t>
            </a:r>
          </a:p>
        </p:txBody>
      </p:sp>
      <p:pic>
        <p:nvPicPr>
          <p:cNvPr id="1026" name="Picture 2" descr="https://upload.wikimedia.org/wikipedia/commons/thumb/d/d9/Chum_chums.jpg/220px-Chum_chums.jpg">
            <a:extLst>
              <a:ext uri="{FF2B5EF4-FFF2-40B4-BE49-F238E27FC236}">
                <a16:creationId xmlns:a16="http://schemas.microsoft.com/office/drawing/2014/main" id="{F2711706-F256-4CA5-930E-414831FD5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442" y="3509963"/>
            <a:ext cx="4946134"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394D-3FC2-4179-A0DC-F4BEB189B7EA}"/>
              </a:ext>
            </a:extLst>
          </p:cNvPr>
          <p:cNvSpPr>
            <a:spLocks noGrp="1"/>
          </p:cNvSpPr>
          <p:nvPr>
            <p:ph type="title"/>
          </p:nvPr>
        </p:nvSpPr>
        <p:spPr/>
        <p:txBody>
          <a:bodyPr/>
          <a:lstStyle/>
          <a:p>
            <a:r>
              <a:rPr lang="en-IN" dirty="0"/>
              <a:t>      Confectionery Production Principles</a:t>
            </a:r>
          </a:p>
        </p:txBody>
      </p:sp>
      <p:sp>
        <p:nvSpPr>
          <p:cNvPr id="3" name="Content Placeholder 2">
            <a:extLst>
              <a:ext uri="{FF2B5EF4-FFF2-40B4-BE49-F238E27FC236}">
                <a16:creationId xmlns:a16="http://schemas.microsoft.com/office/drawing/2014/main" id="{72FEDD59-D042-45C4-977F-986B8DEE82CE}"/>
              </a:ext>
            </a:extLst>
          </p:cNvPr>
          <p:cNvSpPr>
            <a:spLocks noGrp="1"/>
          </p:cNvSpPr>
          <p:nvPr>
            <p:ph idx="1"/>
          </p:nvPr>
        </p:nvSpPr>
        <p:spPr/>
        <p:txBody>
          <a:bodyPr>
            <a:normAutofit fontScale="85000" lnSpcReduction="20000"/>
          </a:bodyPr>
          <a:lstStyle/>
          <a:p>
            <a:pPr algn="just"/>
            <a:r>
              <a:rPr lang="en-IN" dirty="0"/>
              <a:t>Sugar boiling:</a:t>
            </a:r>
            <a:r>
              <a:rPr lang="en-US" dirty="0"/>
              <a:t>The amount of water evaporated when a sugar solution is boiled under constant conditions is related to the boiling temperature. Water boils at 100</a:t>
            </a:r>
            <a:r>
              <a:rPr lang="en-US" dirty="0">
                <a:latin typeface="Times New Roman" panose="02020603050405020304" pitchFamily="18" charset="0"/>
                <a:cs typeface="Times New Roman" panose="02020603050405020304" pitchFamily="18" charset="0"/>
              </a:rPr>
              <a:t>°</a:t>
            </a:r>
            <a:r>
              <a:rPr lang="en-US" dirty="0"/>
              <a:t>C under standard atmospheric conditions. The addition of sucrose, or any other sugar, increases the boiling point in a non-linear manner and is related to the concentration of sugar in solution. </a:t>
            </a:r>
            <a:endParaRPr lang="en-IN" dirty="0"/>
          </a:p>
          <a:p>
            <a:pPr algn="just"/>
            <a:r>
              <a:rPr lang="en-IN" dirty="0"/>
              <a:t>Sugar crystallization:</a:t>
            </a:r>
            <a:r>
              <a:rPr lang="en-US" dirty="0"/>
              <a:t>When a supersaturated solution is seeded with existing crystals, usually by the addition of fondant, crystallization occurs throughout the mass. The crystal size may be controlled by varying the degree of supersaturation, the amount of seed crystal and the temperature. </a:t>
            </a:r>
            <a:endParaRPr lang="en-IN" dirty="0"/>
          </a:p>
          <a:p>
            <a:pPr algn="just"/>
            <a:r>
              <a:rPr lang="en-IN" dirty="0"/>
              <a:t>Aeration:</a:t>
            </a:r>
            <a:r>
              <a:rPr lang="en-US" dirty="0"/>
              <a:t>Aeration may be applied for a number of reasons such as increasing volume for a given weight of product and creating opacity, but the main reason is texture modification.</a:t>
            </a:r>
            <a:endParaRPr lang="en-IN" dirty="0"/>
          </a:p>
          <a:p>
            <a:endParaRPr lang="en-IN" dirty="0"/>
          </a:p>
        </p:txBody>
      </p:sp>
    </p:spTree>
    <p:extLst>
      <p:ext uri="{BB962C8B-B14F-4D97-AF65-F5344CB8AC3E}">
        <p14:creationId xmlns:p14="http://schemas.microsoft.com/office/powerpoint/2010/main" val="96617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A640-EED5-4AB6-B212-2A00F4EFF53B}"/>
              </a:ext>
            </a:extLst>
          </p:cNvPr>
          <p:cNvSpPr>
            <a:spLocks noGrp="1"/>
          </p:cNvSpPr>
          <p:nvPr>
            <p:ph type="title"/>
          </p:nvPr>
        </p:nvSpPr>
        <p:spPr/>
        <p:txBody>
          <a:bodyPr/>
          <a:lstStyle/>
          <a:p>
            <a:r>
              <a:rPr lang="en-IN" dirty="0"/>
              <a:t>     Confectionery Production Processes </a:t>
            </a:r>
          </a:p>
        </p:txBody>
      </p:sp>
      <p:sp>
        <p:nvSpPr>
          <p:cNvPr id="3" name="Content Placeholder 2">
            <a:extLst>
              <a:ext uri="{FF2B5EF4-FFF2-40B4-BE49-F238E27FC236}">
                <a16:creationId xmlns:a16="http://schemas.microsoft.com/office/drawing/2014/main" id="{60A37D46-EB8E-46D5-B04D-73788F18B9F0}"/>
              </a:ext>
            </a:extLst>
          </p:cNvPr>
          <p:cNvSpPr>
            <a:spLocks noGrp="1"/>
          </p:cNvSpPr>
          <p:nvPr>
            <p:ph idx="1"/>
          </p:nvPr>
        </p:nvSpPr>
        <p:spPr/>
        <p:txBody>
          <a:bodyPr>
            <a:normAutofit fontScale="70000" lnSpcReduction="20000"/>
          </a:bodyPr>
          <a:lstStyle/>
          <a:p>
            <a:pPr algn="just"/>
            <a:r>
              <a:rPr lang="en-IN" dirty="0"/>
              <a:t>Cooking:</a:t>
            </a:r>
            <a:r>
              <a:rPr lang="en-US" dirty="0"/>
              <a:t>Cooking of sugar is usually carried out in either gas fired cooking pans or in steam-jacketed kettles. </a:t>
            </a:r>
          </a:p>
          <a:p>
            <a:pPr algn="just"/>
            <a:r>
              <a:rPr lang="en-IN" dirty="0"/>
              <a:t>Drop rolling:</a:t>
            </a:r>
            <a:r>
              <a:rPr lang="en-US" dirty="0"/>
              <a:t>The drop roller was one of the earliest sweet forming machines. It consists of two synchronized brass rolls engraved with matching impressions. </a:t>
            </a:r>
            <a:endParaRPr lang="en-IN" dirty="0"/>
          </a:p>
          <a:p>
            <a:pPr algn="just"/>
            <a:r>
              <a:rPr lang="en-IN" dirty="0"/>
              <a:t>Moulding:</a:t>
            </a:r>
            <a:r>
              <a:rPr lang="en-US" dirty="0"/>
              <a:t>Depending on the type, confectionery products are </a:t>
            </a:r>
            <a:r>
              <a:rPr lang="en-US" dirty="0" err="1"/>
              <a:t>moulded</a:t>
            </a:r>
            <a:r>
              <a:rPr lang="en-US" dirty="0"/>
              <a:t> in different shapes. Boiled sweets are deposited into </a:t>
            </a:r>
            <a:r>
              <a:rPr lang="en-US" dirty="0" err="1"/>
              <a:t>teflon</a:t>
            </a:r>
            <a:r>
              <a:rPr lang="en-US" dirty="0"/>
              <a:t>-coated </a:t>
            </a:r>
            <a:r>
              <a:rPr lang="en-US" dirty="0" err="1"/>
              <a:t>aluminium</a:t>
            </a:r>
            <a:r>
              <a:rPr lang="en-US" dirty="0"/>
              <a:t> </a:t>
            </a:r>
            <a:r>
              <a:rPr lang="en-US" dirty="0" err="1"/>
              <a:t>moulds</a:t>
            </a:r>
            <a:r>
              <a:rPr lang="en-US" dirty="0"/>
              <a:t> fitted with ejector pins. After cooling, the pins are depressed from the underside of the </a:t>
            </a:r>
            <a:r>
              <a:rPr lang="en-US" dirty="0" err="1"/>
              <a:t>moulds</a:t>
            </a:r>
            <a:r>
              <a:rPr lang="en-US" dirty="0"/>
              <a:t> to eject the solid </a:t>
            </a:r>
            <a:r>
              <a:rPr lang="en-US" dirty="0" err="1"/>
              <a:t>boilings</a:t>
            </a:r>
            <a:r>
              <a:rPr lang="en-US" dirty="0"/>
              <a:t>. </a:t>
            </a:r>
            <a:endParaRPr lang="en-IN" dirty="0"/>
          </a:p>
          <a:p>
            <a:pPr algn="just"/>
            <a:r>
              <a:rPr lang="en-IN" dirty="0"/>
              <a:t>Extrusion :</a:t>
            </a:r>
            <a:r>
              <a:rPr lang="en-US" dirty="0"/>
              <a:t> Extruders of various types are used for forming bars and sheets from pastes and plastic confectionery bases. Lozenges are formed by passing the paste through a screw extruder and die to form a sheet which is then reduced in thickness by subsequent sizing rollers. In case of bars, the sheets are slit by rotary knives and sized to desired length.</a:t>
            </a:r>
            <a:endParaRPr lang="en-IN" dirty="0"/>
          </a:p>
          <a:p>
            <a:pPr marL="0" indent="0">
              <a:buNone/>
            </a:pPr>
            <a:endParaRPr lang="en-IN" dirty="0"/>
          </a:p>
          <a:p>
            <a:endParaRPr lang="en-IN" dirty="0"/>
          </a:p>
        </p:txBody>
      </p:sp>
    </p:spTree>
    <p:extLst>
      <p:ext uri="{BB962C8B-B14F-4D97-AF65-F5344CB8AC3E}">
        <p14:creationId xmlns:p14="http://schemas.microsoft.com/office/powerpoint/2010/main" val="329557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3DFC-6363-4418-8B60-6A4809257DA7}"/>
              </a:ext>
            </a:extLst>
          </p:cNvPr>
          <p:cNvSpPr>
            <a:spLocks noGrp="1"/>
          </p:cNvSpPr>
          <p:nvPr>
            <p:ph type="title"/>
          </p:nvPr>
        </p:nvSpPr>
        <p:spPr/>
        <p:txBody>
          <a:bodyPr/>
          <a:lstStyle/>
          <a:p>
            <a:r>
              <a:rPr lang="en-IN" dirty="0"/>
              <a:t>        Confectionery Production Processes </a:t>
            </a:r>
          </a:p>
        </p:txBody>
      </p:sp>
      <p:sp>
        <p:nvSpPr>
          <p:cNvPr id="3" name="Content Placeholder 2">
            <a:extLst>
              <a:ext uri="{FF2B5EF4-FFF2-40B4-BE49-F238E27FC236}">
                <a16:creationId xmlns:a16="http://schemas.microsoft.com/office/drawing/2014/main" id="{C078E8BF-67E2-41E9-AF5C-18487DD6399D}"/>
              </a:ext>
            </a:extLst>
          </p:cNvPr>
          <p:cNvSpPr>
            <a:spLocks noGrp="1"/>
          </p:cNvSpPr>
          <p:nvPr>
            <p:ph idx="1"/>
          </p:nvPr>
        </p:nvSpPr>
        <p:spPr/>
        <p:txBody>
          <a:bodyPr>
            <a:normAutofit fontScale="77500" lnSpcReduction="20000"/>
          </a:bodyPr>
          <a:lstStyle/>
          <a:p>
            <a:pPr algn="just"/>
            <a:r>
              <a:rPr lang="en-IN" dirty="0"/>
              <a:t>Plastic forming:</a:t>
            </a:r>
            <a:r>
              <a:rPr lang="en-US" dirty="0"/>
              <a:t> The plastic forming operation is widely used in the confectionery industry for converting plastic masses such as boiled sugar or toffee into individual sweets. In this process, the product will be tempered to correct consistency and </a:t>
            </a:r>
            <a:r>
              <a:rPr lang="en-US" dirty="0" err="1"/>
              <a:t>flavour</a:t>
            </a:r>
            <a:r>
              <a:rPr lang="en-US" dirty="0"/>
              <a:t> ingredients incorporated during the kneading process in the case of boiled sugar, cooling drum or cooling conveyor in the case of toffees. The mass is then fed into a batch roller for obtaining the product in the form of a rope. The rope is the fed to a pressurizer followed by sweet former (to give desired shape to final product) and later packaged.</a:t>
            </a:r>
            <a:endParaRPr lang="en-IN" dirty="0"/>
          </a:p>
          <a:p>
            <a:pPr algn="just"/>
            <a:r>
              <a:rPr lang="en-IN" dirty="0"/>
              <a:t>Wet crystallizing  :</a:t>
            </a:r>
            <a:r>
              <a:rPr lang="en-US" dirty="0"/>
              <a:t>Wet crystallizing is the process of building up a thin coherent coating of sugar crystal on the surface of a sweet. This seals the surface, and when used on products such as fondant creams or marzipan, retards drying out, extending the shelf life from a few days to 6 months or more.</a:t>
            </a:r>
            <a:endParaRPr lang="en-IN" dirty="0"/>
          </a:p>
          <a:p>
            <a:pPr marL="0" indent="0">
              <a:buNone/>
            </a:pPr>
            <a:endParaRPr lang="en-IN" dirty="0"/>
          </a:p>
        </p:txBody>
      </p:sp>
    </p:spTree>
    <p:extLst>
      <p:ext uri="{BB962C8B-B14F-4D97-AF65-F5344CB8AC3E}">
        <p14:creationId xmlns:p14="http://schemas.microsoft.com/office/powerpoint/2010/main" val="421679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FF28-43B6-41FA-B2DC-1CCC355202C5}"/>
              </a:ext>
            </a:extLst>
          </p:cNvPr>
          <p:cNvSpPr>
            <a:spLocks noGrp="1"/>
          </p:cNvSpPr>
          <p:nvPr>
            <p:ph type="title"/>
          </p:nvPr>
        </p:nvSpPr>
        <p:spPr/>
        <p:txBody>
          <a:bodyPr/>
          <a:lstStyle/>
          <a:p>
            <a:r>
              <a:rPr lang="en-IN" dirty="0"/>
              <a:t>      Confectionery Production Processes </a:t>
            </a:r>
          </a:p>
        </p:txBody>
      </p:sp>
      <p:sp>
        <p:nvSpPr>
          <p:cNvPr id="3" name="Content Placeholder 2">
            <a:extLst>
              <a:ext uri="{FF2B5EF4-FFF2-40B4-BE49-F238E27FC236}">
                <a16:creationId xmlns:a16="http://schemas.microsoft.com/office/drawing/2014/main" id="{F393A271-6F2D-4003-B216-5F3A561D0457}"/>
              </a:ext>
            </a:extLst>
          </p:cNvPr>
          <p:cNvSpPr>
            <a:spLocks noGrp="1"/>
          </p:cNvSpPr>
          <p:nvPr>
            <p:ph idx="1"/>
          </p:nvPr>
        </p:nvSpPr>
        <p:spPr/>
        <p:txBody>
          <a:bodyPr>
            <a:normAutofit lnSpcReduction="10000"/>
          </a:bodyPr>
          <a:lstStyle/>
          <a:p>
            <a:pPr marL="0" indent="0" algn="just">
              <a:buNone/>
            </a:pPr>
            <a:r>
              <a:rPr lang="en-IN" dirty="0"/>
              <a:t>Panning:</a:t>
            </a:r>
            <a:r>
              <a:rPr lang="en-US" dirty="0"/>
              <a:t>Panning is an operation which has been used by the confectionaries for centuries. In principle it is the application of coating to </a:t>
            </a:r>
            <a:r>
              <a:rPr lang="en-US" dirty="0" err="1"/>
              <a:t>centres</a:t>
            </a:r>
            <a:r>
              <a:rPr lang="en-US" dirty="0"/>
              <a:t> tumbling in a revolving pan mounted at about 30</a:t>
            </a:r>
            <a:r>
              <a:rPr lang="en-US" dirty="0">
                <a:latin typeface="Times New Roman" panose="02020603050405020304" pitchFamily="18" charset="0"/>
                <a:cs typeface="Times New Roman" panose="02020603050405020304" pitchFamily="18" charset="0"/>
              </a:rPr>
              <a:t>℃ </a:t>
            </a:r>
            <a:r>
              <a:rPr lang="en-US" dirty="0"/>
              <a:t>to the horizontal. The operation consists of adding enough coating medium to cover the </a:t>
            </a:r>
            <a:r>
              <a:rPr lang="en-US" dirty="0" err="1"/>
              <a:t>centres</a:t>
            </a:r>
            <a:r>
              <a:rPr lang="en-US" dirty="0"/>
              <a:t> completely with no surplus and drying this off either with hot air (hard panning), extra sugar (soft panning) or cold air (for chocolate). Coatings may be sugar syrup (hard panning), glucose syrup dried off by the application of fine sugar (soft panning) or chocolate, solutions containing food grade </a:t>
            </a:r>
            <a:r>
              <a:rPr lang="en-US" dirty="0" err="1"/>
              <a:t>colours</a:t>
            </a:r>
            <a:r>
              <a:rPr lang="en-US" dirty="0"/>
              <a:t>, edible gums, etc. </a:t>
            </a:r>
            <a:endParaRPr lang="en-IN" dirty="0"/>
          </a:p>
          <a:p>
            <a:endParaRPr lang="en-IN" dirty="0"/>
          </a:p>
        </p:txBody>
      </p:sp>
    </p:spTree>
    <p:extLst>
      <p:ext uri="{BB962C8B-B14F-4D97-AF65-F5344CB8AC3E}">
        <p14:creationId xmlns:p14="http://schemas.microsoft.com/office/powerpoint/2010/main" val="206200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198-27A6-4F72-A7ED-61453A51F075}"/>
              </a:ext>
            </a:extLst>
          </p:cNvPr>
          <p:cNvSpPr>
            <a:spLocks noGrp="1"/>
          </p:cNvSpPr>
          <p:nvPr>
            <p:ph type="title"/>
          </p:nvPr>
        </p:nvSpPr>
        <p:spPr/>
        <p:txBody>
          <a:bodyPr/>
          <a:lstStyle/>
          <a:p>
            <a:r>
              <a:rPr lang="en-IN" dirty="0"/>
              <a:t>                               CANDIES</a:t>
            </a:r>
          </a:p>
        </p:txBody>
      </p:sp>
      <p:sp>
        <p:nvSpPr>
          <p:cNvPr id="3" name="Content Placeholder 2">
            <a:extLst>
              <a:ext uri="{FF2B5EF4-FFF2-40B4-BE49-F238E27FC236}">
                <a16:creationId xmlns:a16="http://schemas.microsoft.com/office/drawing/2014/main" id="{469CE8EA-491F-4AFE-A46E-B6F70F717AC3}"/>
              </a:ext>
            </a:extLst>
          </p:cNvPr>
          <p:cNvSpPr>
            <a:spLocks noGrp="1"/>
          </p:cNvSpPr>
          <p:nvPr>
            <p:ph idx="1"/>
          </p:nvPr>
        </p:nvSpPr>
        <p:spPr/>
        <p:txBody>
          <a:bodyPr>
            <a:normAutofit fontScale="85000" lnSpcReduction="10000"/>
          </a:bodyPr>
          <a:lstStyle/>
          <a:p>
            <a:pPr marL="0" indent="0" algn="just">
              <a:buNone/>
            </a:pPr>
            <a:r>
              <a:rPr lang="en-US" dirty="0"/>
              <a:t>Candies represent a subgroup of amorphous sugar confectionery which are characterized by hard, chewy, homogenous and non-crystalline nature. These are also called as glass. The glassy state of matter is not a thermodynamic phase but a supercooled liquid and exhibit a sharp transition temperature between glassy and rubber states. Most sugars will form a glass but pure sucrose does not form a glass. Therefore, commercial sugar glasses are always made from sucrose and some other sugars such as invert sugar, glucose syrup, etc. Any additive required to stabilize a sucrose glass is traditionally referred to as a “doctor” by confectioners. Sometimes, acids are added to sucrose for in situ generation of invert sugar. In practice, boiled sweets (or high </a:t>
            </a:r>
            <a:r>
              <a:rPr lang="en-US" dirty="0" err="1"/>
              <a:t>boilings</a:t>
            </a:r>
            <a:r>
              <a:rPr lang="en-US" dirty="0"/>
              <a:t>) become unstable by absorbing water. Initially the product becomes sticky, then soft, followed ultimately by crystallization. </a:t>
            </a:r>
            <a:endParaRPr lang="en-IN" dirty="0"/>
          </a:p>
        </p:txBody>
      </p:sp>
    </p:spTree>
    <p:extLst>
      <p:ext uri="{BB962C8B-B14F-4D97-AF65-F5344CB8AC3E}">
        <p14:creationId xmlns:p14="http://schemas.microsoft.com/office/powerpoint/2010/main" val="387223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ndies">
            <a:extLst>
              <a:ext uri="{FF2B5EF4-FFF2-40B4-BE49-F238E27FC236}">
                <a16:creationId xmlns:a16="http://schemas.microsoft.com/office/drawing/2014/main" id="{950A8203-F4B6-432E-A16D-519DF3A04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727" y="1456660"/>
            <a:ext cx="5401338" cy="398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717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2E3E-8E4D-4067-BA6F-BC99A43952EE}"/>
              </a:ext>
            </a:extLst>
          </p:cNvPr>
          <p:cNvSpPr>
            <a:spLocks noGrp="1"/>
          </p:cNvSpPr>
          <p:nvPr>
            <p:ph type="title"/>
          </p:nvPr>
        </p:nvSpPr>
        <p:spPr/>
        <p:txBody>
          <a:bodyPr/>
          <a:lstStyle/>
          <a:p>
            <a:r>
              <a:rPr lang="en-IN" dirty="0"/>
              <a:t>                    Hard Boiled Candies</a:t>
            </a:r>
          </a:p>
        </p:txBody>
      </p:sp>
      <p:sp>
        <p:nvSpPr>
          <p:cNvPr id="3" name="Content Placeholder 2">
            <a:extLst>
              <a:ext uri="{FF2B5EF4-FFF2-40B4-BE49-F238E27FC236}">
                <a16:creationId xmlns:a16="http://schemas.microsoft.com/office/drawing/2014/main" id="{14FBB9A4-706C-4ED2-83CC-DB37CE3D235C}"/>
              </a:ext>
            </a:extLst>
          </p:cNvPr>
          <p:cNvSpPr>
            <a:spLocks noGrp="1"/>
          </p:cNvSpPr>
          <p:nvPr>
            <p:ph idx="1"/>
          </p:nvPr>
        </p:nvSpPr>
        <p:spPr/>
        <p:txBody>
          <a:bodyPr>
            <a:normAutofit fontScale="92500" lnSpcReduction="10000"/>
          </a:bodyPr>
          <a:lstStyle/>
          <a:p>
            <a:pPr marL="0" indent="0">
              <a:buNone/>
            </a:pPr>
            <a:r>
              <a:rPr lang="en-US" dirty="0"/>
              <a:t>The process of making boiled candies can be summarized as follow:</a:t>
            </a:r>
          </a:p>
          <a:p>
            <a:pPr marL="0" indent="0">
              <a:buNone/>
            </a:pPr>
            <a:r>
              <a:rPr lang="en-US" dirty="0"/>
              <a:t>a. Dissolving the sugar </a:t>
            </a:r>
          </a:p>
          <a:p>
            <a:pPr marL="0" indent="0">
              <a:buNone/>
            </a:pPr>
            <a:r>
              <a:rPr lang="en-US" dirty="0"/>
              <a:t>b. Boiling the sugar and glucose syrup under vacuum to the final solids concentration </a:t>
            </a:r>
          </a:p>
          <a:p>
            <a:pPr marL="0" indent="0">
              <a:buNone/>
            </a:pPr>
            <a:r>
              <a:rPr lang="en-US" dirty="0"/>
              <a:t>c. Cooling the boiled mass </a:t>
            </a:r>
          </a:p>
          <a:p>
            <a:pPr marL="0" indent="0">
              <a:buNone/>
            </a:pPr>
            <a:r>
              <a:rPr lang="en-US" dirty="0"/>
              <a:t>d. Adding </a:t>
            </a:r>
            <a:r>
              <a:rPr lang="en-US" dirty="0" err="1"/>
              <a:t>flavour</a:t>
            </a:r>
            <a:r>
              <a:rPr lang="en-US" dirty="0"/>
              <a:t>, </a:t>
            </a:r>
            <a:r>
              <a:rPr lang="en-US" dirty="0" err="1"/>
              <a:t>colour</a:t>
            </a:r>
            <a:r>
              <a:rPr lang="en-US" dirty="0"/>
              <a:t> and any acid </a:t>
            </a:r>
          </a:p>
          <a:p>
            <a:pPr marL="0" indent="0">
              <a:buNone/>
            </a:pPr>
            <a:r>
              <a:rPr lang="en-US" dirty="0"/>
              <a:t>e. Shaping the product </a:t>
            </a:r>
          </a:p>
          <a:p>
            <a:pPr marL="0" indent="0">
              <a:buNone/>
            </a:pPr>
            <a:r>
              <a:rPr lang="en-US" dirty="0"/>
              <a:t>f. Wrapping</a:t>
            </a:r>
            <a:endParaRPr lang="en-IN" dirty="0"/>
          </a:p>
        </p:txBody>
      </p:sp>
    </p:spTree>
    <p:extLst>
      <p:ext uri="{BB962C8B-B14F-4D97-AF65-F5344CB8AC3E}">
        <p14:creationId xmlns:p14="http://schemas.microsoft.com/office/powerpoint/2010/main" val="2641975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E7AE-C270-4B8F-899B-44CC991E4EF1}"/>
              </a:ext>
            </a:extLst>
          </p:cNvPr>
          <p:cNvSpPr>
            <a:spLocks noGrp="1"/>
          </p:cNvSpPr>
          <p:nvPr>
            <p:ph type="title"/>
          </p:nvPr>
        </p:nvSpPr>
        <p:spPr/>
        <p:txBody>
          <a:bodyPr/>
          <a:lstStyle/>
          <a:p>
            <a:r>
              <a:rPr lang="en-IN" dirty="0"/>
              <a:t>                                 Brittle</a:t>
            </a:r>
          </a:p>
        </p:txBody>
      </p:sp>
      <p:sp>
        <p:nvSpPr>
          <p:cNvPr id="3" name="Content Placeholder 2">
            <a:extLst>
              <a:ext uri="{FF2B5EF4-FFF2-40B4-BE49-F238E27FC236}">
                <a16:creationId xmlns:a16="http://schemas.microsoft.com/office/drawing/2014/main" id="{473AA3F7-F729-4FD4-B0D3-FEB2D41A0DF8}"/>
              </a:ext>
            </a:extLst>
          </p:cNvPr>
          <p:cNvSpPr>
            <a:spLocks noGrp="1"/>
          </p:cNvSpPr>
          <p:nvPr>
            <p:ph idx="1"/>
          </p:nvPr>
        </p:nvSpPr>
        <p:spPr/>
        <p:txBody>
          <a:bodyPr/>
          <a:lstStyle/>
          <a:p>
            <a:pPr marL="0" indent="0" algn="just">
              <a:buNone/>
            </a:pPr>
            <a:r>
              <a:rPr lang="en-US" dirty="0"/>
              <a:t>Brittle is essentially a type of hard candy to which nuts like peanuts are very commonly added. The nuts are added to the hot syrup and the mixture is poured out in a very thin layer and then stretched to make it as thin as possible. Baking soda (sodium bicarbonate) is sometimes added to produce a light texture. The resulting candy is hard and snaps easily, hence the term “brittle”. </a:t>
            </a:r>
            <a:endParaRPr lang="en-IN" dirty="0"/>
          </a:p>
        </p:txBody>
      </p:sp>
    </p:spTree>
    <p:extLst>
      <p:ext uri="{BB962C8B-B14F-4D97-AF65-F5344CB8AC3E}">
        <p14:creationId xmlns:p14="http://schemas.microsoft.com/office/powerpoint/2010/main" val="233096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8218-C6CD-4765-960F-1ED7D3BC842E}"/>
              </a:ext>
            </a:extLst>
          </p:cNvPr>
          <p:cNvSpPr>
            <a:spLocks noGrp="1"/>
          </p:cNvSpPr>
          <p:nvPr>
            <p:ph type="title"/>
          </p:nvPr>
        </p:nvSpPr>
        <p:spPr/>
        <p:txBody>
          <a:bodyPr/>
          <a:lstStyle/>
          <a:p>
            <a:r>
              <a:rPr lang="en-IN" dirty="0"/>
              <a:t>              Compressed Tablets </a:t>
            </a:r>
          </a:p>
        </p:txBody>
      </p:sp>
      <p:sp>
        <p:nvSpPr>
          <p:cNvPr id="3" name="Content Placeholder 2">
            <a:extLst>
              <a:ext uri="{FF2B5EF4-FFF2-40B4-BE49-F238E27FC236}">
                <a16:creationId xmlns:a16="http://schemas.microsoft.com/office/drawing/2014/main" id="{90DA8846-81EA-4E31-B344-E54C478BE825}"/>
              </a:ext>
            </a:extLst>
          </p:cNvPr>
          <p:cNvSpPr>
            <a:spLocks noGrp="1"/>
          </p:cNvSpPr>
          <p:nvPr>
            <p:ph idx="1"/>
          </p:nvPr>
        </p:nvSpPr>
        <p:spPr/>
        <p:txBody>
          <a:bodyPr>
            <a:normAutofit fontScale="92500" lnSpcReduction="10000"/>
          </a:bodyPr>
          <a:lstStyle/>
          <a:p>
            <a:pPr marL="0" indent="0" algn="just">
              <a:buNone/>
            </a:pPr>
            <a:r>
              <a:rPr lang="en-US" dirty="0"/>
              <a:t>Candies produced by application of high pressure processing are called compressed tablets or pressed candies. It involves use of punches and dies to provide desired shape. For tablet sweets, icing sugar and dextrose are normally used as a base, with gelatin, gum acacia or gum guar as binding materials. Stearic acid and its salts are normally used as lubricants. The amount of binding agent and lubricant used in compounding the formulation influences the physical properties of the tablet. There are two methods of producing compressed tablets: slugging and wet granulation. In slugging, the powder mix is treated with a lubricant before </a:t>
            </a:r>
            <a:r>
              <a:rPr lang="en-US" dirty="0" err="1"/>
              <a:t>precompression</a:t>
            </a:r>
            <a:r>
              <a:rPr lang="en-US" dirty="0"/>
              <a:t> into large granules. </a:t>
            </a:r>
            <a:endParaRPr lang="en-IN" dirty="0"/>
          </a:p>
        </p:txBody>
      </p:sp>
    </p:spTree>
    <p:extLst>
      <p:ext uri="{BB962C8B-B14F-4D97-AF65-F5344CB8AC3E}">
        <p14:creationId xmlns:p14="http://schemas.microsoft.com/office/powerpoint/2010/main" val="2348668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C1D7-9824-4639-9107-6ED975F5F4AE}"/>
              </a:ext>
            </a:extLst>
          </p:cNvPr>
          <p:cNvSpPr>
            <a:spLocks noGrp="1"/>
          </p:cNvSpPr>
          <p:nvPr>
            <p:ph type="title"/>
          </p:nvPr>
        </p:nvSpPr>
        <p:spPr/>
        <p:txBody>
          <a:bodyPr/>
          <a:lstStyle/>
          <a:p>
            <a:r>
              <a:rPr lang="en-IN" dirty="0"/>
              <a:t>      Crystalline Fondants and Creams</a:t>
            </a:r>
          </a:p>
        </p:txBody>
      </p:sp>
      <p:sp>
        <p:nvSpPr>
          <p:cNvPr id="3" name="Content Placeholder 2">
            <a:extLst>
              <a:ext uri="{FF2B5EF4-FFF2-40B4-BE49-F238E27FC236}">
                <a16:creationId xmlns:a16="http://schemas.microsoft.com/office/drawing/2014/main" id="{9E5E7CA9-8417-4664-A7AD-8BABF0657306}"/>
              </a:ext>
            </a:extLst>
          </p:cNvPr>
          <p:cNvSpPr>
            <a:spLocks noGrp="1"/>
          </p:cNvSpPr>
          <p:nvPr>
            <p:ph idx="1"/>
          </p:nvPr>
        </p:nvSpPr>
        <p:spPr/>
        <p:txBody>
          <a:bodyPr>
            <a:normAutofit lnSpcReduction="10000"/>
          </a:bodyPr>
          <a:lstStyle/>
          <a:p>
            <a:pPr algn="just"/>
            <a:r>
              <a:rPr lang="en-US" dirty="0"/>
              <a:t>Fondants are more solid and are used in preparing items such as peppermint patties, while creams are softer and used in making chocolate covered products. The main difference is in the degree of hardness and crystal size. All fondants are prepared from a blend of sucrose and other sugars such as invert syrup or corn syrup. Blend is usually heated to a temperature of 115-120C and cooled to about 37.8C without agitation. When agitated, it initiates crystallization to produce a product with a crystal size of about 15 m.</a:t>
            </a:r>
            <a:endParaRPr lang="en-IN" dirty="0"/>
          </a:p>
        </p:txBody>
      </p:sp>
    </p:spTree>
    <p:extLst>
      <p:ext uri="{BB962C8B-B14F-4D97-AF65-F5344CB8AC3E}">
        <p14:creationId xmlns:p14="http://schemas.microsoft.com/office/powerpoint/2010/main" val="119370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1F67-4E14-46CB-87A3-F3B1CA02F0BA}"/>
              </a:ext>
            </a:extLst>
          </p:cNvPr>
          <p:cNvSpPr>
            <a:spLocks noGrp="1"/>
          </p:cNvSpPr>
          <p:nvPr>
            <p:ph type="title"/>
          </p:nvPr>
        </p:nvSpPr>
        <p:spPr/>
        <p:txBody>
          <a:bodyPr/>
          <a:lstStyle/>
          <a:p>
            <a:r>
              <a:rPr lang="en-US" dirty="0"/>
              <a:t>Confectionery</a:t>
            </a:r>
            <a:endParaRPr lang="en-IN" dirty="0"/>
          </a:p>
        </p:txBody>
      </p:sp>
      <p:sp>
        <p:nvSpPr>
          <p:cNvPr id="3" name="Content Placeholder 2">
            <a:extLst>
              <a:ext uri="{FF2B5EF4-FFF2-40B4-BE49-F238E27FC236}">
                <a16:creationId xmlns:a16="http://schemas.microsoft.com/office/drawing/2014/main" id="{220E8878-9860-41D0-936C-AD3BD16210C3}"/>
              </a:ext>
            </a:extLst>
          </p:cNvPr>
          <p:cNvSpPr>
            <a:spLocks noGrp="1"/>
          </p:cNvSpPr>
          <p:nvPr>
            <p:ph idx="1"/>
          </p:nvPr>
        </p:nvSpPr>
        <p:spPr/>
        <p:txBody>
          <a:bodyPr>
            <a:normAutofit fontScale="92500" lnSpcReduction="20000"/>
          </a:bodyPr>
          <a:lstStyle/>
          <a:p>
            <a:pPr marL="0" indent="0" algn="just">
              <a:buNone/>
            </a:pPr>
            <a:r>
              <a:rPr lang="en-US" dirty="0"/>
              <a:t>Confectionery is an important food and popular among wide range of population. It has been used as a major food delicacy from ancient times.</a:t>
            </a:r>
          </a:p>
          <a:p>
            <a:pPr marL="0" indent="0" algn="just">
              <a:buNone/>
            </a:pPr>
            <a:r>
              <a:rPr lang="en-US" dirty="0"/>
              <a:t>Confectionery is the art of making confections, which are food items that are rich in sugar and carbohydrates. In general, confectionery is divided into two broad and somewhat overlapping categories, bakers' confections and sugar confections.</a:t>
            </a:r>
          </a:p>
          <a:p>
            <a:pPr marL="0" indent="0" algn="just">
              <a:buNone/>
            </a:pPr>
            <a:r>
              <a:rPr lang="en-US" dirty="0"/>
              <a:t>The confectionery term is a spectrum of sweet goods and known with different meaning depending on the region in which it is used, for example in the U. K. the term used to any sweet product including cakes. In the United States confectionery includes candy, sugar confectionery and chocolate confectionery.</a:t>
            </a:r>
            <a:endParaRPr lang="en-IN" dirty="0"/>
          </a:p>
        </p:txBody>
      </p:sp>
    </p:spTree>
    <p:extLst>
      <p:ext uri="{BB962C8B-B14F-4D97-AF65-F5344CB8AC3E}">
        <p14:creationId xmlns:p14="http://schemas.microsoft.com/office/powerpoint/2010/main" val="3058574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images">
            <a:extLst>
              <a:ext uri="{FF2B5EF4-FFF2-40B4-BE49-F238E27FC236}">
                <a16:creationId xmlns:a16="http://schemas.microsoft.com/office/drawing/2014/main" id="{608BF846-D699-4994-BC93-3E851D186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19" y="1924493"/>
            <a:ext cx="5784111" cy="355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9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nfectionery Market">
            <a:extLst>
              <a:ext uri="{FF2B5EF4-FFF2-40B4-BE49-F238E27FC236}">
                <a16:creationId xmlns:a16="http://schemas.microsoft.com/office/drawing/2014/main" id="{E2E451AA-9D28-4E68-B259-C6B8A0D0C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707" y="1137684"/>
            <a:ext cx="6358270" cy="402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8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3hjf51r9j54j7.cloudfront.net/wp-content/uploads/2016/11/conf-oct16.jpg">
            <a:extLst>
              <a:ext uri="{FF2B5EF4-FFF2-40B4-BE49-F238E27FC236}">
                <a16:creationId xmlns:a16="http://schemas.microsoft.com/office/drawing/2014/main" id="{A4916ACA-A17F-4E99-9D15-37B4C3BF8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553" y="552892"/>
            <a:ext cx="7740503" cy="575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42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8179-8206-4A08-9D31-5C582AB543FA}"/>
              </a:ext>
            </a:extLst>
          </p:cNvPr>
          <p:cNvSpPr>
            <a:spLocks noGrp="1"/>
          </p:cNvSpPr>
          <p:nvPr>
            <p:ph type="title"/>
          </p:nvPr>
        </p:nvSpPr>
        <p:spPr>
          <a:xfrm>
            <a:off x="1141413" y="618518"/>
            <a:ext cx="9905998" cy="753082"/>
          </a:xfrm>
        </p:spPr>
        <p:txBody>
          <a:bodyPr/>
          <a:lstStyle/>
          <a:p>
            <a:r>
              <a:rPr lang="en-IN" dirty="0"/>
              <a:t>        Classification of Confectionery</a:t>
            </a:r>
          </a:p>
        </p:txBody>
      </p:sp>
      <p:sp>
        <p:nvSpPr>
          <p:cNvPr id="3" name="Content Placeholder 2">
            <a:extLst>
              <a:ext uri="{FF2B5EF4-FFF2-40B4-BE49-F238E27FC236}">
                <a16:creationId xmlns:a16="http://schemas.microsoft.com/office/drawing/2014/main" id="{6A5A1A5B-7640-407A-A4B0-3177A04E5DBE}"/>
              </a:ext>
            </a:extLst>
          </p:cNvPr>
          <p:cNvSpPr>
            <a:spLocks noGrp="1"/>
          </p:cNvSpPr>
          <p:nvPr>
            <p:ph idx="1"/>
          </p:nvPr>
        </p:nvSpPr>
        <p:spPr>
          <a:xfrm>
            <a:off x="1141412" y="1371600"/>
            <a:ext cx="9905999" cy="4419601"/>
          </a:xfrm>
        </p:spPr>
        <p:txBody>
          <a:bodyPr/>
          <a:lstStyle/>
          <a:p>
            <a:r>
              <a:rPr lang="en-IN" dirty="0"/>
              <a:t>Sugar confectionery</a:t>
            </a:r>
          </a:p>
          <a:p>
            <a:r>
              <a:rPr lang="en-IN" dirty="0"/>
              <a:t>Chocolate confectionery</a:t>
            </a:r>
          </a:p>
          <a:p>
            <a:r>
              <a:rPr lang="en-IN" dirty="0"/>
              <a:t>Flour confectionery</a:t>
            </a:r>
          </a:p>
          <a:p>
            <a:r>
              <a:rPr lang="en-IN" dirty="0"/>
              <a:t>Milk-based confectionery</a:t>
            </a:r>
          </a:p>
          <a:p>
            <a:pPr marL="0" indent="0">
              <a:buNone/>
            </a:pPr>
            <a:endParaRPr lang="en-IN" dirty="0"/>
          </a:p>
        </p:txBody>
      </p:sp>
    </p:spTree>
    <p:extLst>
      <p:ext uri="{BB962C8B-B14F-4D97-AF65-F5344CB8AC3E}">
        <p14:creationId xmlns:p14="http://schemas.microsoft.com/office/powerpoint/2010/main" val="160298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2B12-37CE-40E5-9174-DE13ACBE75BF}"/>
              </a:ext>
            </a:extLst>
          </p:cNvPr>
          <p:cNvSpPr>
            <a:spLocks noGrp="1"/>
          </p:cNvSpPr>
          <p:nvPr>
            <p:ph type="title"/>
          </p:nvPr>
        </p:nvSpPr>
        <p:spPr/>
        <p:txBody>
          <a:bodyPr/>
          <a:lstStyle/>
          <a:p>
            <a:r>
              <a:rPr lang="en-IN" dirty="0"/>
              <a:t>        Sugar Confectionery Groups</a:t>
            </a:r>
          </a:p>
        </p:txBody>
      </p:sp>
      <p:sp>
        <p:nvSpPr>
          <p:cNvPr id="3" name="Content Placeholder 2">
            <a:extLst>
              <a:ext uri="{FF2B5EF4-FFF2-40B4-BE49-F238E27FC236}">
                <a16:creationId xmlns:a16="http://schemas.microsoft.com/office/drawing/2014/main" id="{1F175907-E659-4985-8B1E-D96534A86318}"/>
              </a:ext>
            </a:extLst>
          </p:cNvPr>
          <p:cNvSpPr>
            <a:spLocks noGrp="1"/>
          </p:cNvSpPr>
          <p:nvPr>
            <p:ph idx="1"/>
          </p:nvPr>
        </p:nvSpPr>
        <p:spPr/>
        <p:txBody>
          <a:bodyPr/>
          <a:lstStyle/>
          <a:p>
            <a:r>
              <a:rPr lang="en-IN" dirty="0"/>
              <a:t>Amorphous sugar confectionery</a:t>
            </a:r>
          </a:p>
          <a:p>
            <a:r>
              <a:rPr lang="en-IN" dirty="0"/>
              <a:t>Crystalline sugar confectionery</a:t>
            </a:r>
          </a:p>
        </p:txBody>
      </p:sp>
    </p:spTree>
    <p:extLst>
      <p:ext uri="{BB962C8B-B14F-4D97-AF65-F5344CB8AC3E}">
        <p14:creationId xmlns:p14="http://schemas.microsoft.com/office/powerpoint/2010/main" val="3808968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913B-A41F-4608-A36F-5EF7DC418B85}"/>
              </a:ext>
            </a:extLst>
          </p:cNvPr>
          <p:cNvSpPr>
            <a:spLocks noGrp="1"/>
          </p:cNvSpPr>
          <p:nvPr>
            <p:ph type="title"/>
          </p:nvPr>
        </p:nvSpPr>
        <p:spPr/>
        <p:txBody>
          <a:bodyPr>
            <a:normAutofit/>
          </a:bodyPr>
          <a:lstStyle/>
          <a:p>
            <a:r>
              <a:rPr lang="en-US" sz="2400" dirty="0"/>
              <a:t>Raw Materials and Ingredients Used in Sugar Confectionery</a:t>
            </a:r>
            <a:endParaRPr lang="en-IN" sz="2400" dirty="0"/>
          </a:p>
        </p:txBody>
      </p:sp>
      <p:sp>
        <p:nvSpPr>
          <p:cNvPr id="3" name="Content Placeholder 2">
            <a:extLst>
              <a:ext uri="{FF2B5EF4-FFF2-40B4-BE49-F238E27FC236}">
                <a16:creationId xmlns:a16="http://schemas.microsoft.com/office/drawing/2014/main" id="{5B269DD7-FCF7-4C0D-84B4-621E933CB740}"/>
              </a:ext>
            </a:extLst>
          </p:cNvPr>
          <p:cNvSpPr>
            <a:spLocks noGrp="1"/>
          </p:cNvSpPr>
          <p:nvPr>
            <p:ph idx="1"/>
          </p:nvPr>
        </p:nvSpPr>
        <p:spPr>
          <a:xfrm>
            <a:off x="1141413" y="2249487"/>
            <a:ext cx="2782002" cy="3541714"/>
          </a:xfrm>
        </p:spPr>
        <p:txBody>
          <a:bodyPr>
            <a:normAutofit/>
          </a:bodyPr>
          <a:lstStyle/>
          <a:p>
            <a:r>
              <a:rPr lang="en-IN" dirty="0"/>
              <a:t>Sucrose</a:t>
            </a:r>
          </a:p>
          <a:p>
            <a:r>
              <a:rPr lang="en-IN" dirty="0"/>
              <a:t>Sucrose derivatives</a:t>
            </a:r>
          </a:p>
          <a:p>
            <a:r>
              <a:rPr lang="en-IN" dirty="0"/>
              <a:t>Glucose syrups</a:t>
            </a:r>
          </a:p>
          <a:p>
            <a:r>
              <a:rPr lang="en-IN" dirty="0"/>
              <a:t>Honey</a:t>
            </a:r>
          </a:p>
          <a:p>
            <a:r>
              <a:rPr lang="en-IN" dirty="0"/>
              <a:t>Intense sweeteners</a:t>
            </a:r>
          </a:p>
          <a:p>
            <a:r>
              <a:rPr lang="en-IN" dirty="0"/>
              <a:t>Bulk sweeteners</a:t>
            </a:r>
          </a:p>
          <a:p>
            <a:endParaRPr lang="en-IN" dirty="0"/>
          </a:p>
        </p:txBody>
      </p:sp>
      <p:sp>
        <p:nvSpPr>
          <p:cNvPr id="4" name="Rectangle 3">
            <a:extLst>
              <a:ext uri="{FF2B5EF4-FFF2-40B4-BE49-F238E27FC236}">
                <a16:creationId xmlns:a16="http://schemas.microsoft.com/office/drawing/2014/main" id="{C3A0EA8B-2A0A-4E20-8641-3648A33CBD43}"/>
              </a:ext>
            </a:extLst>
          </p:cNvPr>
          <p:cNvSpPr/>
          <p:nvPr/>
        </p:nvSpPr>
        <p:spPr>
          <a:xfrm>
            <a:off x="5486400" y="2551837"/>
            <a:ext cx="3817088" cy="2677656"/>
          </a:xfrm>
          <a:prstGeom prst="rect">
            <a:avLst/>
          </a:prstGeom>
        </p:spPr>
        <p:txBody>
          <a:bodyPr wrap="square">
            <a:spAutoFit/>
          </a:bodyPr>
          <a:lstStyle/>
          <a:p>
            <a:pPr marL="285750" indent="-285750">
              <a:buFont typeface="Wingdings" panose="05000000000000000000" pitchFamily="2" charset="2"/>
              <a:buChar char="§"/>
            </a:pPr>
            <a:r>
              <a:rPr lang="en-IN" sz="2400" dirty="0"/>
              <a:t>Fats</a:t>
            </a:r>
          </a:p>
          <a:p>
            <a:pPr marL="285750" indent="-285750">
              <a:buFont typeface="Arial" panose="020B0604020202020204" pitchFamily="34" charset="0"/>
              <a:buChar char="•"/>
            </a:pPr>
            <a:r>
              <a:rPr lang="en-IN" sz="2400" dirty="0"/>
              <a:t>Emulsifiers</a:t>
            </a:r>
          </a:p>
          <a:p>
            <a:pPr marL="285750" indent="-285750">
              <a:buFont typeface="Arial" panose="020B0604020202020204" pitchFamily="34" charset="0"/>
              <a:buChar char="•"/>
            </a:pPr>
            <a:r>
              <a:rPr lang="en-IN" sz="2400" dirty="0"/>
              <a:t>Milk products</a:t>
            </a:r>
          </a:p>
          <a:p>
            <a:pPr marL="285750" indent="-285750">
              <a:buFont typeface="Wingdings" panose="05000000000000000000" pitchFamily="2" charset="2"/>
              <a:buChar char="§"/>
            </a:pPr>
            <a:r>
              <a:rPr lang="en-US" sz="2400" dirty="0"/>
              <a:t>Gelling agents, thickeners and stabilizers</a:t>
            </a:r>
          </a:p>
          <a:p>
            <a:pPr marL="285750" indent="-285750">
              <a:buFont typeface="Arial" panose="020B0604020202020204" pitchFamily="34" charset="0"/>
              <a:buChar char="•"/>
            </a:pPr>
            <a:r>
              <a:rPr lang="en-IN" sz="2400" dirty="0"/>
              <a:t>Colours</a:t>
            </a:r>
          </a:p>
          <a:p>
            <a:pPr marL="285750" indent="-285750">
              <a:buFont typeface="Arial" panose="020B0604020202020204" pitchFamily="34" charset="0"/>
              <a:buChar char="•"/>
            </a:pPr>
            <a:r>
              <a:rPr lang="en-IN" sz="2400" dirty="0"/>
              <a:t>Flavours</a:t>
            </a:r>
          </a:p>
        </p:txBody>
      </p:sp>
    </p:spTree>
    <p:extLst>
      <p:ext uri="{BB962C8B-B14F-4D97-AF65-F5344CB8AC3E}">
        <p14:creationId xmlns:p14="http://schemas.microsoft.com/office/powerpoint/2010/main" val="133090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a:extLst>
              <a:ext uri="{FF2B5EF4-FFF2-40B4-BE49-F238E27FC236}">
                <a16:creationId xmlns:a16="http://schemas.microsoft.com/office/drawing/2014/main" id="{67D50E84-56C8-4D60-AA52-3BAFBD8B7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675" y="1339702"/>
            <a:ext cx="7644810" cy="441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32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CC1D-3B7B-430F-A516-FC35AA84ACF7}"/>
              </a:ext>
            </a:extLst>
          </p:cNvPr>
          <p:cNvSpPr>
            <a:spLocks noGrp="1"/>
          </p:cNvSpPr>
          <p:nvPr>
            <p:ph type="title"/>
          </p:nvPr>
        </p:nvSpPr>
        <p:spPr/>
        <p:txBody>
          <a:bodyPr/>
          <a:lstStyle/>
          <a:p>
            <a:r>
              <a:rPr lang="en-IN" dirty="0"/>
              <a:t>       Confectionery Production Principles</a:t>
            </a:r>
          </a:p>
        </p:txBody>
      </p:sp>
      <p:sp>
        <p:nvSpPr>
          <p:cNvPr id="3" name="Content Placeholder 2">
            <a:extLst>
              <a:ext uri="{FF2B5EF4-FFF2-40B4-BE49-F238E27FC236}">
                <a16:creationId xmlns:a16="http://schemas.microsoft.com/office/drawing/2014/main" id="{D54B1D48-BF72-4A89-99A3-AD5BE92BF08B}"/>
              </a:ext>
            </a:extLst>
          </p:cNvPr>
          <p:cNvSpPr>
            <a:spLocks noGrp="1"/>
          </p:cNvSpPr>
          <p:nvPr>
            <p:ph idx="1"/>
          </p:nvPr>
        </p:nvSpPr>
        <p:spPr/>
        <p:txBody>
          <a:bodyPr>
            <a:normAutofit fontScale="62500" lnSpcReduction="20000"/>
          </a:bodyPr>
          <a:lstStyle/>
          <a:p>
            <a:pPr marL="0" indent="0" algn="just">
              <a:buNone/>
            </a:pPr>
            <a:r>
              <a:rPr lang="en-US" dirty="0"/>
              <a:t>Key ingredients used in sugar confectionery: </a:t>
            </a:r>
          </a:p>
          <a:p>
            <a:pPr algn="just"/>
            <a:r>
              <a:rPr lang="en-US" dirty="0"/>
              <a:t>The major ingredients of the sugar confectionery are sugar, glucose syrup or invert sugar and water. The purpose of using reducing sugars is to control or prevent crystallization ; whether crystallization occurs or not, it is required that the level of dissolved solids in the water should never less than 76% in order to prevent microbial deterioration.</a:t>
            </a:r>
          </a:p>
          <a:p>
            <a:pPr algn="just"/>
            <a:r>
              <a:rPr lang="en-IN" dirty="0"/>
              <a:t>Equilibrium relative humidity:</a:t>
            </a:r>
            <a:r>
              <a:rPr lang="en-US" dirty="0"/>
              <a:t>The relative humidity of the sweet atmosphere is a state, where it neither gains nor loses the moisture is termed as equilibrium relative humidity (ERH) of the sweet and is a function of its water </a:t>
            </a:r>
            <a:r>
              <a:rPr lang="en-US" dirty="0" err="1"/>
              <a:t>vapour</a:t>
            </a:r>
            <a:r>
              <a:rPr lang="en-US" dirty="0"/>
              <a:t> pressure. This is  dependent on the moisture content of the sweet, or of the liquid portion in the case of sweets containing liquid and solid components. </a:t>
            </a:r>
          </a:p>
          <a:p>
            <a:pPr algn="just"/>
            <a:r>
              <a:rPr lang="en-IN" dirty="0"/>
              <a:t>Sugar solubility:</a:t>
            </a:r>
            <a:r>
              <a:rPr lang="en-US" dirty="0"/>
              <a:t>Sugar dissolves in water to give a saturated solution of 67.1% solids at 20C. However, up to 74% solids, undisturbed sugar syrup will not crystallize unless seed crystal is present or mechanical or thermal shock is encountered. This metastable state is utilized in the wet crystallization process. The presence of invert sugar or glucose syrup increases solubility of sugar and TSS in solution at saturation</a:t>
            </a:r>
            <a:endParaRPr lang="en-IN" dirty="0"/>
          </a:p>
        </p:txBody>
      </p:sp>
    </p:spTree>
    <p:extLst>
      <p:ext uri="{BB962C8B-B14F-4D97-AF65-F5344CB8AC3E}">
        <p14:creationId xmlns:p14="http://schemas.microsoft.com/office/powerpoint/2010/main" val="3577970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211</TotalTime>
  <Words>1543</Words>
  <Application>Microsoft Office PowerPoint</Application>
  <PresentationFormat>Widescreen</PresentationFormat>
  <Paragraphs>62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Times New Roman</vt:lpstr>
      <vt:lpstr>Trebuchet MS</vt:lpstr>
      <vt:lpstr>Tw Cen MT</vt:lpstr>
      <vt:lpstr>Wingdings</vt:lpstr>
      <vt:lpstr>Circuit</vt:lpstr>
      <vt:lpstr>CONFECTIONARY PRODUCTS</vt:lpstr>
      <vt:lpstr>Confectionery</vt:lpstr>
      <vt:lpstr>PowerPoint Presentation</vt:lpstr>
      <vt:lpstr>PowerPoint Presentation</vt:lpstr>
      <vt:lpstr>        Classification of Confectionery</vt:lpstr>
      <vt:lpstr>        Sugar Confectionery Groups</vt:lpstr>
      <vt:lpstr>Raw Materials and Ingredients Used in Sugar Confectionery</vt:lpstr>
      <vt:lpstr>PowerPoint Presentation</vt:lpstr>
      <vt:lpstr>       Confectionery Production Principles</vt:lpstr>
      <vt:lpstr>      Confectionery Production Principles</vt:lpstr>
      <vt:lpstr>     Confectionery Production Processes </vt:lpstr>
      <vt:lpstr>        Confectionery Production Processes </vt:lpstr>
      <vt:lpstr>      Confectionery Production Processes </vt:lpstr>
      <vt:lpstr>                               CANDIES</vt:lpstr>
      <vt:lpstr>PowerPoint Presentation</vt:lpstr>
      <vt:lpstr>                    Hard Boiled Candies</vt:lpstr>
      <vt:lpstr>                                 Brittle</vt:lpstr>
      <vt:lpstr>              Compressed Tablets </vt:lpstr>
      <vt:lpstr>      Crystalline Fondants and Creams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CONFECTIONARY PRODUCTS</dc:title>
  <dc:creator>DR.VK SINGH</dc:creator>
  <cp:lastModifiedBy>DR.VK SINGH</cp:lastModifiedBy>
  <cp:revision>84</cp:revision>
  <dcterms:created xsi:type="dcterms:W3CDTF">2020-04-25T06:37:40Z</dcterms:created>
  <dcterms:modified xsi:type="dcterms:W3CDTF">2020-04-28T04:28:26Z</dcterms:modified>
</cp:coreProperties>
</file>