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72EBB-5EC1-4846-98EF-1FE096DD0C7C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FDF73-116E-477E-865D-BCD71023EF77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E397-EFBE-4FB9-A210-71F613DA4661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E397-EFBE-4FB9-A210-71F613DA4661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EE397-EFBE-4FB9-A210-71F613DA4661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E8EC-00CD-4C05-ACEB-878E22588C56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F375-346E-4118-9622-780F6AB1E59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E8EC-00CD-4C05-ACEB-878E22588C56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F375-346E-4118-9622-780F6AB1E59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E8EC-00CD-4C05-ACEB-878E22588C56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F375-346E-4118-9622-780F6AB1E59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E8EC-00CD-4C05-ACEB-878E22588C56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F375-346E-4118-9622-780F6AB1E59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E8EC-00CD-4C05-ACEB-878E22588C56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F375-346E-4118-9622-780F6AB1E59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E8EC-00CD-4C05-ACEB-878E22588C56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F375-346E-4118-9622-780F6AB1E59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E8EC-00CD-4C05-ACEB-878E22588C56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F375-346E-4118-9622-780F6AB1E59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E8EC-00CD-4C05-ACEB-878E22588C56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F375-346E-4118-9622-780F6AB1E59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E8EC-00CD-4C05-ACEB-878E22588C56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F375-346E-4118-9622-780F6AB1E59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E8EC-00CD-4C05-ACEB-878E22588C56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F375-346E-4118-9622-780F6AB1E59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E8EC-00CD-4C05-ACEB-878E22588C56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F375-346E-4118-9622-780F6AB1E59D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9E8EC-00CD-4C05-ACEB-878E22588C56}" type="datetimeFigureOut">
              <a:rPr lang="en-IN" smtClean="0"/>
              <a:t>10-04-2020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3F375-346E-4118-9622-780F6AB1E59D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5589240"/>
            <a:ext cx="86868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Veterinary  Medicine 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Bihar Veterinary College, Patna – 800 014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(Bihar Animal Sciences University, Patna)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609600" y="188641"/>
            <a:ext cx="77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CALF PNEUMONIA</a:t>
            </a: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4509120"/>
            <a:ext cx="7772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Ranveer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Kumar </a:t>
            </a:r>
            <a:r>
              <a:rPr lang="en-US" sz="28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Sinha</a:t>
            </a: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Assistant Professor cum Junior Scientist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CONSEQUENCES OF PNEUMONIA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Short-term consequences</a:t>
            </a:r>
            <a:r>
              <a:rPr lang="en-IN" dirty="0" smtClean="0"/>
              <a:t>:</a:t>
            </a:r>
          </a:p>
          <a:p>
            <a:r>
              <a:rPr lang="en-IN" dirty="0" smtClean="0"/>
              <a:t>Reduced dry matter intake, delayed weaning and higher risk of an additional pneumonia event at weaning.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b="1" dirty="0" smtClean="0"/>
              <a:t>Long-term Consequences</a:t>
            </a:r>
            <a:r>
              <a:rPr lang="en-IN" dirty="0" smtClean="0"/>
              <a:t>:</a:t>
            </a:r>
          </a:p>
          <a:p>
            <a:r>
              <a:rPr lang="en-IN" dirty="0" smtClean="0"/>
              <a:t>Delayed breeding, higher age at first calving and compromised milk production.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Treatment of calf pneumonia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dirty="0" smtClean="0"/>
              <a:t>Removal </a:t>
            </a:r>
            <a:r>
              <a:rPr lang="en-IN" dirty="0" smtClean="0"/>
              <a:t>of primary </a:t>
            </a:r>
            <a:r>
              <a:rPr lang="en-IN" dirty="0" smtClean="0"/>
              <a:t>etiology:</a:t>
            </a:r>
          </a:p>
          <a:p>
            <a:pPr>
              <a:buNone/>
            </a:pPr>
            <a:r>
              <a:rPr lang="en-IN" b="1" dirty="0" smtClean="0"/>
              <a:t>Antibiotics:</a:t>
            </a:r>
          </a:p>
          <a:p>
            <a:r>
              <a:rPr lang="en-IN" dirty="0" err="1" smtClean="0"/>
              <a:t>Enrofloxacine</a:t>
            </a:r>
            <a:r>
              <a:rPr lang="en-IN" dirty="0" smtClean="0"/>
              <a:t> </a:t>
            </a:r>
          </a:p>
          <a:p>
            <a:r>
              <a:rPr lang="en-IN" dirty="0" err="1" smtClean="0"/>
              <a:t>Marboflxacine</a:t>
            </a:r>
            <a:r>
              <a:rPr lang="en-IN" dirty="0" smtClean="0"/>
              <a:t> </a:t>
            </a:r>
          </a:p>
          <a:p>
            <a:r>
              <a:rPr lang="en-IN" dirty="0" err="1" smtClean="0"/>
              <a:t>Cephalosporion</a:t>
            </a:r>
            <a:r>
              <a:rPr lang="en-IN" dirty="0" smtClean="0"/>
              <a:t> </a:t>
            </a:r>
            <a:r>
              <a:rPr lang="en-IN" dirty="0" smtClean="0"/>
              <a:t>. </a:t>
            </a:r>
            <a:endParaRPr lang="en-IN" dirty="0" smtClean="0"/>
          </a:p>
          <a:p>
            <a:r>
              <a:rPr lang="en-IN" dirty="0" err="1" smtClean="0"/>
              <a:t>Sulfa</a:t>
            </a:r>
            <a:r>
              <a:rPr lang="en-IN" dirty="0" smtClean="0"/>
              <a:t> </a:t>
            </a:r>
            <a:r>
              <a:rPr lang="en-IN" dirty="0" smtClean="0"/>
              <a:t>&amp;</a:t>
            </a:r>
            <a:r>
              <a:rPr lang="en-IN" dirty="0" err="1" smtClean="0"/>
              <a:t>Trimethoprime</a:t>
            </a:r>
            <a:r>
              <a:rPr lang="en-IN" dirty="0" smtClean="0"/>
              <a:t> </a:t>
            </a:r>
            <a:endParaRPr lang="en-IN" dirty="0" smtClean="0"/>
          </a:p>
          <a:p>
            <a:pPr>
              <a:buNone/>
            </a:pPr>
            <a:r>
              <a:rPr lang="en-IN" b="1" dirty="0" smtClean="0"/>
              <a:t>Antihelmintics:</a:t>
            </a:r>
            <a:endParaRPr lang="en-IN" b="1" dirty="0" smtClean="0"/>
          </a:p>
          <a:p>
            <a:pPr>
              <a:buNone/>
            </a:pPr>
            <a:r>
              <a:rPr lang="en-IN" b="1" dirty="0" smtClean="0"/>
              <a:t>Anti-inflammatory </a:t>
            </a:r>
            <a:r>
              <a:rPr lang="en-IN" b="1" dirty="0" smtClean="0"/>
              <a:t>(St &amp; Non St</a:t>
            </a:r>
            <a:r>
              <a:rPr lang="en-IN" b="1" dirty="0" smtClean="0"/>
              <a:t>):</a:t>
            </a:r>
          </a:p>
          <a:p>
            <a:pPr>
              <a:buNone/>
            </a:pPr>
            <a:r>
              <a:rPr lang="en-IN" b="1" dirty="0" smtClean="0"/>
              <a:t> </a:t>
            </a:r>
            <a:r>
              <a:rPr lang="en-IN" b="1" dirty="0" err="1" smtClean="0"/>
              <a:t>SupportiveTreatment</a:t>
            </a:r>
            <a:r>
              <a:rPr lang="en-IN" b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Injection </a:t>
            </a:r>
            <a:r>
              <a:rPr lang="en-IN" dirty="0" smtClean="0"/>
              <a:t>of vitamin C and A to increase body </a:t>
            </a:r>
            <a:r>
              <a:rPr lang="en-IN" dirty="0" smtClean="0"/>
              <a:t>immunity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</a:t>
            </a:r>
            <a:r>
              <a:rPr lang="en-IN" dirty="0" smtClean="0"/>
              <a:t>Mucolytics &amp; Bronchodilator Antihistaminic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Correct </a:t>
            </a:r>
            <a:r>
              <a:rPr lang="en-IN" dirty="0" err="1" smtClean="0"/>
              <a:t>anemia</a:t>
            </a:r>
            <a:r>
              <a:rPr lang="en-IN" dirty="0" smtClean="0"/>
              <a:t> if present</a:t>
            </a:r>
            <a:r>
              <a:rPr lang="en-IN" dirty="0" smtClean="0"/>
              <a:t>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IN" dirty="0" smtClean="0"/>
              <a:t>Easily </a:t>
            </a:r>
            <a:r>
              <a:rPr lang="en-IN" dirty="0" smtClean="0"/>
              <a:t>digestible and palatable food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PREVENTION OF CALF PNEUMONIA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Removal </a:t>
            </a:r>
            <a:r>
              <a:rPr lang="en-IN" dirty="0" smtClean="0"/>
              <a:t>of the cause of diseases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Clean </a:t>
            </a:r>
            <a:r>
              <a:rPr lang="en-IN" dirty="0" smtClean="0"/>
              <a:t>environment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Proper ventilation. If ammonia can be smelled it is a sign of poor ventilation.</a:t>
            </a:r>
            <a:r>
              <a:rPr lang="en-IN" dirty="0" smtClean="0"/>
              <a:t>  </a:t>
            </a: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Swabbing of the navel with tincture iodine 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Removal </a:t>
            </a:r>
            <a:r>
              <a:rPr lang="en-IN" dirty="0" smtClean="0"/>
              <a:t>of the newborn from the infected </a:t>
            </a:r>
            <a:r>
              <a:rPr lang="en-IN" dirty="0" smtClean="0"/>
              <a:t>environment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Feeding calves inadequately will reduce calf growth and their immune system response which helps fight diseases.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Ingestion </a:t>
            </a:r>
            <a:r>
              <a:rPr lang="en-IN" dirty="0" smtClean="0"/>
              <a:t>of colostrums from </a:t>
            </a:r>
            <a:r>
              <a:rPr lang="en-IN" dirty="0" smtClean="0"/>
              <a:t>dam</a:t>
            </a:r>
            <a:r>
              <a:rPr lang="en-IN" dirty="0" smtClean="0"/>
              <a:t> within four to six hours of birth to receive adequate </a:t>
            </a:r>
            <a:r>
              <a:rPr lang="en-IN" dirty="0" smtClean="0"/>
              <a:t>immunity.</a:t>
            </a: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Special nutritional and housing </a:t>
            </a:r>
            <a:r>
              <a:rPr lang="en-IN" dirty="0" smtClean="0"/>
              <a:t>requirements. Isolation </a:t>
            </a:r>
            <a:r>
              <a:rPr lang="en-IN" dirty="0" smtClean="0"/>
              <a:t>of newborn calf in calf – rearing unit within few days after birth.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alf diseases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712968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CALF PNEUMONIA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Calf pneumonia is a Important calf </a:t>
            </a:r>
            <a:r>
              <a:rPr lang="en-IN" dirty="0" smtClean="0"/>
              <a:t>diseases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Diagnosing, treating and preventing </a:t>
            </a:r>
            <a:r>
              <a:rPr lang="en-IN" dirty="0" smtClean="0"/>
              <a:t>this </a:t>
            </a:r>
            <a:r>
              <a:rPr lang="en-IN" dirty="0" smtClean="0"/>
              <a:t>diseases is very important for every cattle industry.</a:t>
            </a:r>
          </a:p>
          <a:p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It </a:t>
            </a:r>
            <a:r>
              <a:rPr lang="en-IN" dirty="0" smtClean="0"/>
              <a:t>is a multifactorial disease and </a:t>
            </a:r>
            <a:r>
              <a:rPr lang="en-IN" dirty="0" smtClean="0"/>
              <a:t> </a:t>
            </a:r>
            <a:r>
              <a:rPr lang="en-IN" dirty="0" smtClean="0"/>
              <a:t>most common </a:t>
            </a:r>
            <a:r>
              <a:rPr lang="en-IN" dirty="0" smtClean="0"/>
              <a:t> </a:t>
            </a:r>
            <a:r>
              <a:rPr lang="en-IN" dirty="0" smtClean="0"/>
              <a:t>in calves between one to five months of age.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TYPES of CALF PNEUMONIA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Chronic Pneumonia:</a:t>
            </a:r>
          </a:p>
          <a:p>
            <a:r>
              <a:rPr lang="en-IN" dirty="0" smtClean="0"/>
              <a:t>It is more gradual in nature with no distinct ill phase &amp; animal still eat but have a slight nasal discharge with an increased respiratory rate and cough.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b="1" dirty="0" smtClean="0"/>
              <a:t>Acute Pneumonia:</a:t>
            </a:r>
          </a:p>
          <a:p>
            <a:r>
              <a:rPr lang="en-IN" dirty="0" smtClean="0"/>
              <a:t>It is usually more sudden in onset.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stmortem findingsPostmortem findings&#10;lung edema .&#10; interstitial pneumonia&#10;Lung fail to collapse&#10;Sub-pleural emphysem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CAUSES OF CALF PNEUMONIA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3285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IN" b="1" dirty="0" smtClean="0"/>
          </a:p>
          <a:p>
            <a:pPr>
              <a:buNone/>
            </a:pPr>
            <a:r>
              <a:rPr lang="en-IN" b="1" dirty="0" smtClean="0"/>
              <a:t>Environmental </a:t>
            </a:r>
            <a:r>
              <a:rPr lang="en-IN" b="1" dirty="0" smtClean="0"/>
              <a:t>Factors:</a:t>
            </a:r>
          </a:p>
          <a:p>
            <a:r>
              <a:rPr lang="en-IN" dirty="0" smtClean="0"/>
              <a:t>Low environmental temperature</a:t>
            </a:r>
          </a:p>
          <a:p>
            <a:r>
              <a:rPr lang="en-IN" dirty="0" smtClean="0"/>
              <a:t>High Humidity</a:t>
            </a:r>
          </a:p>
          <a:p>
            <a:r>
              <a:rPr lang="en-IN" dirty="0" smtClean="0"/>
              <a:t>Poor Ventilation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b="1" dirty="0" smtClean="0"/>
              <a:t>Infectious Agents:</a:t>
            </a:r>
          </a:p>
          <a:p>
            <a:r>
              <a:rPr lang="en-IN" dirty="0" smtClean="0"/>
              <a:t> </a:t>
            </a:r>
            <a:r>
              <a:rPr lang="en-IN" dirty="0" smtClean="0"/>
              <a:t>Viral -Bovine </a:t>
            </a:r>
            <a:r>
              <a:rPr lang="en-IN" dirty="0" smtClean="0"/>
              <a:t>Respiratory syncytial Virus (</a:t>
            </a:r>
            <a:r>
              <a:rPr lang="en-IN" dirty="0" smtClean="0"/>
              <a:t>RSV</a:t>
            </a:r>
            <a:r>
              <a:rPr lang="en-IN" dirty="0" smtClean="0"/>
              <a:t>)</a:t>
            </a:r>
          </a:p>
          <a:p>
            <a:r>
              <a:rPr lang="en-IN" dirty="0" smtClean="0"/>
              <a:t>Bacterial</a:t>
            </a:r>
          </a:p>
          <a:p>
            <a:r>
              <a:rPr lang="en-IN" dirty="0" smtClean="0"/>
              <a:t>Parasitic</a:t>
            </a:r>
          </a:p>
          <a:p>
            <a:r>
              <a:rPr lang="en-IN" dirty="0" smtClean="0"/>
              <a:t>Mycoplasma 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SYMPTOM OF CALF PNEUMONIA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328592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By </a:t>
            </a:r>
            <a:r>
              <a:rPr lang="en-IN" dirty="0" smtClean="0"/>
              <a:t>auscultation of the anterior </a:t>
            </a:r>
            <a:r>
              <a:rPr lang="en-IN" dirty="0" smtClean="0"/>
              <a:t>ventral lung crackles </a:t>
            </a:r>
            <a:r>
              <a:rPr lang="en-IN" dirty="0" smtClean="0"/>
              <a:t>and </a:t>
            </a:r>
            <a:r>
              <a:rPr lang="en-IN" dirty="0" smtClean="0"/>
              <a:t>wheezes &amp; an </a:t>
            </a:r>
            <a:r>
              <a:rPr lang="en-IN" dirty="0" smtClean="0"/>
              <a:t>increase in bronchial sounds especially on inspiration.</a:t>
            </a:r>
          </a:p>
          <a:p>
            <a:r>
              <a:rPr lang="en-IN" dirty="0" smtClean="0"/>
              <a:t>Dull </a:t>
            </a:r>
            <a:r>
              <a:rPr lang="en-IN" dirty="0" smtClean="0"/>
              <a:t>and depressed</a:t>
            </a:r>
          </a:p>
          <a:p>
            <a:r>
              <a:rPr lang="en-IN" dirty="0" smtClean="0"/>
              <a:t>High temperature</a:t>
            </a:r>
          </a:p>
          <a:p>
            <a:r>
              <a:rPr lang="en-IN" dirty="0" smtClean="0"/>
              <a:t>Raised breathing due to lung damage</a:t>
            </a:r>
          </a:p>
          <a:p>
            <a:r>
              <a:rPr lang="en-IN" dirty="0" smtClean="0"/>
              <a:t>Nasal discharge</a:t>
            </a:r>
          </a:p>
          <a:p>
            <a:r>
              <a:rPr lang="en-IN" dirty="0" smtClean="0"/>
              <a:t>Coughing</a:t>
            </a:r>
          </a:p>
          <a:p>
            <a:r>
              <a:rPr lang="en-IN" dirty="0" smtClean="0"/>
              <a:t>Reduced food intake</a:t>
            </a:r>
          </a:p>
          <a:p>
            <a:r>
              <a:rPr lang="en-IN" dirty="0" smtClean="0"/>
              <a:t>Weight Loss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dialator:-Bronch-2&#10;R/Etaphyline 5ml I/V&#10;R/Nuflour 3ml I/M Second dose after 48 hours&#10;R/Divedriject 5 Ml I/M&#10;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ï Treatsick cattleï Confirm diagnosisï Remove ticksï Assess the severityï Vaccinate all at-risk animalsï Protect the rest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712968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ï There   are several options for the prevention of tick fever, ranging from keeping animals tick- free and use of Imidoca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370</Words>
  <Application>Microsoft Office PowerPoint</Application>
  <PresentationFormat>On-screen Show (4:3)</PresentationFormat>
  <Paragraphs>68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Department of Veterinary  Medicine  Bihar Veterinary College, Patna – 800 014 (Bihar Animal Sciences University, Patna)</vt:lpstr>
      <vt:lpstr>CALF PNEUMONIA</vt:lpstr>
      <vt:lpstr>TYPES of CALF PNEUMONIA</vt:lpstr>
      <vt:lpstr>Slide 4</vt:lpstr>
      <vt:lpstr>CAUSES OF CALF PNEUMONIA</vt:lpstr>
      <vt:lpstr>SYMPTOM OF CALF PNEUMONIA</vt:lpstr>
      <vt:lpstr>Slide 7</vt:lpstr>
      <vt:lpstr>Slide 8</vt:lpstr>
      <vt:lpstr>Slide 9</vt:lpstr>
      <vt:lpstr>CONSEQUENCES OF PNEUMONIA</vt:lpstr>
      <vt:lpstr>Treatment of calf pneumonia</vt:lpstr>
      <vt:lpstr>PREVENTION OF CALF PNEUMONIA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2</cp:revision>
  <dcterms:created xsi:type="dcterms:W3CDTF">2020-04-10T12:45:32Z</dcterms:created>
  <dcterms:modified xsi:type="dcterms:W3CDTF">2020-04-10T12:54:34Z</dcterms:modified>
</cp:coreProperties>
</file>