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74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16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695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9982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0452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19643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084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305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21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768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074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192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1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508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085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168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97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293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781800"/>
          </a:xfrm>
          <a:ln w="28575">
            <a:solidFill>
              <a:srgbClr val="FF0000"/>
            </a:solidFill>
          </a:ln>
        </p:spPr>
        <p:txBody>
          <a:bodyPr/>
          <a:lstStyle/>
          <a:p>
            <a:pPr marL="0" indent="0">
              <a:buNone/>
            </a:pPr>
            <a:endParaRPr lang="en-IN" dirty="0"/>
          </a:p>
        </p:txBody>
      </p:sp>
      <p:sp>
        <p:nvSpPr>
          <p:cNvPr id="4" name="Oval 3"/>
          <p:cNvSpPr/>
          <p:nvPr/>
        </p:nvSpPr>
        <p:spPr>
          <a:xfrm>
            <a:off x="1371600" y="2667000"/>
            <a:ext cx="6781800" cy="22098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1905000" y="3479512"/>
            <a:ext cx="59436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CANINE DISTEMPER</a:t>
            </a:r>
            <a:endParaRPr lang="en-IN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48400" y="5504646"/>
            <a:ext cx="23299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i="1" dirty="0" smtClean="0"/>
              <a:t>Anil Kumar</a:t>
            </a:r>
          </a:p>
          <a:p>
            <a:r>
              <a:rPr lang="en-IN" b="1" i="1" dirty="0" smtClean="0"/>
              <a:t>Asst. Professor</a:t>
            </a:r>
          </a:p>
          <a:p>
            <a:r>
              <a:rPr lang="en-IN" b="1" i="1" dirty="0" smtClean="0"/>
              <a:t>Dept. of VCC</a:t>
            </a:r>
            <a:endParaRPr lang="en-IN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066801" y="5504646"/>
            <a:ext cx="4114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i="1" dirty="0" smtClean="0"/>
              <a:t>VMD-422(Old VCI Syllabus&amp;</a:t>
            </a:r>
          </a:p>
          <a:p>
            <a:r>
              <a:rPr lang="en-IN" b="1" i="1" dirty="0" smtClean="0"/>
              <a:t>UNIT-6 (New VCI Syllabus</a:t>
            </a:r>
            <a:endParaRPr lang="en-IN" b="1" i="1" dirty="0"/>
          </a:p>
        </p:txBody>
      </p:sp>
    </p:spTree>
    <p:extLst>
      <p:ext uri="{BB962C8B-B14F-4D97-AF65-F5344CB8AC3E}">
        <p14:creationId xmlns:p14="http://schemas.microsoft.com/office/powerpoint/2010/main" val="269053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0"/>
            <a:ext cx="8915400" cy="6858000"/>
          </a:xfr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IN" sz="3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 and PROGNOSIS:</a:t>
            </a:r>
          </a:p>
          <a:p>
            <a:pPr marL="0" indent="0" algn="just">
              <a:buNone/>
            </a:pPr>
            <a:r>
              <a:rPr lang="en-IN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Dogs </a:t>
            </a:r>
            <a:r>
              <a:rPr lang="en-IN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severe </a:t>
            </a:r>
            <a:r>
              <a:rPr lang="en-IN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respiratory and gastrointestinal </a:t>
            </a:r>
            <a:r>
              <a:rPr lang="en-IN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 require: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IN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IV </a:t>
            </a:r>
            <a:r>
              <a:rPr lang="en-IN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fluids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IN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Antimicrobial </a:t>
            </a:r>
            <a:r>
              <a:rPr lang="en-IN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drugs/antimicrobial drug combinations, such as ampicillin </a:t>
            </a:r>
            <a:r>
              <a:rPr lang="en-IN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a </a:t>
            </a:r>
            <a:r>
              <a:rPr lang="en-IN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fluoroquinolone</a:t>
            </a:r>
            <a:endParaRPr lang="en-IN" sz="3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IN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Antiemetics</a:t>
            </a:r>
            <a:endParaRPr lang="en-IN" sz="3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IN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single IV dose of dexamethasone or tapering </a:t>
            </a:r>
            <a:r>
              <a:rPr lang="en-IN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anti-inflammatory doses </a:t>
            </a:r>
            <a:r>
              <a:rPr lang="en-IN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glucocorticoids has been advocated to halt </a:t>
            </a:r>
            <a:r>
              <a:rPr lang="en-IN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reduce </a:t>
            </a:r>
            <a:r>
              <a:rPr lang="en-IN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severity of progressive CNS </a:t>
            </a:r>
            <a:r>
              <a:rPr lang="en-IN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IN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IN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ral </a:t>
            </a:r>
            <a:r>
              <a:rPr lang="en-IN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vitamin </a:t>
            </a:r>
            <a:r>
              <a:rPr lang="en-IN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and C may be advocated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IN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Anticonvulsants such </a:t>
            </a:r>
            <a:r>
              <a:rPr lang="en-IN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diazepam and, for chronic management, </a:t>
            </a:r>
            <a:r>
              <a:rPr lang="en-IN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potassium bromide </a:t>
            </a:r>
            <a:r>
              <a:rPr lang="en-IN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phenobarbital can be used to treat seizures </a:t>
            </a:r>
            <a:r>
              <a:rPr lang="en-IN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prevent </a:t>
            </a:r>
            <a:r>
              <a:rPr lang="en-IN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spread of a seizure focus.</a:t>
            </a:r>
            <a:endParaRPr lang="en-IN" sz="3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Note:The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prognosis </a:t>
            </a: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dogs with severe neurologic signs is 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poor.</a:t>
            </a:r>
            <a:endParaRPr lang="en-I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720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0"/>
            <a:ext cx="8915399" cy="6781800"/>
          </a:xfrm>
          <a:solidFill>
            <a:schemeClr val="accent3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Immunity and </a:t>
            </a:r>
            <a:r>
              <a:rPr lang="en-I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Immunity to CDV requires antibodies as well as 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cell-mediated immunity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 can be prevented through immunization </a:t>
            </a: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attenuated live or recombinant 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vaccines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Attenuated live 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vaccines should </a:t>
            </a: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given &gt;than 6 weeks of 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dogs older 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 16 </a:t>
            </a: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weeks of age that are brought to the veterinarian for 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their first </a:t>
            </a: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vaccination, two doses of vaccine should be given 3 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4 </a:t>
            </a: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weeks 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apart.</a:t>
            </a:r>
          </a:p>
          <a:p>
            <a:pPr marL="0" indent="0" algn="just">
              <a:buNone/>
            </a:pPr>
            <a:r>
              <a:rPr lang="en-IN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Notes to be remember: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Attenuated </a:t>
            </a:r>
            <a:r>
              <a:rPr lang="en-I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CDV vaccine virus </a:t>
            </a:r>
            <a:r>
              <a:rPr lang="en-IN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cause </a:t>
            </a:r>
            <a:r>
              <a:rPr lang="en-I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encephalitis when administered to </a:t>
            </a:r>
            <a:r>
              <a:rPr lang="en-IN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immunocompromised</a:t>
            </a:r>
            <a:r>
              <a:rPr lang="en-IN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dogs </a:t>
            </a:r>
            <a:r>
              <a:rPr lang="en-I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puppies less than 6 weeks of </a:t>
            </a:r>
            <a:r>
              <a:rPr lang="en-IN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Postvaccinal</a:t>
            </a:r>
            <a:r>
              <a:rPr lang="en-I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encephalitis usually occurs 3 to 20 days after </a:t>
            </a:r>
            <a:r>
              <a:rPr lang="en-IN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vaccinationassociated</a:t>
            </a:r>
            <a:r>
              <a:rPr lang="en-I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certain </a:t>
            </a:r>
            <a:r>
              <a:rPr lang="en-IN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batches of </a:t>
            </a:r>
            <a:r>
              <a:rPr lang="en-I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vaccines that contain the </a:t>
            </a:r>
            <a:r>
              <a:rPr lang="en-IN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Rockborn</a:t>
            </a:r>
            <a:r>
              <a:rPr lang="en-I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strain.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N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ttenuated </a:t>
            </a:r>
            <a:r>
              <a:rPr lang="en-I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CDV vaccines </a:t>
            </a:r>
            <a:r>
              <a:rPr lang="en-IN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dams </a:t>
            </a:r>
            <a:r>
              <a:rPr lang="en-I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immediately after whelping has been associated with </a:t>
            </a:r>
            <a:r>
              <a:rPr lang="en-IN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development </a:t>
            </a:r>
            <a:r>
              <a:rPr lang="en-I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encephalitis in the puppies</a:t>
            </a:r>
          </a:p>
        </p:txBody>
      </p:sp>
    </p:spTree>
    <p:extLst>
      <p:ext uri="{BB962C8B-B14F-4D97-AF65-F5344CB8AC3E}">
        <p14:creationId xmlns:p14="http://schemas.microsoft.com/office/powerpoint/2010/main" val="1257496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0"/>
            <a:ext cx="8991600" cy="6705600"/>
          </a:xfrm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IN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CANINE DISTEMPER</a:t>
            </a:r>
            <a:endParaRPr lang="en-IN" sz="2800" b="1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en-IN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en-IN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Canine distemper virus </a:t>
            </a:r>
            <a:r>
              <a:rPr lang="en-I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(CDV), </a:t>
            </a:r>
            <a:r>
              <a:rPr lang="en-IN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belongs </a:t>
            </a:r>
            <a:r>
              <a:rPr lang="en-I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genus </a:t>
            </a:r>
            <a:r>
              <a:rPr lang="en-IN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Morbillivirus</a:t>
            </a:r>
            <a:r>
              <a:rPr lang="en-I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IN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family, </a:t>
            </a:r>
            <a:r>
              <a:rPr lang="en-IN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Paramyxoviridae</a:t>
            </a:r>
            <a:r>
              <a:rPr lang="en-I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CDV is closely related to human measles virus and </a:t>
            </a:r>
            <a:r>
              <a:rPr lang="en-IN" sz="20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rinderpest</a:t>
            </a:r>
            <a:r>
              <a:rPr lang="en-IN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virus</a:t>
            </a:r>
          </a:p>
          <a:p>
            <a:pPr marL="0" indent="0" algn="just">
              <a:buNone/>
            </a:pPr>
            <a:endParaRPr lang="en-IN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Dogs </a:t>
            </a:r>
            <a:r>
              <a:rPr lang="en-I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other </a:t>
            </a:r>
            <a:r>
              <a:rPr lang="en-IN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Canidae</a:t>
            </a:r>
            <a:r>
              <a:rPr lang="en-I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such as </a:t>
            </a:r>
            <a:r>
              <a:rPr lang="en-IN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coyotes, foxes</a:t>
            </a:r>
            <a:r>
              <a:rPr lang="en-I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wolves; </a:t>
            </a:r>
            <a:r>
              <a:rPr lang="en-IN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Procyonidae</a:t>
            </a:r>
            <a:r>
              <a:rPr lang="en-I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(raccoons, pandas); </a:t>
            </a:r>
            <a:r>
              <a:rPr lang="en-IN" sz="20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Mustelidae</a:t>
            </a:r>
            <a:r>
              <a:rPr lang="en-IN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(ferrets</a:t>
            </a:r>
            <a:r>
              <a:rPr lang="en-I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mink, skunks, otters). Large wild </a:t>
            </a:r>
            <a:r>
              <a:rPr lang="en-IN" sz="20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Felidae</a:t>
            </a:r>
            <a:r>
              <a:rPr lang="en-IN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</a:t>
            </a:r>
            <a:r>
              <a:rPr lang="en-I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 be affected</a:t>
            </a:r>
            <a:endParaRPr lang="en-IN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Infection </a:t>
            </a:r>
            <a:r>
              <a:rPr lang="en-IN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dogs </a:t>
            </a:r>
            <a:r>
              <a:rPr lang="en-I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lead to a severe, </a:t>
            </a:r>
            <a:r>
              <a:rPr lang="en-IN" sz="20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multisystemic</a:t>
            </a:r>
            <a:r>
              <a:rPr lang="en-IN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disease </a:t>
            </a:r>
            <a:r>
              <a:rPr lang="en-I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IN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primarily affects </a:t>
            </a:r>
            <a:r>
              <a:rPr lang="en-I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gastrointestinal, respiratory, and neurologic </a:t>
            </a:r>
            <a:r>
              <a:rPr lang="en-IN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systems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Brachiocephalic </a:t>
            </a:r>
            <a:r>
              <a:rPr lang="en-IN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dogs have </a:t>
            </a:r>
            <a:r>
              <a:rPr lang="en-I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lower prevalence </a:t>
            </a:r>
            <a:r>
              <a:rPr lang="en-IN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 dolichocephalic </a:t>
            </a:r>
            <a:r>
              <a:rPr lang="en-I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breeds</a:t>
            </a:r>
            <a:r>
              <a:rPr lang="en-IN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IN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World wide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57400" y="870466"/>
            <a:ext cx="5638800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sz="2400" b="1" dirty="0" smtClean="0">
                <a:latin typeface="+mj-lt"/>
                <a:cs typeface="Arial" panose="020B0604020202020204" pitchFamily="34" charset="0"/>
              </a:rPr>
              <a:t>ETIOLOGY</a:t>
            </a:r>
            <a:endParaRPr lang="en-IN" sz="24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7400" y="2551584"/>
            <a:ext cx="5715000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sz="2400" b="1" dirty="0" smtClean="0">
                <a:latin typeface="+mj-lt"/>
                <a:cs typeface="Arial" panose="020B0604020202020204" pitchFamily="34" charset="0"/>
              </a:rPr>
              <a:t>HOST AFFECTED</a:t>
            </a:r>
            <a:endParaRPr lang="en-IN" sz="24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09800" y="5564832"/>
            <a:ext cx="5715000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sz="2400" b="1" dirty="0" smtClean="0">
                <a:latin typeface="+mj-lt"/>
                <a:cs typeface="Arial" panose="020B0604020202020204" pitchFamily="34" charset="0"/>
              </a:rPr>
              <a:t>DISTRIBUTION</a:t>
            </a:r>
            <a:endParaRPr lang="en-IN" sz="2400" b="1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971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0"/>
            <a:ext cx="7772400" cy="68580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371600" y="6211669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 smtClean="0"/>
              <a:t>Fig: Anatomic sites</a:t>
            </a:r>
          </a:p>
          <a:p>
            <a:r>
              <a:rPr lang="en-IN" b="1" dirty="0" smtClean="0"/>
              <a:t> targeted by virus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4198055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0"/>
            <a:ext cx="7696199" cy="6781800"/>
          </a:xfrm>
          <a:ln w="28575">
            <a:solidFill>
              <a:srgbClr val="FF0000"/>
            </a:solidFill>
          </a:ln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endParaRPr lang="en-IN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en-IN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Oronasal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contact with virus in </a:t>
            </a: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secretions or 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excretions, droplet nuclei, and large particle </a:t>
            </a: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aerosol transmission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2590800" y="0"/>
            <a:ext cx="5144187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b="1" dirty="0" smtClean="0"/>
              <a:t>MODE OF TRANSMISSION</a:t>
            </a:r>
            <a:endParaRPr lang="en-IN" b="1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2590799" y="1066800"/>
            <a:ext cx="5144187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b="1" dirty="0" smtClean="0"/>
              <a:t>PATHOGENESIS</a:t>
            </a:r>
            <a:endParaRPr lang="en-IN" b="1" dirty="0"/>
          </a:p>
        </p:txBody>
      </p:sp>
      <p:sp>
        <p:nvSpPr>
          <p:cNvPr id="9" name="Explosion 2 8"/>
          <p:cNvSpPr/>
          <p:nvPr/>
        </p:nvSpPr>
        <p:spPr>
          <a:xfrm>
            <a:off x="3486492" y="1363533"/>
            <a:ext cx="1676400" cy="914400"/>
          </a:xfrm>
          <a:prstGeom prst="irregularSeal2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smtClean="0">
                <a:solidFill>
                  <a:schemeClr val="tx1"/>
                </a:solidFill>
              </a:rPr>
              <a:t>Virus</a:t>
            </a:r>
            <a:endParaRPr lang="en-IN" sz="1400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395831" y="2707763"/>
            <a:ext cx="3950283" cy="12546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b="1" dirty="0">
                <a:solidFill>
                  <a:schemeClr val="tx1"/>
                </a:solidFill>
              </a:rPr>
              <a:t>Monocytes within lymphoid tissue</a:t>
            </a:r>
          </a:p>
          <a:p>
            <a:pPr algn="ctr"/>
            <a:r>
              <a:rPr lang="en-IN" sz="1400" b="1" dirty="0">
                <a:solidFill>
                  <a:schemeClr val="tx1"/>
                </a:solidFill>
              </a:rPr>
              <a:t> in the upper respiratory tract and tonsils</a:t>
            </a:r>
          </a:p>
        </p:txBody>
      </p:sp>
      <p:sp>
        <p:nvSpPr>
          <p:cNvPr id="11" name="Oval 10"/>
          <p:cNvSpPr/>
          <p:nvPr/>
        </p:nvSpPr>
        <p:spPr>
          <a:xfrm>
            <a:off x="2753238" y="4845416"/>
            <a:ext cx="3142908" cy="109052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b="1" dirty="0">
                <a:solidFill>
                  <a:schemeClr val="tx1"/>
                </a:solidFill>
              </a:rPr>
              <a:t>Entire RE System</a:t>
            </a:r>
          </a:p>
        </p:txBody>
      </p:sp>
      <p:sp>
        <p:nvSpPr>
          <p:cNvPr id="16" name="Down Arrow 15"/>
          <p:cNvSpPr/>
          <p:nvPr/>
        </p:nvSpPr>
        <p:spPr>
          <a:xfrm>
            <a:off x="4041368" y="3939043"/>
            <a:ext cx="566648" cy="906373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TextBox 18"/>
          <p:cNvSpPr txBox="1"/>
          <p:nvPr/>
        </p:nvSpPr>
        <p:spPr>
          <a:xfrm>
            <a:off x="5715000" y="4040841"/>
            <a:ext cx="2675732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IN" b="1" dirty="0" err="1" smtClean="0"/>
              <a:t>Lymphatics</a:t>
            </a:r>
            <a:r>
              <a:rPr lang="en-IN" b="1" dirty="0" smtClean="0"/>
              <a:t> and Blood</a:t>
            </a:r>
            <a:endParaRPr lang="en-IN" b="1" dirty="0"/>
          </a:p>
        </p:txBody>
      </p:sp>
      <p:sp>
        <p:nvSpPr>
          <p:cNvPr id="20" name="Down Arrow 19"/>
          <p:cNvSpPr/>
          <p:nvPr/>
        </p:nvSpPr>
        <p:spPr>
          <a:xfrm>
            <a:off x="3906967" y="2194098"/>
            <a:ext cx="484632" cy="51366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Curved Left Arrow 20"/>
          <p:cNvSpPr/>
          <p:nvPr/>
        </p:nvSpPr>
        <p:spPr>
          <a:xfrm rot="11260158" flipV="1">
            <a:off x="4681511" y="3982777"/>
            <a:ext cx="710309" cy="81890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306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41232" y="1"/>
            <a:ext cx="8907966" cy="12323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N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Viral </a:t>
            </a:r>
            <a:r>
              <a:rPr lang="en-IN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haemagglutinin</a:t>
            </a:r>
            <a:endParaRPr lang="en-IN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N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+Host Receptor (SLAM, Signalling lymphocytic activating molecules SLAM is expressed by immature </a:t>
            </a:r>
            <a:r>
              <a:rPr lang="en-IN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thymocytes</a:t>
            </a:r>
            <a:r>
              <a:rPr lang="en-IN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activated lymphocytes, macrophages, and dendritic cells</a:t>
            </a:r>
            <a:endParaRPr lang="en-IN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499610" y="1203109"/>
            <a:ext cx="502919" cy="203375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rgbClr val="FF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09385" y="1398475"/>
            <a:ext cx="8739813" cy="88987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 viral destruction of the lymphocyte population (CD4+ T cells), which occur </a:t>
            </a:r>
            <a:r>
              <a:rPr lang="en-IN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within </a:t>
            </a:r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blood, tonsils, thymus, spleen, lymph nodes, bone marrow, mucosa-associated lymphoid tissue, and hepatic </a:t>
            </a:r>
            <a:r>
              <a:rPr lang="en-IN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Kupffer</a:t>
            </a:r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cells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346957" y="2418271"/>
            <a:ext cx="5105399" cy="58371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 </a:t>
            </a:r>
            <a:r>
              <a:rPr lang="en-IN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Lymphopenia</a:t>
            </a:r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Transient Fever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573529" y="3107310"/>
            <a:ext cx="6858000" cy="67406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Subsequently, 8-9 days post infection,</a:t>
            </a:r>
          </a:p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is a second stage of cell-associated </a:t>
            </a:r>
            <a:r>
              <a:rPr lang="en-IN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viremia</a:t>
            </a:r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fever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925829" y="3937328"/>
            <a:ext cx="8153400" cy="59786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that it infects, respiratory, GIT, CNS,  SKINS &amp;additional Lymphoid cells</a:t>
            </a:r>
            <a:endParaRPr lang="en-IN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 rot="10800000" flipH="1" flipV="1">
            <a:off x="586646" y="4686387"/>
            <a:ext cx="8557354" cy="87218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this stage, CDV infects a variety of cell lineage</a:t>
            </a:r>
          </a:p>
          <a:p>
            <a:r>
              <a:rPr lang="en-IN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(Epithelial</a:t>
            </a:r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mesenchymal</a:t>
            </a:r>
            <a:r>
              <a:rPr lang="en-IN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neuroendocrine</a:t>
            </a:r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hematopoietic cells, and </a:t>
            </a:r>
            <a:r>
              <a:rPr lang="en-IN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forms </a:t>
            </a:r>
            <a:r>
              <a:rPr lang="en-IN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intracytoplasmic</a:t>
            </a:r>
            <a:r>
              <a:rPr lang="en-IN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also </a:t>
            </a:r>
            <a:r>
              <a:rPr lang="en-IN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intranuclear</a:t>
            </a:r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inclusions)</a:t>
            </a:r>
            <a:endParaRPr lang="en-IN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Explosion 1 16"/>
          <p:cNvSpPr/>
          <p:nvPr/>
        </p:nvSpPr>
        <p:spPr>
          <a:xfrm>
            <a:off x="1676399" y="5493234"/>
            <a:ext cx="6652259" cy="1339153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Shedding of virus from all secretions and excretions at 5 days post infection, Before clinical </a:t>
            </a:r>
            <a:r>
              <a:rPr lang="en-IN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singns</a:t>
            </a:r>
            <a:endParaRPr lang="en-IN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3786" y="2259693"/>
            <a:ext cx="566977" cy="24389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786" y="2923991"/>
            <a:ext cx="603556" cy="22557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786" y="3753454"/>
            <a:ext cx="603556" cy="22557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7207" y="4460275"/>
            <a:ext cx="603556" cy="22557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7109" y="5521942"/>
            <a:ext cx="603556" cy="225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840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546"/>
            <a:ext cx="9144000" cy="424543"/>
          </a:xfrm>
          <a:solidFill>
            <a:schemeClr val="accent1">
              <a:lumMod val="60000"/>
              <a:lumOff val="40000"/>
            </a:schemeClr>
          </a:solidFill>
          <a:ln w="12700"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en-IN" b="1" dirty="0" smtClean="0"/>
              <a:t>CLINICAL SIGNS</a:t>
            </a:r>
            <a:endParaRPr lang="en-IN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5000" y="467861"/>
            <a:ext cx="3429000" cy="242774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446090"/>
            <a:ext cx="5443958" cy="6411910"/>
          </a:xfrm>
          <a:solidFill>
            <a:schemeClr val="bg1">
              <a:lumMod val="95000"/>
            </a:schemeClr>
          </a:solidFill>
        </p:spPr>
        <p:txBody>
          <a:bodyPr>
            <a:normAutofit lnSpcReduction="10000"/>
          </a:bodyPr>
          <a:lstStyle/>
          <a:p>
            <a:r>
              <a:rPr lang="en-IN" sz="2200" b="1" dirty="0">
                <a:solidFill>
                  <a:srgbClr val="FF0000"/>
                </a:solidFill>
              </a:rPr>
              <a:t>The clinical signs depends on</a:t>
            </a:r>
            <a:r>
              <a:rPr lang="en-IN" sz="2200" b="1" dirty="0" smtClean="0">
                <a:solidFill>
                  <a:srgbClr val="FF0000"/>
                </a:solidFill>
              </a:rPr>
              <a:t>: 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virus strain, the 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 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immune status of 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host, as well as concurrent 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infections with 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viruses and 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</a:p>
          <a:p>
            <a:pPr algn="just"/>
            <a:r>
              <a:rPr lang="en-IN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Respiratory form: 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fever, bilateral serous and nasal 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ocular discharges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conjunctivitis, and a non-productive cough and Secondary bacterial 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infection due to secondary 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bacterial 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infection lead 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development 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IN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mucopurulent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nasal and ocular 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discharges and 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bacterial bronchopneumonia, with </a:t>
            </a:r>
            <a:r>
              <a:rPr lang="en-IN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tachypnea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productive cough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lethargy, and decreased appetite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I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 form</a:t>
            </a:r>
            <a:r>
              <a:rPr lang="en-I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lead to </a:t>
            </a:r>
            <a:r>
              <a:rPr lang="en-IN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inappetence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vomiting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diarrhea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electrolyte abnormalities, and dehydration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IN" sz="22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5975" y="3505200"/>
            <a:ext cx="3248025" cy="298608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486400" y="3000879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Hyperkeratosis of nasal </a:t>
            </a:r>
            <a:r>
              <a:rPr lang="en-IN" dirty="0" err="1" smtClean="0"/>
              <a:t>planum</a:t>
            </a:r>
            <a:endParaRPr lang="en-IN" dirty="0"/>
          </a:p>
        </p:txBody>
      </p:sp>
      <p:sp>
        <p:nvSpPr>
          <p:cNvPr id="8" name="TextBox 7"/>
          <p:cNvSpPr txBox="1"/>
          <p:nvPr/>
        </p:nvSpPr>
        <p:spPr>
          <a:xfrm>
            <a:off x="5895975" y="6440208"/>
            <a:ext cx="3129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Hyperkeratosis of foot pad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68767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0"/>
            <a:ext cx="8915399" cy="6858000"/>
          </a:xfr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I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Nervous form: </a:t>
            </a: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neurologic signs are often progressive due to neuronal necrosis and atrophy,   and generally do not resolve, so dogs that recover often have residual neurologic deficits.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IN" b="1" dirty="0"/>
              <a:t>	</a:t>
            </a:r>
            <a:r>
              <a:rPr lang="en-IN" b="1" dirty="0" smtClean="0"/>
              <a:t>	“</a:t>
            </a:r>
            <a:r>
              <a:rPr lang="en-IN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Old </a:t>
            </a:r>
            <a:r>
              <a:rPr lang="en-I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dog encephalitis</a:t>
            </a: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is a misnomer, poorly characterized progressive immune-mediated demyelinating </a:t>
            </a:r>
            <a:r>
              <a:rPr lang="en-I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leukoencephalomyelitis</a:t>
            </a: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which occurs weeks to years after recovery from the acute infection and is difficult to diagnose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A Myoclonus </a:t>
            </a: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(involuntary twitching of isolated 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muscle groups) or chorea  </a:t>
            </a: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common, </a:t>
            </a: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affected puppies are at 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A “chewing </a:t>
            </a: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gum” 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seizures</a:t>
            </a: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which localized to the head and 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jaw, with </a:t>
            </a: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accompanying foamy </a:t>
            </a:r>
            <a:r>
              <a:rPr lang="en-IN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hypersalivation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 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neurologic 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signs include </a:t>
            </a:r>
            <a:r>
              <a:rPr lang="en-IN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obtundation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seizures, tremors, </a:t>
            </a:r>
            <a:r>
              <a:rPr lang="en-IN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opisthotonos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tetraparesis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paraparesis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delayed placing reactions, ataxia, and, 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less commonly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behavioral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abnormalities, compulsive pacing, 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vestibular 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signs such as a head tilt, </a:t>
            </a:r>
            <a:r>
              <a:rPr lang="en-IN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nystagmus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strabismus, 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circling</a:t>
            </a:r>
            <a:endParaRPr lang="en-IN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I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Ocular form 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include </a:t>
            </a:r>
            <a:r>
              <a:rPr lang="en-IN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blepharospasm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photophobia</a:t>
            </a: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uveitis, </a:t>
            </a:r>
            <a:r>
              <a:rPr lang="en-IN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chorioretinitis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keratoconjunctivitis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sicca</a:t>
            </a: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(KCS), keratitis, and 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optic neuritis</a:t>
            </a: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which may be associated with blindness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23732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0"/>
            <a:ext cx="8991600" cy="6781800"/>
          </a:xfr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Enamel and dentin hypoplasia in recovered </a:t>
            </a: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animal.</a:t>
            </a:r>
          </a:p>
          <a:p>
            <a:pPr marL="0" indent="0" algn="just">
              <a:buNone/>
            </a:pPr>
            <a:r>
              <a:rPr lang="en-I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Cutaneous </a:t>
            </a:r>
            <a:r>
              <a:rPr lang="en-I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form:</a:t>
            </a: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There is hyperkeratosis in the regions of footpad and nasal </a:t>
            </a:r>
            <a:r>
              <a:rPr lang="en-IN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planum</a:t>
            </a: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epithelium. </a:t>
            </a: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Puppies with </a:t>
            </a: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hyperkeratosis, also known as “</a:t>
            </a:r>
            <a:r>
              <a:rPr lang="en-IN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hardpad</a:t>
            </a: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,” have </a:t>
            </a: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thickened, crusty </a:t>
            </a: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footpads that resemble those of adult </a:t>
            </a: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dogs.</a:t>
            </a:r>
            <a:endParaRPr lang="en-IN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most common secondary infections in distemper are secondary bacterial infections that contribute to bronchopneumonia is  </a:t>
            </a:r>
            <a:r>
              <a:rPr lang="en-IN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Bordetella</a:t>
            </a: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bronchiseptica</a:t>
            </a: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IN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transplacental</a:t>
            </a: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infections may cause h infertility, stillbirth</a:t>
            </a: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or abortion and with </a:t>
            </a: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neurologic signs </a:t>
            </a: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puppies that are less than 4 </a:t>
            </a: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to. </a:t>
            </a: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weeks of </a:t>
            </a: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Dogs that have recovered from CDV infection may develop enamel </a:t>
            </a: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hypoplasia/chorea/</a:t>
            </a:r>
            <a:r>
              <a:rPr lang="en-IN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keratoconjunctivitis</a:t>
            </a: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Sicca</a:t>
            </a: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/gold </a:t>
            </a: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medallion lesions(healed </a:t>
            </a:r>
            <a:r>
              <a:rPr lang="en-IN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chorioretinitis</a:t>
            </a: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 </a:t>
            </a:r>
            <a:r>
              <a:rPr lang="en-IN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hyperreflective</a:t>
            </a: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circular </a:t>
            </a: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lesions).</a:t>
            </a:r>
            <a:endParaRPr lang="en-IN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016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0"/>
            <a:ext cx="8839200" cy="6858000"/>
          </a:xfr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DIAGNOSIS:</a:t>
            </a:r>
          </a:p>
          <a:p>
            <a:pPr marL="514350" indent="-514350" algn="just">
              <a:buAutoNum type="romanUcPeriod"/>
            </a:pP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Clinical signs and </a:t>
            </a:r>
            <a:r>
              <a:rPr lang="en-IN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sypmtoms</a:t>
            </a: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especially </a:t>
            </a: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myoclonus.</a:t>
            </a:r>
          </a:p>
          <a:p>
            <a:pPr marL="514350" indent="-514350" algn="just">
              <a:buAutoNum type="romanUcPeriod"/>
            </a:pP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dogs with </a:t>
            </a: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respiratory signs</a:t>
            </a: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presence of conjunctivitis, </a:t>
            </a:r>
            <a:r>
              <a:rPr lang="en-IN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blepharospasm</a:t>
            </a: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ocular </a:t>
            </a: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discharge should raise suspicion for distemper. </a:t>
            </a:r>
            <a:endParaRPr lang="en-IN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romanUcPeriod"/>
            </a:pP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Distemper should </a:t>
            </a: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always be considered as a diagnosis in young </a:t>
            </a: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dogs with </a:t>
            </a: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neurologic </a:t>
            </a: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signs</a:t>
            </a:r>
          </a:p>
          <a:p>
            <a:pPr marL="514350" indent="-514350" algn="just">
              <a:buAutoNum type="romanUcPeriod"/>
            </a:pP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Microbiologic </a:t>
            </a: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Tests: </a:t>
            </a: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IN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includeVirus</a:t>
            </a: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Isolation, </a:t>
            </a:r>
            <a:r>
              <a:rPr lang="en-IN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Cytologic</a:t>
            </a:r>
            <a:r>
              <a:rPr lang="en-I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Demonstration of CDV Inclusions, ELISA assays, </a:t>
            </a:r>
            <a:r>
              <a:rPr lang="en-IN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Serology, RT-PCR.</a:t>
            </a:r>
            <a:endParaRPr lang="en-IN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48400" y="648906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 smtClean="0"/>
              <a:t>Enamel </a:t>
            </a:r>
            <a:r>
              <a:rPr lang="en-IN" b="1" dirty="0" err="1" smtClean="0"/>
              <a:t>hypoplesia</a:t>
            </a:r>
            <a:endParaRPr lang="en-IN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4002" y="3810000"/>
            <a:ext cx="3203798" cy="2787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24563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860</TotalTime>
  <Words>884</Words>
  <Application>Microsoft Office PowerPoint</Application>
  <PresentationFormat>On-screen Show (4:3)</PresentationFormat>
  <Paragraphs>86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Century Gothic</vt:lpstr>
      <vt:lpstr>Courier New</vt:lpstr>
      <vt:lpstr>Times New Roman</vt:lpstr>
      <vt:lpstr>Wingdings</vt:lpstr>
      <vt:lpstr>Wingdings 3</vt:lpstr>
      <vt:lpstr>Wisp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CLINICAL SIGNS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anil kumar</dc:creator>
  <cp:lastModifiedBy>anil kumar</cp:lastModifiedBy>
  <cp:revision>32</cp:revision>
  <dcterms:created xsi:type="dcterms:W3CDTF">2006-08-16T00:00:00Z</dcterms:created>
  <dcterms:modified xsi:type="dcterms:W3CDTF">2020-04-10T18:06:16Z</dcterms:modified>
</cp:coreProperties>
</file>