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90" r:id="rId2"/>
  </p:sldMasterIdLst>
  <p:notesMasterIdLst>
    <p:notesMasterId r:id="rId22"/>
  </p:notesMasterIdLst>
  <p:sldIdLst>
    <p:sldId id="343" r:id="rId3"/>
    <p:sldId id="334" r:id="rId4"/>
    <p:sldId id="344" r:id="rId5"/>
    <p:sldId id="346" r:id="rId6"/>
    <p:sldId id="349" r:id="rId7"/>
    <p:sldId id="350" r:id="rId8"/>
    <p:sldId id="352" r:id="rId9"/>
    <p:sldId id="353" r:id="rId10"/>
    <p:sldId id="354" r:id="rId11"/>
    <p:sldId id="355" r:id="rId12"/>
    <p:sldId id="356" r:id="rId13"/>
    <p:sldId id="357" r:id="rId14"/>
    <p:sldId id="359" r:id="rId15"/>
    <p:sldId id="360" r:id="rId16"/>
    <p:sldId id="361" r:id="rId17"/>
    <p:sldId id="362" r:id="rId18"/>
    <p:sldId id="363" r:id="rId19"/>
    <p:sldId id="365" r:id="rId20"/>
    <p:sldId id="366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F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823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ource Sans Pro" panose="020B05030304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ource Sans Pro" panose="020B0503030403020204" pitchFamily="34" charset="0"/>
              </a:defRPr>
            </a:lvl1pPr>
          </a:lstStyle>
          <a:p>
            <a:fld id="{586FA2CC-75C3-4E43-A6E4-8BB4AFC2C756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Source Sans Pro" panose="020B05030304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ource Sans Pro" panose="020B0503030403020204" pitchFamily="34" charset="0"/>
              </a:defRPr>
            </a:lvl1pPr>
          </a:lstStyle>
          <a:p>
            <a:fld id="{59161351-45AB-40CD-AF62-AF3DF66873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23071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3816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0091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0091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0091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presentationgo.com/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1723A4C6-85B6-4F7E-9A95-3DEC9BD838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65776" y="0"/>
            <a:ext cx="407822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176" y="914401"/>
            <a:ext cx="4292600" cy="3488266"/>
          </a:xfrm>
        </p:spPr>
        <p:txBody>
          <a:bodyPr rIns="365760" anchor="b">
            <a:normAutofit/>
          </a:bodyPr>
          <a:lstStyle>
            <a:lvl1pPr algn="r">
              <a:defRPr sz="4800">
                <a:effectLst/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176" y="4402666"/>
            <a:ext cx="4292600" cy="1364531"/>
          </a:xfrm>
        </p:spPr>
        <p:txBody>
          <a:bodyPr rIns="365760" anchor="t">
            <a:normAutofit/>
          </a:bodyPr>
          <a:lstStyle>
            <a:lvl1pPr marL="0" indent="0" algn="r">
              <a:buNone/>
              <a:defRPr sz="2000">
                <a:solidFill>
                  <a:schemeClr val="accent2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4175" y="6400799"/>
            <a:ext cx="857473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Date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41648" y="6400799"/>
            <a:ext cx="3609438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Your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51086" y="6400799"/>
            <a:ext cx="411480" cy="365125"/>
          </a:xfrm>
        </p:spPr>
        <p:txBody>
          <a:bodyPr/>
          <a:lstStyle>
            <a:lvl1pPr>
              <a:defRPr/>
            </a:lvl1pPr>
          </a:lstStyle>
          <a:p>
            <a:fld id="{AB3456C3-FFC6-4F24-8153-3CFD71C2793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="" xmlns:a16="http://schemas.microsoft.com/office/drawing/2014/main" id="{1E72002D-3ABC-483A-BC11-119B0DBD6131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23" name="TextBox 22">
              <a:extLst>
                <a:ext uri="{FF2B5EF4-FFF2-40B4-BE49-F238E27FC236}">
                  <a16:creationId xmlns="" xmlns:a16="http://schemas.microsoft.com/office/drawing/2014/main" id="{F6FBD7F0-2C2D-4640-8B93-C6554FB64F75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="" xmlns:a16="http://schemas.microsoft.com/office/drawing/2014/main" id="{5C014AC0-A638-4235-AFC7-FBE30115BD6A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27" name="Picture 26">
              <a:extLst>
                <a:ext uri="{FF2B5EF4-FFF2-40B4-BE49-F238E27FC236}">
                  <a16:creationId xmlns="" xmlns:a16="http://schemas.microsoft.com/office/drawing/2014/main" id="{2F63BCF3-B4A0-4935-9DA9-224D0831685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0148F14D-72D2-4955-AE52-3FADA23882BE}"/>
              </a:ext>
            </a:extLst>
          </p:cNvPr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chemeClr val="accent1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chemeClr val="accent1"/>
                </a:solidFill>
                <a:effectLst/>
                <a:latin typeface="Open Sans" panose="020B0606030504020204" pitchFamily="34" charset="0"/>
                <a:hlinkClick r:id="rId4" tooltip="PresentationGo!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chemeClr val="accent1"/>
              </a:solidFill>
              <a:latin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035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44" y="4732865"/>
            <a:ext cx="6439138" cy="566738"/>
          </a:xfrm>
        </p:spPr>
        <p:txBody>
          <a:bodyPr anchor="b">
            <a:normAutofit/>
          </a:bodyPr>
          <a:lstStyle>
            <a:lvl1pPr algn="ctr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8180" y="932112"/>
            <a:ext cx="6171065" cy="3164976"/>
          </a:xfrm>
          <a:prstGeom prst="roundRect">
            <a:avLst>
              <a:gd name="adj" fmla="val 4380"/>
            </a:avLst>
          </a:prstGeom>
          <a:solidFill>
            <a:schemeClr val="bg1">
              <a:lumMod val="95000"/>
            </a:schemeClr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144" y="5299603"/>
            <a:ext cx="6439138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Date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Your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456C3-FFC6-4F24-8153-3CFD71C279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86810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44" y="685800"/>
            <a:ext cx="6439138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143" y="4343400"/>
            <a:ext cx="6439139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Date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Your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456C3-FFC6-4F24-8153-3CFD71C279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65481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4397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320" y="685801"/>
            <a:ext cx="5974899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28814" y="3428999"/>
            <a:ext cx="5681054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144" y="4343400"/>
            <a:ext cx="6439138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Date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Your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456C3-FFC6-4F24-8153-3CFD71C279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6377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44" y="3308581"/>
            <a:ext cx="6439137" cy="1468800"/>
          </a:xfrm>
        </p:spPr>
        <p:txBody>
          <a:bodyPr anchor="b">
            <a:normAutofit/>
          </a:bodyPr>
          <a:lstStyle>
            <a:lvl1pPr algn="r">
              <a:defRPr sz="3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143" y="4777381"/>
            <a:ext cx="643913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Date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Your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456C3-FFC6-4F24-8153-3CFD71C279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6638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44" y="685801"/>
            <a:ext cx="6439137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1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24143" y="3505200"/>
            <a:ext cx="643913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143" y="4343400"/>
            <a:ext cx="643913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Date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Your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456C3-FFC6-4F24-8153-3CFD71C279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88115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Date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Your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456C3-FFC6-4F24-8153-3CFD71C279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8573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35158" y="685800"/>
            <a:ext cx="1328123" cy="5105400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4143" y="685800"/>
            <a:ext cx="4776035" cy="5105400"/>
          </a:xfrm>
        </p:spPr>
        <p:txBody>
          <a:bodyPr vert="eaVert"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Date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Your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456C3-FFC6-4F24-8153-3CFD71C279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46084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Source Sans Pro" panose="020B0503030403020204" pitchFamily="34" charset="0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Source Sans Pro" panose="020B0503030403020204" pitchFamily="34" charset="0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Source Sans Pro" panose="020B0503030403020204" pitchFamily="34" charset="0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Source Sans Pro" panose="020B0503030403020204" pitchFamily="34" charset="0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panose="020B0503030403020204" pitchFamily="34" charset="0"/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  <a:latin typeface="Source Sans Pro" panose="020B0503030403020204" pitchFamily="34" charset="0"/>
              </a:rPr>
              <a:t>T</a:t>
            </a:r>
            <a:r>
              <a:rPr lang="en-US" baseline="0" dirty="0">
                <a:solidFill>
                  <a:srgbClr val="A5CD00"/>
                </a:solidFill>
                <a:latin typeface="Source Sans Pro" panose="020B0503030403020204" pitchFamily="34" charset="0"/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  <a:latin typeface="Source Sans Pro" panose="020B050303040302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47112" y="2633133"/>
            <a:ext cx="2249783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Designed</a:t>
            </a:r>
            <a:r>
              <a:rPr lang="en-US" baseline="0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 with         by</a:t>
            </a:r>
            <a:endParaRPr lang="en-US" dirty="0">
              <a:solidFill>
                <a:schemeClr val="bg1"/>
              </a:solidFill>
              <a:effectLst/>
              <a:latin typeface="Source Sans Pro" panose="020B0503030403020204" pitchFamily="34" charset="0"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ource Sans Pro" panose="020B0503030403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3236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43" y="457201"/>
            <a:ext cx="6439139" cy="1981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143" y="2667000"/>
            <a:ext cx="6439139" cy="3332816"/>
          </a:xfrm>
        </p:spPr>
        <p:txBody>
          <a:bodyPr anchor="ctr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4143" y="6400799"/>
            <a:ext cx="857473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Date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="" xmlns:a16="http://schemas.microsoft.com/office/drawing/2014/main" id="{5F3D51CE-8D58-4504-91FB-D91195A40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77690" y="6400799"/>
            <a:ext cx="4776035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Your Footer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="" xmlns:a16="http://schemas.microsoft.com/office/drawing/2014/main" id="{FDD4B35F-514A-4A4F-982A-7647037B5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49799" y="6400798"/>
            <a:ext cx="413483" cy="365125"/>
          </a:xfrm>
        </p:spPr>
        <p:txBody>
          <a:bodyPr/>
          <a:lstStyle>
            <a:lvl1pPr>
              <a:defRPr/>
            </a:lvl1pPr>
          </a:lstStyle>
          <a:p>
            <a:fld id="{AB3456C3-FFC6-4F24-8153-3CFD71C279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35436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41" y="2666998"/>
            <a:ext cx="6439142" cy="2360071"/>
          </a:xfrm>
        </p:spPr>
        <p:txBody>
          <a:bodyPr anchor="b"/>
          <a:lstStyle>
            <a:lvl1pPr algn="r">
              <a:defRPr sz="40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143" y="5027070"/>
            <a:ext cx="6439139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Date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Your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9799" y="6400798"/>
            <a:ext cx="413483" cy="365125"/>
          </a:xfrm>
        </p:spPr>
        <p:txBody>
          <a:bodyPr/>
          <a:lstStyle>
            <a:lvl1pPr>
              <a:defRPr/>
            </a:lvl1pPr>
          </a:lstStyle>
          <a:p>
            <a:fld id="{AB3456C3-FFC6-4F24-8153-3CFD71C279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56485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44" y="685801"/>
            <a:ext cx="6439138" cy="17525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4143" y="2667000"/>
            <a:ext cx="3041605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21676" y="2667000"/>
            <a:ext cx="3041605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Date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Your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456C3-FFC6-4F24-8153-3CFD71C279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53351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44" y="457201"/>
            <a:ext cx="6439138" cy="1981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143" y="2658533"/>
            <a:ext cx="282385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4143" y="3335336"/>
            <a:ext cx="3044952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18330" y="2667000"/>
            <a:ext cx="2833265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18330" y="3335336"/>
            <a:ext cx="3044952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Date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Your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456C3-FFC6-4F24-8153-3CFD71C279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2696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Date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Your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456C3-FFC6-4F24-8153-3CFD71C279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85132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Date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Your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456C3-FFC6-4F24-8153-3CFD71C279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22962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43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8172" y="685800"/>
            <a:ext cx="3605109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143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Date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Your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456C3-FFC6-4F24-8153-3CFD71C279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80215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0215" y="1752599"/>
            <a:ext cx="3404006" cy="1371600"/>
          </a:xfrm>
        </p:spPr>
        <p:txBody>
          <a:bodyPr anchor="b">
            <a:normAutofit/>
          </a:bodyPr>
          <a:lstStyle>
            <a:lvl1pPr algn="ctr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2263" y="914400"/>
            <a:ext cx="2461371" cy="4572000"/>
          </a:xfrm>
          <a:prstGeom prst="roundRect">
            <a:avLst>
              <a:gd name="adj" fmla="val 4280"/>
            </a:avLst>
          </a:prstGeom>
          <a:solidFill>
            <a:schemeClr val="bg1">
              <a:lumMod val="95000"/>
            </a:schemeClr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60215" y="3124199"/>
            <a:ext cx="3404006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Date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Your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456C3-FFC6-4F24-8153-3CFD71C279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38774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hyperlink" Target="http://www.presentationgo.com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4144" y="457201"/>
            <a:ext cx="6439138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144" y="2667000"/>
            <a:ext cx="6439137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4143" y="6400799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Date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77690" y="6400799"/>
            <a:ext cx="47760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i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Your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49798" y="6400799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Calibri" panose="020F0502020204030204" pitchFamily="34" charset="0"/>
              </a:defRPr>
            </a:lvl1pPr>
          </a:lstStyle>
          <a:p>
            <a:fld id="{AB3456C3-FFC6-4F24-8153-3CFD71C2793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="" xmlns:a16="http://schemas.microsoft.com/office/drawing/2014/main" id="{470D7380-4B44-4EAA-934C-A64D9930ABB2}"/>
              </a:ext>
            </a:extLst>
          </p:cNvPr>
          <p:cNvGrpSpPr/>
          <p:nvPr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22" name="TextBox 21">
              <a:extLst>
                <a:ext uri="{FF2B5EF4-FFF2-40B4-BE49-F238E27FC236}">
                  <a16:creationId xmlns="" xmlns:a16="http://schemas.microsoft.com/office/drawing/2014/main" id="{58D2D9A3-7400-4BE0-BFF4-23AE75744FA4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="" xmlns:a16="http://schemas.microsoft.com/office/drawing/2014/main" id="{C78446E3-8DE7-4F6C-8334-4D66A6671632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24" name="Picture 23">
              <a:extLst>
                <a:ext uri="{FF2B5EF4-FFF2-40B4-BE49-F238E27FC236}">
                  <a16:creationId xmlns="" xmlns:a16="http://schemas.microsoft.com/office/drawing/2014/main" id="{410CE891-179C-4D49-AC0E-922AB1E0BFC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8" cstate="print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9CE30EFF-F3BE-4970-8436-FDB0647C980F}"/>
              </a:ext>
            </a:extLst>
          </p:cNvPr>
          <p:cNvSpPr/>
          <p:nvPr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chemeClr val="accent1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chemeClr val="accent1"/>
                </a:solidFill>
                <a:effectLst/>
                <a:latin typeface="Open Sans" panose="020B0606030504020204" pitchFamily="34" charset="0"/>
                <a:hlinkClick r:id="rId19" tooltip="PresentationGo!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chemeClr val="accent1"/>
              </a:solidFill>
              <a:latin typeface="Source Sans Pro" panose="020B0503030403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08E026B0-BF0A-4E40-8A79-C6DB30F8AA48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6882384" y="0"/>
            <a:ext cx="2261616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55587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7" r:id="rId14"/>
    <p:sldLayoutId id="2147483688" r:id="rId15"/>
    <p:sldLayoutId id="2147483689" r:id="rId16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b="1" kern="1200" cap="none">
          <a:ln w="3175" cmpd="sng">
            <a:noFill/>
          </a:ln>
          <a:solidFill>
            <a:schemeClr val="tx1"/>
          </a:solidFill>
          <a:effectLst/>
          <a:latin typeface="Source Sans Pro" panose="020B0503030403020204" pitchFamily="34" charset="0"/>
          <a:ea typeface="Source Sans Pro" panose="020B0503030403020204" pitchFamily="34" charset="0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Source Sans Pro" panose="020B0503030403020204" pitchFamily="34" charset="0"/>
          <a:ea typeface="Source Sans Pro" panose="020B0503030403020204" pitchFamily="34" charset="0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Source Sans Pro" panose="020B0503030403020204" pitchFamily="34" charset="0"/>
          <a:ea typeface="Source Sans Pro" panose="020B0503030403020204" pitchFamily="34" charset="0"/>
          <a:cs typeface="Calibri" panose="020F050202020403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Source Sans Pro" panose="020B0503030403020204" pitchFamily="34" charset="0"/>
          <a:ea typeface="Source Sans Pro" panose="020B0503030403020204" pitchFamily="34" charset="0"/>
          <a:cs typeface="Calibri" panose="020F050202020403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Source Sans Pro" panose="020B0503030403020204" pitchFamily="34" charset="0"/>
          <a:ea typeface="Source Sans Pro" panose="020B0503030403020204" pitchFamily="34" charset="0"/>
          <a:cs typeface="Calibri" panose="020F050202020403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Source Sans Pro" panose="020B0503030403020204" pitchFamily="34" charset="0"/>
          <a:ea typeface="Source Sans Pro" panose="020B0503030403020204" pitchFamily="34" charset="0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</a:defRPr>
            </a:lvl1pPr>
          </a:lstStyle>
          <a:p>
            <a:r>
              <a:rPr lang="en-US" dirty="0"/>
              <a:t>Date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</a:defRPr>
            </a:lvl1pPr>
          </a:lstStyle>
          <a:p>
            <a:r>
              <a:rPr lang="en-US" dirty="0"/>
              <a:t>Your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</a:defRPr>
            </a:lvl1pPr>
          </a:lstStyle>
          <a:p>
            <a:fld id="{C86EDDA2-A385-4D53-9944-861446547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64208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ource Sans Pro Light" panose="020B04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5CFD0D48-696B-4896-8F6F-B19AA59A6A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4176" y="600893"/>
            <a:ext cx="5219790" cy="2547256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Care and management of pregnant animals</a:t>
            </a:r>
            <a:endParaRPr lang="en-US" sz="3200" dirty="0"/>
          </a:p>
        </p:txBody>
      </p:sp>
      <p:sp>
        <p:nvSpPr>
          <p:cNvPr id="5" name="Subtitle 4">
            <a:extLst>
              <a:ext uri="{FF2B5EF4-FFF2-40B4-BE49-F238E27FC236}">
                <a16:creationId xmlns="" xmlns:a16="http://schemas.microsoft.com/office/drawing/2014/main" id="{B239C1AF-BC69-40CE-935D-B07D61F112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6731" y="5147248"/>
            <a:ext cx="4376057" cy="1364531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Dr Alok Kumar</a:t>
            </a:r>
          </a:p>
          <a:p>
            <a:pPr algn="l"/>
            <a:r>
              <a:rPr lang="en-US" b="1" dirty="0" smtClean="0">
                <a:solidFill>
                  <a:srgbClr val="002060"/>
                </a:solidFill>
              </a:rPr>
              <a:t>Assistant Professor cum </a:t>
            </a:r>
            <a:r>
              <a:rPr lang="en-US" b="1" dirty="0" err="1" smtClean="0">
                <a:solidFill>
                  <a:srgbClr val="002060"/>
                </a:solidFill>
              </a:rPr>
              <a:t>jr</a:t>
            </a:r>
            <a:r>
              <a:rPr lang="en-US" b="1" dirty="0" smtClean="0">
                <a:solidFill>
                  <a:srgbClr val="002060"/>
                </a:solidFill>
              </a:rPr>
              <a:t>. Scientist</a:t>
            </a:r>
          </a:p>
          <a:p>
            <a:pPr algn="l"/>
            <a:r>
              <a:rPr lang="en-US" b="1" dirty="0" smtClean="0">
                <a:solidFill>
                  <a:srgbClr val="002060"/>
                </a:solidFill>
              </a:rPr>
              <a:t>Veterinary Gynaecology and Obstetrics</a:t>
            </a:r>
          </a:p>
          <a:p>
            <a:pPr algn="l"/>
            <a:r>
              <a:rPr lang="en-US" b="1" dirty="0" smtClean="0">
                <a:solidFill>
                  <a:srgbClr val="002060"/>
                </a:solidFill>
              </a:rPr>
              <a:t>Bihar Veterinary College, BASU. Patna</a:t>
            </a:r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6525" y="5251811"/>
            <a:ext cx="1070612" cy="107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27505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06" y="862149"/>
            <a:ext cx="6179956" cy="574765"/>
          </a:xfrm>
        </p:spPr>
        <p:txBody>
          <a:bodyPr>
            <a:noAutofit/>
          </a:bodyPr>
          <a:lstStyle/>
          <a:p>
            <a:r>
              <a:rPr lang="en-US" sz="2800" dirty="0" smtClean="0"/>
              <a:t>Periods of nutrition requirement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709" y="1830977"/>
            <a:ext cx="6439139" cy="3786051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Period – 01 (Challenge period)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Period of early lactation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Rapid increase in milk yield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Amount of concentrate should be increased gradually till cow consumes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800-1000 gm conc./100kg BW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Concentrate allowance 500 gm/day for first two weeks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06" y="862149"/>
            <a:ext cx="6179956" cy="574765"/>
          </a:xfrm>
        </p:spPr>
        <p:txBody>
          <a:bodyPr>
            <a:noAutofit/>
          </a:bodyPr>
          <a:lstStyle/>
          <a:p>
            <a:r>
              <a:rPr lang="en-US" sz="2800" dirty="0" smtClean="0"/>
              <a:t>Periods of nutrition requirement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709" y="1830978"/>
            <a:ext cx="6439139" cy="33328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C00000"/>
                </a:solidFill>
              </a:rPr>
              <a:t>   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Period – 02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Period of mid and late lactation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Milk yield remains static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Feeding of balanced ration as per milk yield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Provision of good quality fodder/silage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132" y="875212"/>
            <a:ext cx="6179956" cy="574765"/>
          </a:xfrm>
        </p:spPr>
        <p:txBody>
          <a:bodyPr>
            <a:noAutofit/>
          </a:bodyPr>
          <a:lstStyle/>
          <a:p>
            <a:r>
              <a:rPr lang="en-US" sz="2800" dirty="0" smtClean="0"/>
              <a:t>Periods of nutrition requirement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394" y="1830977"/>
            <a:ext cx="6075454" cy="400811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C00000"/>
                </a:solidFill>
              </a:rPr>
              <a:t>   </a:t>
            </a:r>
            <a:r>
              <a:rPr lang="en-US" sz="2000" b="1" dirty="0" smtClean="0">
                <a:solidFill>
                  <a:srgbClr val="C00000"/>
                </a:solidFill>
              </a:rPr>
              <a:t>Period – 03 (Dry period)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00B050"/>
                </a:solidFill>
              </a:rPr>
              <a:t>Period of advance pregnancy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7030A0"/>
                </a:solidFill>
              </a:rPr>
              <a:t>Withdrawn/halting of milk removal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Remodeling of mammary tissue and preparatory phase for subsequent lactation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Period divided in two phases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Far-off and Close up periods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393" y="666207"/>
            <a:ext cx="4532812" cy="640079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Far-off period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708" y="1373776"/>
            <a:ext cx="6439139" cy="441306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From beginning of dry period to 03 weeks before calving</a:t>
            </a:r>
          </a:p>
          <a:p>
            <a:r>
              <a:rPr lang="en-US" sz="2000" dirty="0" smtClean="0"/>
              <a:t>Maintaining </a:t>
            </a:r>
            <a:r>
              <a:rPr lang="en-US" sz="2000" b="1" dirty="0" smtClean="0">
                <a:solidFill>
                  <a:srgbClr val="002060"/>
                </a:solidFill>
              </a:rPr>
              <a:t>optimum dietary fiber content</a:t>
            </a:r>
            <a:br>
              <a:rPr lang="en-US" sz="2000" b="1" dirty="0" smtClean="0">
                <a:solidFill>
                  <a:srgbClr val="002060"/>
                </a:solidFill>
              </a:rPr>
            </a:br>
            <a:endParaRPr lang="en-US" sz="2000" b="1" dirty="0" smtClean="0">
              <a:solidFill>
                <a:srgbClr val="002060"/>
              </a:solidFill>
            </a:endParaRPr>
          </a:p>
          <a:p>
            <a:r>
              <a:rPr lang="en-US" sz="2000" dirty="0" smtClean="0"/>
              <a:t>Limiting energy intake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Avoiding an overfeeding of crude protein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Meeting mineral and vitamin requirements.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692332"/>
            <a:ext cx="4232366" cy="979713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Close up period</a:t>
            </a:r>
            <a:br>
              <a:rPr lang="en-US" sz="3200" dirty="0" smtClean="0">
                <a:solidFill>
                  <a:srgbClr val="C00000"/>
                </a:solidFill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97" y="1463040"/>
            <a:ext cx="6439139" cy="4310743"/>
          </a:xfrm>
        </p:spPr>
        <p:txBody>
          <a:bodyPr>
            <a:normAutofit lnSpcReduction="10000"/>
          </a:bodyPr>
          <a:lstStyle/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00B050"/>
                </a:solidFill>
              </a:rPr>
              <a:t>Period starts 03 weeks before calving</a:t>
            </a:r>
          </a:p>
          <a:p>
            <a:pPr>
              <a:lnSpc>
                <a:spcPct val="110000"/>
              </a:lnSpc>
            </a:pPr>
            <a:r>
              <a:rPr lang="en-US" sz="2000" dirty="0" smtClean="0"/>
              <a:t>Transfer animal to </a:t>
            </a:r>
            <a:r>
              <a:rPr lang="en-US" sz="2000" b="1" dirty="0" smtClean="0">
                <a:solidFill>
                  <a:srgbClr val="002060"/>
                </a:solidFill>
              </a:rPr>
              <a:t>separate housing</a:t>
            </a:r>
          </a:p>
          <a:p>
            <a:pPr>
              <a:lnSpc>
                <a:spcPct val="110000"/>
              </a:lnSpc>
            </a:pPr>
            <a:r>
              <a:rPr lang="en-US" sz="2000" dirty="0" smtClean="0"/>
              <a:t>Feed intake reduces drastically before 07-10 days prepartum </a:t>
            </a:r>
          </a:p>
          <a:p>
            <a:pPr>
              <a:lnSpc>
                <a:spcPct val="110000"/>
              </a:lnSpc>
            </a:pPr>
            <a:r>
              <a:rPr lang="en-US" sz="2000" dirty="0" smtClean="0"/>
              <a:t>Less volume of feed but high frequency of feeding</a:t>
            </a:r>
          </a:p>
          <a:p>
            <a:pPr>
              <a:lnSpc>
                <a:spcPct val="110000"/>
              </a:lnSpc>
            </a:pPr>
            <a:r>
              <a:rPr lang="en-US" sz="2000" dirty="0" smtClean="0"/>
              <a:t>Provide energy dense feed having </a:t>
            </a:r>
            <a:r>
              <a:rPr lang="en-US" sz="2000" dirty="0" smtClean="0">
                <a:solidFill>
                  <a:srgbClr val="C00000"/>
                </a:solidFill>
              </a:rPr>
              <a:t>RUDP </a:t>
            </a:r>
          </a:p>
          <a:p>
            <a:pPr>
              <a:lnSpc>
                <a:spcPct val="110000"/>
              </a:lnSpc>
            </a:pPr>
            <a:r>
              <a:rPr lang="en-US" sz="2000" dirty="0" smtClean="0"/>
              <a:t>60-76 cm feed bunk space to avoid aggressiveness</a:t>
            </a:r>
          </a:p>
          <a:p>
            <a:pPr>
              <a:lnSpc>
                <a:spcPct val="110000"/>
              </a:lnSpc>
            </a:pPr>
            <a:r>
              <a:rPr lang="en-US" sz="2000" dirty="0" smtClean="0"/>
              <a:t>Provision of adequate bedding material </a:t>
            </a:r>
            <a:r>
              <a:rPr lang="en-US" sz="2000" dirty="0" err="1" smtClean="0"/>
              <a:t>eg</a:t>
            </a:r>
            <a:r>
              <a:rPr lang="en-US" sz="2000" dirty="0" smtClean="0"/>
              <a:t>. Paddy/sand layer etc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9452" y="312784"/>
          <a:ext cx="7903029" cy="610107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75758"/>
                <a:gridCol w="1564276"/>
                <a:gridCol w="2103120"/>
                <a:gridCol w="2259875"/>
              </a:tblGrid>
              <a:tr h="424401">
                <a:tc>
                  <a:txBody>
                    <a:bodyPr/>
                    <a:lstStyle/>
                    <a:p>
                      <a:r>
                        <a:rPr lang="en-US" sz="1200" b="1" i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Nutrient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i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Units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i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Far-off</a:t>
                      </a:r>
                      <a:r>
                        <a:rPr lang="en-US" sz="1200" b="1" i="0" kern="1200" baseline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b="1" i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Dry Cow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i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Close-up</a:t>
                      </a:r>
                      <a:r>
                        <a:rPr lang="en-US" sz="1200" b="1" i="0" kern="1200" baseline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b="1" i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Dry Cow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4401">
                <a:tc>
                  <a:txBody>
                    <a:bodyPr/>
                    <a:lstStyle/>
                    <a:p>
                      <a:r>
                        <a:rPr lang="en-US" sz="12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Crude protein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%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12-13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14-15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23235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RUDP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% of CP</a:t>
                      </a:r>
                      <a:endParaRPr lang="en-US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4401">
                <a:tc>
                  <a:txBody>
                    <a:bodyPr/>
                    <a:lstStyle/>
                    <a:p>
                      <a:r>
                        <a:rPr lang="en-US" sz="12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</a:t>
                      </a:r>
                      <a:r>
                        <a:rPr lang="en-US" sz="1200" b="1" i="0" kern="1200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Mcal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/lb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0.57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0.68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4401">
                <a:tc>
                  <a:txBody>
                    <a:bodyPr/>
                    <a:lstStyle/>
                    <a:p>
                      <a:r>
                        <a:rPr lang="en-US" sz="12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NDF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%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&gt; 50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&gt; 40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5994">
                <a:tc>
                  <a:txBody>
                    <a:bodyPr/>
                    <a:lstStyle/>
                    <a:p>
                      <a:r>
                        <a:rPr lang="en-US" sz="12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ADF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%</a:t>
                      </a:r>
                      <a:endParaRPr lang="en-US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&gt; 35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&gt; 25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6230">
                <a:tc>
                  <a:txBody>
                    <a:bodyPr/>
                    <a:lstStyle/>
                    <a:p>
                      <a:r>
                        <a:rPr lang="en-US" sz="12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%</a:t>
                      </a:r>
                      <a:endParaRPr lang="en-US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0.40-.50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0.60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4401">
                <a:tc>
                  <a:txBody>
                    <a:bodyPr/>
                    <a:lstStyle/>
                    <a:p>
                      <a:r>
                        <a:rPr lang="en-US" sz="12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%</a:t>
                      </a:r>
                      <a:endParaRPr lang="en-US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0.25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0.30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4401">
                <a:tc>
                  <a:txBody>
                    <a:bodyPr/>
                    <a:lstStyle/>
                    <a:p>
                      <a:r>
                        <a:rPr lang="en-US" sz="12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Mg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%</a:t>
                      </a:r>
                      <a:endParaRPr lang="en-US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0.16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0.20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13941">
                <a:tc>
                  <a:txBody>
                    <a:bodyPr/>
                    <a:lstStyle/>
                    <a:p>
                      <a:r>
                        <a:rPr lang="en-US" sz="12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%</a:t>
                      </a:r>
                      <a:endParaRPr lang="en-US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0.65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0.65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4401">
                <a:tc>
                  <a:txBody>
                    <a:bodyPr/>
                    <a:lstStyle/>
                    <a:p>
                      <a:r>
                        <a:rPr lang="en-US" sz="12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%</a:t>
                      </a:r>
                      <a:endParaRPr lang="en-US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0.16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0.16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23235">
                <a:tc>
                  <a:txBody>
                    <a:bodyPr/>
                    <a:lstStyle/>
                    <a:p>
                      <a:r>
                        <a:rPr lang="en-US" sz="12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Vitamin A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IU/day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100,000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100,000</a:t>
                      </a:r>
                      <a:endParaRPr lang="en-US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23235">
                <a:tc>
                  <a:txBody>
                    <a:bodyPr/>
                    <a:lstStyle/>
                    <a:p>
                      <a:r>
                        <a:rPr lang="en-US" sz="12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Vitamin D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IU/day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30,000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30,000</a:t>
                      </a:r>
                      <a:endParaRPr lang="en-US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4401">
                <a:tc>
                  <a:txBody>
                    <a:bodyPr/>
                    <a:lstStyle/>
                    <a:p>
                      <a:r>
                        <a:rPr lang="en-US" sz="12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Vitamin E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IU/day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400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600-1,000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006" y="391887"/>
            <a:ext cx="5291682" cy="927462"/>
          </a:xfrm>
        </p:spPr>
        <p:txBody>
          <a:bodyPr>
            <a:normAutofit/>
          </a:bodyPr>
          <a:lstStyle/>
          <a:p>
            <a:pPr>
              <a:spcBef>
                <a:spcPts val="1350"/>
              </a:spcBef>
            </a:pPr>
            <a:r>
              <a:rPr lang="en-US" sz="3200" noProof="1" smtClean="0"/>
              <a:t>Calving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205" y="1397726"/>
            <a:ext cx="6113417" cy="4663440"/>
          </a:xfrm>
        </p:spPr>
        <p:txBody>
          <a:bodyPr>
            <a:normAutofit fontScale="92500" lnSpcReduction="10000"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Before parturition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Isolate animal from rest of the herd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Provide ample bedding material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Everyday provide Vitamin D supplementation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DO NOT 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supplement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calcium 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DO NOT milk animal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During parturition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Primary clinical examination – Rectal\temperature/activity/inspection of vulva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Maintain hygiene around animal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07" y="548642"/>
            <a:ext cx="6100354" cy="770708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Management just after parturition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270" y="1489166"/>
            <a:ext cx="5943600" cy="4510651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If animal is recumbent – 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assage 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of 								 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hind quarter</a:t>
            </a:r>
          </a:p>
          <a:p>
            <a:r>
              <a:rPr lang="en-US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Observe expulsion of placenta</a:t>
            </a:r>
          </a:p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Discourage/avoid </a:t>
            </a:r>
            <a:r>
              <a:rPr lang="en-US" sz="2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placentophagy</a:t>
            </a:r>
          </a:p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Cleaning of body specially hind quarter with moderate-warm water and added KMNO</a:t>
            </a:r>
            <a:r>
              <a:rPr lang="en-US" sz="2200" baseline="-25000" dirty="0" smtClean="0">
                <a:latin typeface="Arial" pitchFamily="34" charset="0"/>
                <a:cs typeface="Arial" pitchFamily="34" charset="0"/>
              </a:rPr>
              <a:t>4</a:t>
            </a:r>
          </a:p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Provide Luke warm drinking water</a:t>
            </a:r>
          </a:p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Carefully observe animal behavior – if sluggish/mostly recumbent/dull – </a:t>
            </a: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Provide calcium supplementation</a:t>
            </a:r>
            <a:endParaRPr lang="en-US" sz="2200" b="1" baseline="-250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43" y="613955"/>
            <a:ext cx="6439139" cy="561702"/>
          </a:xfrm>
        </p:spPr>
        <p:txBody>
          <a:bodyPr>
            <a:noAutofit/>
          </a:bodyPr>
          <a:lstStyle/>
          <a:p>
            <a:r>
              <a:rPr lang="en-US" sz="3200" dirty="0" smtClean="0"/>
              <a:t>Overall health management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143" y="1240971"/>
            <a:ext cx="6439139" cy="475884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Vaccination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Pre-calving vaccination with Calf scours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(Rota, corona viruses,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E.coli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Clostridium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perfringens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C, D)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Before breeding – FMD, IBR-IPVV, BVD,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Leptospirosis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Vibriosis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Deworming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pre-partum with pregnancy safe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anthelmintics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post partum –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benzimidazole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gp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3300"/>
                </a:solidFill>
              </a:rPr>
              <a:t>“</a:t>
            </a:r>
            <a:r>
              <a:rPr lang="en-US" sz="3200" dirty="0" smtClean="0">
                <a:solidFill>
                  <a:srgbClr val="C00000"/>
                </a:solidFill>
              </a:rPr>
              <a:t>Ease</a:t>
            </a:r>
            <a:r>
              <a:rPr lang="en-US" sz="3200" dirty="0" smtClean="0">
                <a:solidFill>
                  <a:srgbClr val="003300"/>
                </a:solidFill>
              </a:rPr>
              <a:t> is a greater threat to progress than hardship ”</a:t>
            </a:r>
            <a:endParaRPr lang="en-US" sz="3200" dirty="0">
              <a:solidFill>
                <a:srgbClr val="0033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4143" y="6400799"/>
            <a:ext cx="1121331" cy="365125"/>
          </a:xfrm>
        </p:spPr>
        <p:txBody>
          <a:bodyPr/>
          <a:lstStyle/>
          <a:p>
            <a:r>
              <a:rPr lang="en-US" dirty="0" smtClean="0"/>
              <a:t>Date </a:t>
            </a:r>
            <a:r>
              <a:rPr lang="en-US" dirty="0" smtClean="0"/>
              <a:t>20/04/2020</a:t>
            </a:r>
            <a:endParaRPr lang="en-US" dirty="0"/>
          </a:p>
        </p:txBody>
      </p:sp>
      <p:pic>
        <p:nvPicPr>
          <p:cNvPr id="7" name="Google Shape;755;p35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 r="62099"/>
          <a:stretch/>
        </p:blipFill>
        <p:spPr>
          <a:xfrm>
            <a:off x="302587" y="2784565"/>
            <a:ext cx="1892282" cy="3332163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2246812" y="2743200"/>
            <a:ext cx="461118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Thank you for your patience hearing</a:t>
            </a:r>
          </a:p>
          <a:p>
            <a:endParaRPr lang="en-US" sz="2400" dirty="0" smtClean="0"/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Any questions ???????</a:t>
            </a:r>
          </a:p>
          <a:p>
            <a:endParaRPr lang="en-US" sz="2400" dirty="0" smtClean="0"/>
          </a:p>
          <a:p>
            <a:r>
              <a:rPr lang="en-US" sz="2400" dirty="0" smtClean="0"/>
              <a:t>You can find me at</a:t>
            </a:r>
          </a:p>
          <a:p>
            <a:pPr lvl="0"/>
            <a:r>
              <a:rPr lang="en-US" sz="2400" dirty="0" smtClean="0">
                <a:solidFill>
                  <a:srgbClr val="C00000"/>
                </a:solidFill>
              </a:rPr>
              <a:t>alok9alright@gmail.com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888425-2F50-4608-A74C-052CD9F68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645" y="352698"/>
            <a:ext cx="4990013" cy="151529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Overview of topic</a:t>
            </a:r>
            <a:endParaRPr lang="en-US" sz="3200" dirty="0"/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4AD2F034-1AA1-45F2-AACA-3ABBD5117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155" y="1776549"/>
            <a:ext cx="5631316" cy="4066513"/>
          </a:xfrm>
        </p:spPr>
        <p:txBody>
          <a:bodyPr>
            <a:noAutofit/>
          </a:bodyPr>
          <a:lstStyle/>
          <a:p>
            <a:pPr algn="just">
              <a:spcBef>
                <a:spcPts val="1350"/>
              </a:spcBef>
            </a:pPr>
            <a:r>
              <a:rPr lang="en-US" sz="2000" noProof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Objectives</a:t>
            </a:r>
          </a:p>
          <a:p>
            <a:pPr algn="just">
              <a:spcBef>
                <a:spcPts val="1350"/>
              </a:spcBef>
            </a:pPr>
            <a:r>
              <a:rPr lang="en-US" sz="2000" noProof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Conception management</a:t>
            </a:r>
          </a:p>
          <a:p>
            <a:pPr algn="just">
              <a:spcBef>
                <a:spcPts val="1350"/>
              </a:spcBef>
            </a:pPr>
            <a:r>
              <a:rPr lang="en-US" sz="2000" noProof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Pregnancy diagnosis</a:t>
            </a:r>
          </a:p>
          <a:p>
            <a:pPr algn="just">
              <a:spcBef>
                <a:spcPts val="1350"/>
              </a:spcBef>
            </a:pPr>
            <a:r>
              <a:rPr lang="en-US" sz="2000" noProof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Nutritional management</a:t>
            </a:r>
          </a:p>
          <a:p>
            <a:pPr algn="just">
              <a:spcBef>
                <a:spcPts val="1350"/>
              </a:spcBef>
            </a:pPr>
            <a:r>
              <a:rPr lang="en-US" sz="2000" noProof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Calving Management</a:t>
            </a:r>
          </a:p>
          <a:p>
            <a:pPr algn="just">
              <a:spcBef>
                <a:spcPts val="1350"/>
              </a:spcBef>
            </a:pPr>
            <a:r>
              <a:rPr lang="en-US" sz="2000" noProof="1" smtClean="0">
                <a:latin typeface="Arial" pitchFamily="34" charset="0"/>
                <a:cs typeface="Arial" pitchFamily="34" charset="0"/>
              </a:rPr>
              <a:t>Overall health management</a:t>
            </a:r>
            <a:endParaRPr lang="en-US" sz="2000" noProof="1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454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888425-2F50-4608-A74C-052CD9F68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645" y="352698"/>
            <a:ext cx="4990013" cy="151529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Objectives</a:t>
            </a:r>
            <a:endParaRPr lang="en-US" sz="3200" dirty="0"/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4AD2F034-1AA1-45F2-AACA-3ABBD5117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394" y="1776549"/>
            <a:ext cx="5997077" cy="4066513"/>
          </a:xfrm>
        </p:spPr>
        <p:txBody>
          <a:bodyPr>
            <a:noAutofit/>
          </a:bodyPr>
          <a:lstStyle/>
          <a:p>
            <a:pPr algn="just">
              <a:spcBef>
                <a:spcPts val="1350"/>
              </a:spcBef>
            </a:pPr>
            <a:r>
              <a:rPr lang="en-US" sz="2000" b="1" noProof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Succesfull complition of gestation period</a:t>
            </a:r>
          </a:p>
          <a:p>
            <a:pPr algn="just">
              <a:spcBef>
                <a:spcPts val="1350"/>
              </a:spcBef>
            </a:pPr>
            <a:r>
              <a:rPr lang="en-US" sz="2000" b="1" noProof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Birth of healthy calf</a:t>
            </a:r>
          </a:p>
          <a:p>
            <a:pPr algn="just">
              <a:spcBef>
                <a:spcPts val="1350"/>
              </a:spcBef>
            </a:pPr>
            <a:r>
              <a:rPr lang="en-US" sz="2000" b="1" noProof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Absence/neglisible post partum complication</a:t>
            </a:r>
          </a:p>
          <a:p>
            <a:pPr algn="just">
              <a:spcBef>
                <a:spcPts val="1350"/>
              </a:spcBef>
            </a:pPr>
            <a:r>
              <a:rPr lang="en-US" sz="2000" b="1" noProof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Optimum lactation</a:t>
            </a:r>
          </a:p>
          <a:p>
            <a:pPr algn="just">
              <a:spcBef>
                <a:spcPts val="1350"/>
              </a:spcBef>
            </a:pPr>
            <a:r>
              <a:rPr lang="en-US" sz="2000" b="1" noProof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Reduced chances of production diseases</a:t>
            </a:r>
          </a:p>
          <a:p>
            <a:pPr algn="just">
              <a:spcBef>
                <a:spcPts val="1350"/>
              </a:spcBef>
            </a:pPr>
            <a:r>
              <a:rPr lang="en-US" sz="2000" b="1" noProof="1" smtClean="0">
                <a:latin typeface="Arial" pitchFamily="34" charset="0"/>
                <a:cs typeface="Arial" pitchFamily="34" charset="0"/>
              </a:rPr>
              <a:t>Overall health management</a:t>
            </a:r>
            <a:endParaRPr lang="en-US" sz="2000" b="1" noProof="1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454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70263" y="1097279"/>
            <a:ext cx="4807131" cy="4648201"/>
            <a:chOff x="2325813" y="952500"/>
            <a:chExt cx="4492374" cy="4953000"/>
          </a:xfrm>
        </p:grpSpPr>
        <p:sp>
          <p:nvSpPr>
            <p:cNvPr id="11" name="Oval 65"/>
            <p:cNvSpPr/>
            <p:nvPr/>
          </p:nvSpPr>
          <p:spPr>
            <a:xfrm rot="1800000">
              <a:off x="2325813" y="1618320"/>
              <a:ext cx="1514841" cy="1902281"/>
            </a:xfrm>
            <a:custGeom>
              <a:avLst/>
              <a:gdLst/>
              <a:ahLst/>
              <a:cxnLst/>
              <a:rect l="l" t="t" r="r" b="b"/>
              <a:pathLst>
                <a:path w="1910461" h="2399087">
                  <a:moveTo>
                    <a:pt x="240496" y="0"/>
                  </a:moveTo>
                  <a:lnTo>
                    <a:pt x="1226092" y="636471"/>
                  </a:lnTo>
                  <a:cubicBezTo>
                    <a:pt x="1200429" y="720942"/>
                    <a:pt x="1180490" y="807848"/>
                    <a:pt x="1167109" y="896826"/>
                  </a:cubicBezTo>
                  <a:lnTo>
                    <a:pt x="1346084" y="896826"/>
                  </a:lnTo>
                  <a:lnTo>
                    <a:pt x="1346084" y="699445"/>
                  </a:lnTo>
                  <a:lnTo>
                    <a:pt x="1910461" y="1202365"/>
                  </a:lnTo>
                  <a:lnTo>
                    <a:pt x="1346084" y="1705285"/>
                  </a:lnTo>
                  <a:lnTo>
                    <a:pt x="1346084" y="1507904"/>
                  </a:lnTo>
                  <a:lnTo>
                    <a:pt x="1167233" y="1507904"/>
                  </a:lnTo>
                  <a:cubicBezTo>
                    <a:pt x="1180239" y="1594805"/>
                    <a:pt x="1199636" y="1679705"/>
                    <a:pt x="1224553" y="1762276"/>
                  </a:cubicBezTo>
                  <a:lnTo>
                    <a:pt x="238430" y="2399087"/>
                  </a:lnTo>
                  <a:cubicBezTo>
                    <a:pt x="84490" y="2030766"/>
                    <a:pt x="0" y="1626433"/>
                    <a:pt x="0" y="1202366"/>
                  </a:cubicBezTo>
                  <a:cubicBezTo>
                    <a:pt x="0" y="776172"/>
                    <a:pt x="85340" y="369910"/>
                    <a:pt x="240496" y="0"/>
                  </a:cubicBezTo>
                  <a:close/>
                </a:path>
              </a:pathLst>
            </a:custGeom>
            <a:gradFill>
              <a:gsLst>
                <a:gs pos="100000">
                  <a:schemeClr val="accent4">
                    <a:lumMod val="50000"/>
                  </a:schemeClr>
                </a:gs>
                <a:gs pos="0">
                  <a:schemeClr val="accent4"/>
                </a:gs>
              </a:gsLst>
              <a:lin ang="0" scaled="1"/>
            </a:gradFill>
            <a:ln w="190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91440" tIns="457200" rIns="731520" bIns="45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 lang="en-US" sz="2000" b="1" dirty="0">
                <a:solidFill>
                  <a:schemeClr val="bg1"/>
                </a:solidFill>
                <a:effectLst>
                  <a:outerShdw blurRad="76200" dist="50800" dir="2700000" algn="tl" rotWithShape="0">
                    <a:prstClr val="black">
                      <a:alpha val="55000"/>
                    </a:prstClr>
                  </a:outerShdw>
                </a:effectLst>
              </a:endParaRPr>
            </a:p>
          </p:txBody>
        </p:sp>
        <p:sp>
          <p:nvSpPr>
            <p:cNvPr id="12" name="Oval 65"/>
            <p:cNvSpPr/>
            <p:nvPr/>
          </p:nvSpPr>
          <p:spPr>
            <a:xfrm rot="1800000" flipH="1">
              <a:off x="5303346" y="3337400"/>
              <a:ext cx="1514841" cy="1902281"/>
            </a:xfrm>
            <a:custGeom>
              <a:avLst/>
              <a:gdLst/>
              <a:ahLst/>
              <a:cxnLst/>
              <a:rect l="l" t="t" r="r" b="b"/>
              <a:pathLst>
                <a:path w="1910461" h="2399087">
                  <a:moveTo>
                    <a:pt x="240496" y="0"/>
                  </a:moveTo>
                  <a:lnTo>
                    <a:pt x="1226092" y="636471"/>
                  </a:lnTo>
                  <a:cubicBezTo>
                    <a:pt x="1200429" y="720942"/>
                    <a:pt x="1180490" y="807848"/>
                    <a:pt x="1167109" y="896826"/>
                  </a:cubicBezTo>
                  <a:lnTo>
                    <a:pt x="1346084" y="896826"/>
                  </a:lnTo>
                  <a:lnTo>
                    <a:pt x="1346084" y="699445"/>
                  </a:lnTo>
                  <a:lnTo>
                    <a:pt x="1910461" y="1202365"/>
                  </a:lnTo>
                  <a:lnTo>
                    <a:pt x="1346084" y="1705285"/>
                  </a:lnTo>
                  <a:lnTo>
                    <a:pt x="1346084" y="1507904"/>
                  </a:lnTo>
                  <a:lnTo>
                    <a:pt x="1167233" y="1507904"/>
                  </a:lnTo>
                  <a:cubicBezTo>
                    <a:pt x="1180239" y="1594805"/>
                    <a:pt x="1199636" y="1679705"/>
                    <a:pt x="1224553" y="1762276"/>
                  </a:cubicBezTo>
                  <a:lnTo>
                    <a:pt x="238430" y="2399087"/>
                  </a:lnTo>
                  <a:cubicBezTo>
                    <a:pt x="84490" y="2030766"/>
                    <a:pt x="0" y="1626433"/>
                    <a:pt x="0" y="1202366"/>
                  </a:cubicBezTo>
                  <a:cubicBezTo>
                    <a:pt x="0" y="776172"/>
                    <a:pt x="85340" y="369910"/>
                    <a:pt x="240496" y="0"/>
                  </a:cubicBezTo>
                  <a:close/>
                </a:path>
              </a:pathLst>
            </a:custGeom>
            <a:gradFill>
              <a:gsLst>
                <a:gs pos="100000">
                  <a:srgbClr val="CD6209"/>
                </a:gs>
                <a:gs pos="0">
                  <a:schemeClr val="accent6"/>
                </a:gs>
              </a:gsLst>
              <a:lin ang="0" scaled="1"/>
            </a:gra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731520" tIns="457200" rIns="91440" bIns="45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 lang="en-US" sz="2000" b="1" dirty="0">
                <a:solidFill>
                  <a:schemeClr val="bg1"/>
                </a:solidFill>
                <a:effectLst>
                  <a:outerShdw blurRad="76200" dist="50800" dir="2700000" algn="tl" rotWithShape="0">
                    <a:prstClr val="black">
                      <a:alpha val="55000"/>
                    </a:prstClr>
                  </a:outerShdw>
                </a:effectLst>
              </a:endParaRPr>
            </a:p>
          </p:txBody>
        </p:sp>
        <p:sp>
          <p:nvSpPr>
            <p:cNvPr id="13" name="Oval 65"/>
            <p:cNvSpPr/>
            <p:nvPr/>
          </p:nvSpPr>
          <p:spPr>
            <a:xfrm rot="9000000">
              <a:off x="5303346" y="1618319"/>
              <a:ext cx="1514841" cy="1902281"/>
            </a:xfrm>
            <a:custGeom>
              <a:avLst/>
              <a:gdLst/>
              <a:ahLst/>
              <a:cxnLst/>
              <a:rect l="l" t="t" r="r" b="b"/>
              <a:pathLst>
                <a:path w="1910461" h="2399087">
                  <a:moveTo>
                    <a:pt x="240496" y="0"/>
                  </a:moveTo>
                  <a:lnTo>
                    <a:pt x="1226092" y="636471"/>
                  </a:lnTo>
                  <a:cubicBezTo>
                    <a:pt x="1200429" y="720942"/>
                    <a:pt x="1180490" y="807848"/>
                    <a:pt x="1167109" y="896826"/>
                  </a:cubicBezTo>
                  <a:lnTo>
                    <a:pt x="1346084" y="896826"/>
                  </a:lnTo>
                  <a:lnTo>
                    <a:pt x="1346084" y="699445"/>
                  </a:lnTo>
                  <a:lnTo>
                    <a:pt x="1910461" y="1202365"/>
                  </a:lnTo>
                  <a:lnTo>
                    <a:pt x="1346084" y="1705285"/>
                  </a:lnTo>
                  <a:lnTo>
                    <a:pt x="1346084" y="1507904"/>
                  </a:lnTo>
                  <a:lnTo>
                    <a:pt x="1167233" y="1507904"/>
                  </a:lnTo>
                  <a:cubicBezTo>
                    <a:pt x="1180239" y="1594805"/>
                    <a:pt x="1199636" y="1679705"/>
                    <a:pt x="1224553" y="1762276"/>
                  </a:cubicBezTo>
                  <a:lnTo>
                    <a:pt x="238430" y="2399087"/>
                  </a:lnTo>
                  <a:cubicBezTo>
                    <a:pt x="84490" y="2030766"/>
                    <a:pt x="0" y="1626433"/>
                    <a:pt x="0" y="1202366"/>
                  </a:cubicBezTo>
                  <a:cubicBezTo>
                    <a:pt x="0" y="776172"/>
                    <a:pt x="85340" y="369910"/>
                    <a:pt x="240496" y="0"/>
                  </a:cubicBezTo>
                  <a:close/>
                </a:path>
              </a:pathLst>
            </a:custGeom>
            <a:gradFill>
              <a:gsLst>
                <a:gs pos="100000">
                  <a:srgbClr val="82302E"/>
                </a:gs>
                <a:gs pos="0">
                  <a:schemeClr val="accent2"/>
                </a:gs>
              </a:gsLst>
              <a:lin ang="0" scaled="1"/>
            </a:gradFill>
            <a:ln w="19050">
              <a:solidFill>
                <a:srgbClr val="8230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91440" tIns="457200" rIns="731520" bIns="45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 lang="en-US" sz="2000" b="1" dirty="0">
                <a:solidFill>
                  <a:schemeClr val="bg1"/>
                </a:solidFill>
                <a:effectLst>
                  <a:outerShdw blurRad="76200" dist="50800" dir="2700000" algn="tl" rotWithShape="0">
                    <a:prstClr val="black">
                      <a:alpha val="55000"/>
                    </a:prstClr>
                  </a:outerShdw>
                </a:effectLst>
              </a:endParaRPr>
            </a:p>
          </p:txBody>
        </p:sp>
        <p:sp>
          <p:nvSpPr>
            <p:cNvPr id="14" name="Oval 65"/>
            <p:cNvSpPr/>
            <p:nvPr/>
          </p:nvSpPr>
          <p:spPr>
            <a:xfrm rot="9000000" flipH="1">
              <a:off x="2325814" y="3337400"/>
              <a:ext cx="1514841" cy="1902281"/>
            </a:xfrm>
            <a:custGeom>
              <a:avLst/>
              <a:gdLst/>
              <a:ahLst/>
              <a:cxnLst/>
              <a:rect l="l" t="t" r="r" b="b"/>
              <a:pathLst>
                <a:path w="1910461" h="2399087">
                  <a:moveTo>
                    <a:pt x="240496" y="0"/>
                  </a:moveTo>
                  <a:lnTo>
                    <a:pt x="1226092" y="636471"/>
                  </a:lnTo>
                  <a:cubicBezTo>
                    <a:pt x="1200429" y="720942"/>
                    <a:pt x="1180490" y="807848"/>
                    <a:pt x="1167109" y="896826"/>
                  </a:cubicBezTo>
                  <a:lnTo>
                    <a:pt x="1346084" y="896826"/>
                  </a:lnTo>
                  <a:lnTo>
                    <a:pt x="1346084" y="699445"/>
                  </a:lnTo>
                  <a:lnTo>
                    <a:pt x="1910461" y="1202365"/>
                  </a:lnTo>
                  <a:lnTo>
                    <a:pt x="1346084" y="1705285"/>
                  </a:lnTo>
                  <a:lnTo>
                    <a:pt x="1346084" y="1507904"/>
                  </a:lnTo>
                  <a:lnTo>
                    <a:pt x="1167233" y="1507904"/>
                  </a:lnTo>
                  <a:cubicBezTo>
                    <a:pt x="1180239" y="1594805"/>
                    <a:pt x="1199636" y="1679705"/>
                    <a:pt x="1224553" y="1762276"/>
                  </a:cubicBezTo>
                  <a:lnTo>
                    <a:pt x="238430" y="2399087"/>
                  </a:lnTo>
                  <a:cubicBezTo>
                    <a:pt x="84490" y="2030766"/>
                    <a:pt x="0" y="1626433"/>
                    <a:pt x="0" y="1202366"/>
                  </a:cubicBezTo>
                  <a:cubicBezTo>
                    <a:pt x="0" y="776172"/>
                    <a:pt x="85340" y="369910"/>
                    <a:pt x="240496" y="0"/>
                  </a:cubicBezTo>
                  <a:close/>
                </a:path>
              </a:pathLst>
            </a:custGeom>
            <a:gradFill>
              <a:gsLst>
                <a:gs pos="100000">
                  <a:srgbClr val="6C8737"/>
                </a:gs>
                <a:gs pos="0">
                  <a:schemeClr val="accent3"/>
                </a:gs>
              </a:gsLst>
              <a:lin ang="0" scaled="1"/>
            </a:gradFill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731520" tIns="457200" rIns="91440" bIns="45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 lang="en-US" sz="2000" b="1" dirty="0">
                <a:solidFill>
                  <a:schemeClr val="bg1"/>
                </a:solidFill>
                <a:effectLst>
                  <a:outerShdw blurRad="76200" dist="50800" dir="2700000" algn="tl" rotWithShape="0">
                    <a:prstClr val="black">
                      <a:alpha val="55000"/>
                    </a:prstClr>
                  </a:outerShdw>
                </a:effectLst>
              </a:endParaRPr>
            </a:p>
          </p:txBody>
        </p:sp>
        <p:sp>
          <p:nvSpPr>
            <p:cNvPr id="15" name="Oval 65"/>
            <p:cNvSpPr/>
            <p:nvPr/>
          </p:nvSpPr>
          <p:spPr>
            <a:xfrm rot="5400000">
              <a:off x="3804713" y="758780"/>
              <a:ext cx="1514840" cy="1902281"/>
            </a:xfrm>
            <a:custGeom>
              <a:avLst/>
              <a:gdLst/>
              <a:ahLst/>
              <a:cxnLst/>
              <a:rect l="l" t="t" r="r" b="b"/>
              <a:pathLst>
                <a:path w="1910461" h="2399087">
                  <a:moveTo>
                    <a:pt x="240496" y="0"/>
                  </a:moveTo>
                  <a:lnTo>
                    <a:pt x="1226092" y="636471"/>
                  </a:lnTo>
                  <a:cubicBezTo>
                    <a:pt x="1200429" y="720942"/>
                    <a:pt x="1180490" y="807848"/>
                    <a:pt x="1167109" y="896826"/>
                  </a:cubicBezTo>
                  <a:lnTo>
                    <a:pt x="1346084" y="896826"/>
                  </a:lnTo>
                  <a:lnTo>
                    <a:pt x="1346084" y="699445"/>
                  </a:lnTo>
                  <a:lnTo>
                    <a:pt x="1910461" y="1202365"/>
                  </a:lnTo>
                  <a:lnTo>
                    <a:pt x="1346084" y="1705285"/>
                  </a:lnTo>
                  <a:lnTo>
                    <a:pt x="1346084" y="1507904"/>
                  </a:lnTo>
                  <a:lnTo>
                    <a:pt x="1167233" y="1507904"/>
                  </a:lnTo>
                  <a:cubicBezTo>
                    <a:pt x="1180239" y="1594805"/>
                    <a:pt x="1199636" y="1679705"/>
                    <a:pt x="1224553" y="1762276"/>
                  </a:cubicBezTo>
                  <a:lnTo>
                    <a:pt x="238430" y="2399087"/>
                  </a:lnTo>
                  <a:cubicBezTo>
                    <a:pt x="84490" y="2030766"/>
                    <a:pt x="0" y="1626433"/>
                    <a:pt x="0" y="1202366"/>
                  </a:cubicBezTo>
                  <a:cubicBezTo>
                    <a:pt x="0" y="776172"/>
                    <a:pt x="85340" y="369910"/>
                    <a:pt x="240496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0070C0"/>
                </a:gs>
                <a:gs pos="0">
                  <a:srgbClr val="00B0F0"/>
                </a:gs>
              </a:gsLst>
              <a:lin ang="0" scaled="1"/>
              <a:tileRect/>
            </a:gradFill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91440" tIns="457200" rIns="731520" bIns="45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 lang="en-US" sz="2000" b="1" dirty="0">
                <a:solidFill>
                  <a:schemeClr val="bg1"/>
                </a:solidFill>
                <a:effectLst>
                  <a:outerShdw blurRad="76200" dist="50800" dir="2700000" algn="tl" rotWithShape="0">
                    <a:prstClr val="black">
                      <a:alpha val="55000"/>
                    </a:prstClr>
                  </a:outerShdw>
                </a:effectLst>
              </a:endParaRPr>
            </a:p>
          </p:txBody>
        </p:sp>
        <p:sp>
          <p:nvSpPr>
            <p:cNvPr id="16" name="Oval 65"/>
            <p:cNvSpPr/>
            <p:nvPr/>
          </p:nvSpPr>
          <p:spPr>
            <a:xfrm rot="5400000" flipH="1">
              <a:off x="3814580" y="4196939"/>
              <a:ext cx="1514840" cy="1902281"/>
            </a:xfrm>
            <a:custGeom>
              <a:avLst/>
              <a:gdLst/>
              <a:ahLst/>
              <a:cxnLst/>
              <a:rect l="l" t="t" r="r" b="b"/>
              <a:pathLst>
                <a:path w="1910461" h="2399087">
                  <a:moveTo>
                    <a:pt x="240496" y="0"/>
                  </a:moveTo>
                  <a:lnTo>
                    <a:pt x="1226092" y="636471"/>
                  </a:lnTo>
                  <a:cubicBezTo>
                    <a:pt x="1200429" y="720942"/>
                    <a:pt x="1180490" y="807848"/>
                    <a:pt x="1167109" y="896826"/>
                  </a:cubicBezTo>
                  <a:lnTo>
                    <a:pt x="1346084" y="896826"/>
                  </a:lnTo>
                  <a:lnTo>
                    <a:pt x="1346084" y="699445"/>
                  </a:lnTo>
                  <a:lnTo>
                    <a:pt x="1910461" y="1202365"/>
                  </a:lnTo>
                  <a:lnTo>
                    <a:pt x="1346084" y="1705285"/>
                  </a:lnTo>
                  <a:lnTo>
                    <a:pt x="1346084" y="1507904"/>
                  </a:lnTo>
                  <a:lnTo>
                    <a:pt x="1167233" y="1507904"/>
                  </a:lnTo>
                  <a:cubicBezTo>
                    <a:pt x="1180239" y="1594805"/>
                    <a:pt x="1199636" y="1679705"/>
                    <a:pt x="1224553" y="1762276"/>
                  </a:cubicBezTo>
                  <a:lnTo>
                    <a:pt x="238430" y="2399087"/>
                  </a:lnTo>
                  <a:cubicBezTo>
                    <a:pt x="84490" y="2030766"/>
                    <a:pt x="0" y="1626433"/>
                    <a:pt x="0" y="1202366"/>
                  </a:cubicBezTo>
                  <a:cubicBezTo>
                    <a:pt x="0" y="776172"/>
                    <a:pt x="85340" y="369910"/>
                    <a:pt x="240496" y="0"/>
                  </a:cubicBezTo>
                  <a:close/>
                </a:path>
              </a:pathLst>
            </a:custGeom>
            <a:gradFill>
              <a:gsLst>
                <a:gs pos="100000">
                  <a:srgbClr val="2D7C91"/>
                </a:gs>
                <a:gs pos="0">
                  <a:schemeClr val="accent5"/>
                </a:gs>
              </a:gsLst>
              <a:lin ang="0" scaled="1"/>
            </a:gradFill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731520" tIns="457200" rIns="91440" bIns="45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 lang="en-US" sz="2000" b="1" dirty="0">
                <a:solidFill>
                  <a:schemeClr val="bg1"/>
                </a:solidFill>
                <a:effectLst>
                  <a:outerShdw blurRad="76200" dist="50800" dir="2700000" algn="tl" rotWithShape="0">
                    <a:prstClr val="black">
                      <a:alpha val="55000"/>
                    </a:prstClr>
                  </a:outerShdw>
                </a:effectLst>
              </a:endParaRPr>
            </a:p>
          </p:txBody>
        </p:sp>
        <p:grpSp>
          <p:nvGrpSpPr>
            <p:cNvPr id="17" name="Group 13"/>
            <p:cNvGrpSpPr/>
            <p:nvPr/>
          </p:nvGrpSpPr>
          <p:grpSpPr>
            <a:xfrm>
              <a:off x="3610341" y="2467341"/>
              <a:ext cx="1923318" cy="1923318"/>
              <a:chOff x="6019800" y="3276599"/>
              <a:chExt cx="533400" cy="533400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31" name="Oval 30"/>
              <p:cNvSpPr/>
              <p:nvPr/>
            </p:nvSpPr>
            <p:spPr>
              <a:xfrm>
                <a:off x="6019800" y="3276599"/>
                <a:ext cx="533400" cy="533400"/>
              </a:xfrm>
              <a:prstGeom prst="ellipse">
                <a:avLst/>
              </a:prstGeom>
              <a:gradFill>
                <a:gsLst>
                  <a:gs pos="46000">
                    <a:srgbClr val="005DA2"/>
                  </a:gs>
                  <a:gs pos="77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 scaled="1"/>
              </a:gradFill>
              <a:ln w="12700">
                <a:solidFill>
                  <a:srgbClr val="0070C0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6076474" y="3294184"/>
                <a:ext cx="420053" cy="369339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100000"/>
                      <a:alpha val="90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Oval 17"/>
            <p:cNvSpPr>
              <a:spLocks noChangeAspect="1"/>
            </p:cNvSpPr>
            <p:nvPr/>
          </p:nvSpPr>
          <p:spPr>
            <a:xfrm>
              <a:off x="3613415" y="952500"/>
              <a:ext cx="1897436" cy="594360"/>
            </a:xfrm>
            <a:custGeom>
              <a:avLst/>
              <a:gdLst/>
              <a:ahLst/>
              <a:cxnLst/>
              <a:rect l="l" t="t" r="r" b="b"/>
              <a:pathLst>
                <a:path w="1902281" h="595877">
                  <a:moveTo>
                    <a:pt x="948902" y="0"/>
                  </a:moveTo>
                  <a:cubicBezTo>
                    <a:pt x="1286840" y="0"/>
                    <a:pt x="1608972" y="67667"/>
                    <a:pt x="1902281" y="190693"/>
                  </a:cubicBezTo>
                  <a:lnTo>
                    <a:pt x="1717330" y="477096"/>
                  </a:lnTo>
                  <a:cubicBezTo>
                    <a:pt x="1511195" y="551307"/>
                    <a:pt x="1243580" y="595877"/>
                    <a:pt x="951141" y="595877"/>
                  </a:cubicBezTo>
                  <a:cubicBezTo>
                    <a:pt x="659369" y="595877"/>
                    <a:pt x="392308" y="551510"/>
                    <a:pt x="186354" y="477630"/>
                  </a:cubicBezTo>
                  <a:lnTo>
                    <a:pt x="0" y="189055"/>
                  </a:lnTo>
                  <a:cubicBezTo>
                    <a:pt x="292049" y="66993"/>
                    <a:pt x="612652" y="0"/>
                    <a:pt x="94890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10000"/>
                  </a:schemeClr>
                </a:gs>
                <a:gs pos="100000">
                  <a:schemeClr val="bg1">
                    <a:alpha val="3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081402" y="1230594"/>
              <a:ext cx="999983" cy="4247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lnSpc>
                  <a:spcPct val="90000"/>
                </a:lnSpc>
              </a:pPr>
              <a:r>
                <a:rPr lang="en-US" sz="2400" b="1" dirty="0" smtClean="0">
                  <a:solidFill>
                    <a:prstClr val="white"/>
                  </a:solidFill>
                  <a:effectLst>
                    <a:outerShdw blurRad="76200" dist="50800" dir="2700000" algn="tl" rotWithShape="0">
                      <a:prstClr val="black">
                        <a:alpha val="55000"/>
                      </a:prstClr>
                    </a:outerShdw>
                  </a:effectLst>
                </a:rPr>
                <a:t>Calving</a:t>
              </a:r>
              <a:endParaRPr lang="en-US" sz="2400" b="1" dirty="0">
                <a:solidFill>
                  <a:prstClr val="white"/>
                </a:solidFill>
                <a:effectLst>
                  <a:outerShdw blurRad="76200" dist="50800" dir="2700000" algn="tl" rotWithShape="0">
                    <a:prstClr val="black">
                      <a:alpha val="55000"/>
                    </a:prstClr>
                  </a:outerShdw>
                </a:effectLst>
              </a:endParaRPr>
            </a:p>
          </p:txBody>
        </p:sp>
        <p:sp>
          <p:nvSpPr>
            <p:cNvPr id="20" name="Oval 17"/>
            <p:cNvSpPr>
              <a:spLocks noChangeAspect="1"/>
            </p:cNvSpPr>
            <p:nvPr/>
          </p:nvSpPr>
          <p:spPr>
            <a:xfrm rot="3600000">
              <a:off x="5506525" y="2045085"/>
              <a:ext cx="1897436" cy="594360"/>
            </a:xfrm>
            <a:custGeom>
              <a:avLst/>
              <a:gdLst/>
              <a:ahLst/>
              <a:cxnLst/>
              <a:rect l="l" t="t" r="r" b="b"/>
              <a:pathLst>
                <a:path w="1902281" h="595877">
                  <a:moveTo>
                    <a:pt x="948902" y="0"/>
                  </a:moveTo>
                  <a:cubicBezTo>
                    <a:pt x="1286840" y="0"/>
                    <a:pt x="1608972" y="67667"/>
                    <a:pt x="1902281" y="190693"/>
                  </a:cubicBezTo>
                  <a:lnTo>
                    <a:pt x="1717330" y="477096"/>
                  </a:lnTo>
                  <a:cubicBezTo>
                    <a:pt x="1511195" y="551307"/>
                    <a:pt x="1243580" y="595877"/>
                    <a:pt x="951141" y="595877"/>
                  </a:cubicBezTo>
                  <a:cubicBezTo>
                    <a:pt x="659369" y="595877"/>
                    <a:pt x="392308" y="551510"/>
                    <a:pt x="186354" y="477630"/>
                  </a:cubicBezTo>
                  <a:lnTo>
                    <a:pt x="0" y="189055"/>
                  </a:lnTo>
                  <a:cubicBezTo>
                    <a:pt x="292049" y="66993"/>
                    <a:pt x="612652" y="0"/>
                    <a:pt x="94890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10000"/>
                  </a:schemeClr>
                </a:gs>
                <a:gs pos="100000">
                  <a:schemeClr val="bg1">
                    <a:alpha val="3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 rot="3600000">
              <a:off x="5718291" y="2128449"/>
              <a:ext cx="1244251" cy="5529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lnSpc>
                  <a:spcPct val="90000"/>
                </a:lnSpc>
              </a:pPr>
              <a:r>
                <a:rPr lang="en-US" sz="2000" b="1" dirty="0" smtClean="0">
                  <a:solidFill>
                    <a:prstClr val="white"/>
                  </a:solidFill>
                  <a:effectLst>
                    <a:outerShdw blurRad="76200" dist="50800" dir="2700000" algn="tl" rotWithShape="0">
                      <a:prstClr val="black">
                        <a:alpha val="55000"/>
                      </a:prstClr>
                    </a:outerShdw>
                  </a:effectLst>
                </a:rPr>
                <a:t>Early</a:t>
              </a:r>
            </a:p>
            <a:p>
              <a:pPr lvl="0" algn="ctr">
                <a:lnSpc>
                  <a:spcPct val="90000"/>
                </a:lnSpc>
              </a:pPr>
              <a:r>
                <a:rPr lang="en-US" sz="2000" b="1" dirty="0" smtClean="0">
                  <a:solidFill>
                    <a:prstClr val="white"/>
                  </a:solidFill>
                  <a:effectLst>
                    <a:outerShdw blurRad="76200" dist="50800" dir="2700000" algn="tl" rotWithShape="0">
                      <a:prstClr val="black">
                        <a:alpha val="55000"/>
                      </a:prstClr>
                    </a:outerShdw>
                  </a:effectLst>
                </a:rPr>
                <a:t>Lactation</a:t>
              </a:r>
              <a:endParaRPr lang="en-US" sz="2000" b="1" dirty="0">
                <a:solidFill>
                  <a:prstClr val="white"/>
                </a:solidFill>
                <a:effectLst>
                  <a:outerShdw blurRad="76200" dist="50800" dir="2700000" algn="tl" rotWithShape="0">
                    <a:prstClr val="black">
                      <a:alpha val="55000"/>
                    </a:prstClr>
                  </a:outerShdw>
                </a:effectLst>
              </a:endParaRPr>
            </a:p>
          </p:txBody>
        </p:sp>
        <p:sp>
          <p:nvSpPr>
            <p:cNvPr id="22" name="Oval 17"/>
            <p:cNvSpPr>
              <a:spLocks noChangeAspect="1"/>
            </p:cNvSpPr>
            <p:nvPr/>
          </p:nvSpPr>
          <p:spPr>
            <a:xfrm rot="18194020">
              <a:off x="5346328" y="4146990"/>
              <a:ext cx="1897436" cy="594360"/>
            </a:xfrm>
            <a:custGeom>
              <a:avLst/>
              <a:gdLst/>
              <a:ahLst/>
              <a:cxnLst/>
              <a:rect l="l" t="t" r="r" b="b"/>
              <a:pathLst>
                <a:path w="1902281" h="595877">
                  <a:moveTo>
                    <a:pt x="948902" y="0"/>
                  </a:moveTo>
                  <a:cubicBezTo>
                    <a:pt x="1286840" y="0"/>
                    <a:pt x="1608972" y="67667"/>
                    <a:pt x="1902281" y="190693"/>
                  </a:cubicBezTo>
                  <a:lnTo>
                    <a:pt x="1717330" y="477096"/>
                  </a:lnTo>
                  <a:cubicBezTo>
                    <a:pt x="1511195" y="551307"/>
                    <a:pt x="1243580" y="595877"/>
                    <a:pt x="951141" y="595877"/>
                  </a:cubicBezTo>
                  <a:cubicBezTo>
                    <a:pt x="659369" y="595877"/>
                    <a:pt x="392308" y="551510"/>
                    <a:pt x="186354" y="477630"/>
                  </a:cubicBezTo>
                  <a:lnTo>
                    <a:pt x="0" y="189055"/>
                  </a:lnTo>
                  <a:cubicBezTo>
                    <a:pt x="292049" y="66993"/>
                    <a:pt x="612652" y="0"/>
                    <a:pt x="94890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10000"/>
                  </a:schemeClr>
                </a:gs>
                <a:gs pos="100000">
                  <a:schemeClr val="bg1">
                    <a:alpha val="3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Conception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 rot="18000000">
              <a:off x="6141619" y="4217116"/>
              <a:ext cx="184731" cy="3159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lnSpc>
                  <a:spcPct val="90000"/>
                </a:lnSpc>
              </a:pPr>
              <a:endParaRPr lang="en-US" sz="2000" b="1" dirty="0">
                <a:solidFill>
                  <a:prstClr val="white"/>
                </a:solidFill>
                <a:effectLst>
                  <a:outerShdw blurRad="76200" dist="50800" dir="2700000" algn="tl" rotWithShape="0">
                    <a:prstClr val="black">
                      <a:alpha val="55000"/>
                    </a:prstClr>
                  </a:outerShdw>
                </a:effectLst>
              </a:endParaRPr>
            </a:p>
          </p:txBody>
        </p:sp>
        <p:sp>
          <p:nvSpPr>
            <p:cNvPr id="24" name="Oval 17"/>
            <p:cNvSpPr>
              <a:spLocks noChangeAspect="1"/>
            </p:cNvSpPr>
            <p:nvPr/>
          </p:nvSpPr>
          <p:spPr>
            <a:xfrm rot="10800000">
              <a:off x="3640488" y="5311140"/>
              <a:ext cx="1897436" cy="594360"/>
            </a:xfrm>
            <a:custGeom>
              <a:avLst/>
              <a:gdLst/>
              <a:ahLst/>
              <a:cxnLst/>
              <a:rect l="l" t="t" r="r" b="b"/>
              <a:pathLst>
                <a:path w="1902281" h="595877">
                  <a:moveTo>
                    <a:pt x="948902" y="0"/>
                  </a:moveTo>
                  <a:cubicBezTo>
                    <a:pt x="1286840" y="0"/>
                    <a:pt x="1608972" y="67667"/>
                    <a:pt x="1902281" y="190693"/>
                  </a:cubicBezTo>
                  <a:lnTo>
                    <a:pt x="1717330" y="477096"/>
                  </a:lnTo>
                  <a:cubicBezTo>
                    <a:pt x="1511195" y="551307"/>
                    <a:pt x="1243580" y="595877"/>
                    <a:pt x="951141" y="595877"/>
                  </a:cubicBezTo>
                  <a:cubicBezTo>
                    <a:pt x="659369" y="595877"/>
                    <a:pt x="392308" y="551510"/>
                    <a:pt x="186354" y="477630"/>
                  </a:cubicBezTo>
                  <a:lnTo>
                    <a:pt x="0" y="189055"/>
                  </a:lnTo>
                  <a:cubicBezTo>
                    <a:pt x="292049" y="66993"/>
                    <a:pt x="612652" y="0"/>
                    <a:pt x="94890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10000"/>
                  </a:schemeClr>
                </a:gs>
                <a:gs pos="100000">
                  <a:schemeClr val="bg1">
                    <a:alpha val="3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978512" y="5112790"/>
              <a:ext cx="106443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lnSpc>
                  <a:spcPct val="90000"/>
                </a:lnSpc>
              </a:pPr>
              <a:r>
                <a:rPr lang="en-US" sz="2000" b="1" dirty="0" smtClean="0">
                  <a:solidFill>
                    <a:prstClr val="white"/>
                  </a:solidFill>
                  <a:effectLst>
                    <a:outerShdw blurRad="76200" dist="50800" dir="2700000" algn="tl" rotWithShape="0">
                      <a:prstClr val="black">
                        <a:alpha val="55000"/>
                      </a:prstClr>
                    </a:outerShdw>
                  </a:effectLst>
                </a:rPr>
                <a:t>Mid</a:t>
              </a:r>
            </a:p>
            <a:p>
              <a:pPr lvl="0" algn="ctr">
                <a:lnSpc>
                  <a:spcPct val="90000"/>
                </a:lnSpc>
              </a:pPr>
              <a:r>
                <a:rPr lang="en-US" sz="2000" b="1" dirty="0" smtClean="0">
                  <a:solidFill>
                    <a:prstClr val="white"/>
                  </a:solidFill>
                  <a:effectLst>
                    <a:outerShdw blurRad="76200" dist="50800" dir="2700000" algn="tl" rotWithShape="0">
                      <a:prstClr val="black">
                        <a:alpha val="55000"/>
                      </a:prstClr>
                    </a:outerShdw>
                  </a:effectLst>
                </a:rPr>
                <a:t>Lactation</a:t>
              </a:r>
              <a:endParaRPr lang="en-US" sz="2000" b="1" dirty="0">
                <a:solidFill>
                  <a:prstClr val="white"/>
                </a:solidFill>
                <a:effectLst>
                  <a:outerShdw blurRad="76200" dist="50800" dir="2700000" algn="tl" rotWithShape="0">
                    <a:prstClr val="black">
                      <a:alpha val="55000"/>
                    </a:prstClr>
                  </a:outerShdw>
                </a:effectLst>
              </a:endParaRPr>
            </a:p>
          </p:txBody>
        </p:sp>
        <p:sp>
          <p:nvSpPr>
            <p:cNvPr id="26" name="Oval 17"/>
            <p:cNvSpPr>
              <a:spLocks noChangeAspect="1"/>
            </p:cNvSpPr>
            <p:nvPr/>
          </p:nvSpPr>
          <p:spPr>
            <a:xfrm rot="14400000">
              <a:off x="1734624" y="4226068"/>
              <a:ext cx="1897436" cy="594360"/>
            </a:xfrm>
            <a:custGeom>
              <a:avLst/>
              <a:gdLst/>
              <a:ahLst/>
              <a:cxnLst/>
              <a:rect l="l" t="t" r="r" b="b"/>
              <a:pathLst>
                <a:path w="1902281" h="595877">
                  <a:moveTo>
                    <a:pt x="948902" y="0"/>
                  </a:moveTo>
                  <a:cubicBezTo>
                    <a:pt x="1286840" y="0"/>
                    <a:pt x="1608972" y="67667"/>
                    <a:pt x="1902281" y="190693"/>
                  </a:cubicBezTo>
                  <a:lnTo>
                    <a:pt x="1717330" y="477096"/>
                  </a:lnTo>
                  <a:cubicBezTo>
                    <a:pt x="1511195" y="551307"/>
                    <a:pt x="1243580" y="595877"/>
                    <a:pt x="951141" y="595877"/>
                  </a:cubicBezTo>
                  <a:cubicBezTo>
                    <a:pt x="659369" y="595877"/>
                    <a:pt x="392308" y="551510"/>
                    <a:pt x="186354" y="477630"/>
                  </a:cubicBezTo>
                  <a:lnTo>
                    <a:pt x="0" y="189055"/>
                  </a:lnTo>
                  <a:cubicBezTo>
                    <a:pt x="292049" y="66993"/>
                    <a:pt x="612652" y="0"/>
                    <a:pt x="94890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10000"/>
                  </a:schemeClr>
                </a:gs>
                <a:gs pos="100000">
                  <a:schemeClr val="bg1">
                    <a:alpha val="3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 rot="3600000">
              <a:off x="2194449" y="4110213"/>
              <a:ext cx="1431534" cy="6040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90000"/>
                </a:lnSpc>
              </a:pPr>
              <a:r>
                <a:rPr lang="en-US" sz="2000" b="1" dirty="0" smtClean="0">
                  <a:effectLst>
                    <a:outerShdw blurRad="76200" dist="50800" dir="2700000" algn="tl" rotWithShape="0">
                      <a:prstClr val="black">
                        <a:alpha val="55000"/>
                      </a:prstClr>
                    </a:outerShdw>
                  </a:effectLst>
                </a:rPr>
                <a:t>Late </a:t>
              </a:r>
            </a:p>
            <a:p>
              <a:pPr lvl="0" algn="ctr">
                <a:lnSpc>
                  <a:spcPct val="90000"/>
                </a:lnSpc>
              </a:pPr>
              <a:r>
                <a:rPr lang="en-US" sz="2000" b="1" dirty="0" smtClean="0">
                  <a:effectLst>
                    <a:outerShdw blurRad="76200" dist="50800" dir="2700000" algn="tl" rotWithShape="0">
                      <a:prstClr val="black">
                        <a:alpha val="55000"/>
                      </a:prstClr>
                    </a:outerShdw>
                  </a:effectLst>
                </a:rPr>
                <a:t>lactation</a:t>
              </a:r>
              <a:endParaRPr lang="en-US" sz="2000" b="1" dirty="0">
                <a:effectLst>
                  <a:outerShdw blurRad="76200" dist="50800" dir="2700000" algn="tl" rotWithShape="0">
                    <a:prstClr val="black">
                      <a:alpha val="55000"/>
                    </a:prstClr>
                  </a:outerShdw>
                </a:effectLst>
              </a:endParaRPr>
            </a:p>
          </p:txBody>
        </p:sp>
        <p:sp>
          <p:nvSpPr>
            <p:cNvPr id="28" name="Oval 17"/>
            <p:cNvSpPr>
              <a:spLocks noChangeAspect="1"/>
            </p:cNvSpPr>
            <p:nvPr/>
          </p:nvSpPr>
          <p:spPr>
            <a:xfrm rot="18000000">
              <a:off x="1741989" y="2045085"/>
              <a:ext cx="1897436" cy="594360"/>
            </a:xfrm>
            <a:custGeom>
              <a:avLst/>
              <a:gdLst/>
              <a:ahLst/>
              <a:cxnLst/>
              <a:rect l="l" t="t" r="r" b="b"/>
              <a:pathLst>
                <a:path w="1902281" h="595877">
                  <a:moveTo>
                    <a:pt x="948902" y="0"/>
                  </a:moveTo>
                  <a:cubicBezTo>
                    <a:pt x="1286840" y="0"/>
                    <a:pt x="1608972" y="67667"/>
                    <a:pt x="1902281" y="190693"/>
                  </a:cubicBezTo>
                  <a:lnTo>
                    <a:pt x="1717330" y="477096"/>
                  </a:lnTo>
                  <a:cubicBezTo>
                    <a:pt x="1511195" y="551307"/>
                    <a:pt x="1243580" y="595877"/>
                    <a:pt x="951141" y="595877"/>
                  </a:cubicBezTo>
                  <a:cubicBezTo>
                    <a:pt x="659369" y="595877"/>
                    <a:pt x="392308" y="551510"/>
                    <a:pt x="186354" y="477630"/>
                  </a:cubicBezTo>
                  <a:lnTo>
                    <a:pt x="0" y="189055"/>
                  </a:lnTo>
                  <a:cubicBezTo>
                    <a:pt x="292049" y="66993"/>
                    <a:pt x="612652" y="0"/>
                    <a:pt x="94890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10000"/>
                  </a:schemeClr>
                </a:gs>
                <a:gs pos="100000">
                  <a:schemeClr val="bg1">
                    <a:alpha val="3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 rot="18000000">
              <a:off x="2227663" y="2309361"/>
              <a:ext cx="1346844" cy="3159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lnSpc>
                  <a:spcPct val="90000"/>
                </a:lnSpc>
              </a:pPr>
              <a:r>
                <a:rPr lang="en-US" sz="2000" b="1" dirty="0" smtClean="0">
                  <a:solidFill>
                    <a:srgbClr val="FF0000"/>
                  </a:solidFill>
                  <a:effectLst>
                    <a:outerShdw blurRad="76200" dist="50800" dir="2700000" algn="tl" rotWithShape="0">
                      <a:prstClr val="black">
                        <a:alpha val="55000"/>
                      </a:prstClr>
                    </a:outerShdw>
                  </a:effectLst>
                </a:rPr>
                <a:t>Dry period</a:t>
              </a:r>
              <a:endParaRPr lang="en-US" sz="2000" b="1" dirty="0">
                <a:solidFill>
                  <a:srgbClr val="FF0000"/>
                </a:solidFill>
                <a:effectLst>
                  <a:outerShdw blurRad="76200" dist="50800" dir="2700000" algn="tl" rotWithShape="0">
                    <a:prstClr val="black">
                      <a:alpha val="55000"/>
                    </a:prstClr>
                  </a:outerShdw>
                </a:effectLst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843154" y="2996140"/>
              <a:ext cx="142372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lnSpc>
                  <a:spcPct val="90000"/>
                </a:lnSpc>
              </a:pPr>
              <a:r>
                <a:rPr lang="en-US" sz="2000" b="1" dirty="0" smtClean="0">
                  <a:solidFill>
                    <a:prstClr val="white"/>
                  </a:solidFill>
                  <a:effectLst>
                    <a:outerShdw blurRad="76200" dist="50800" dir="2700000" algn="tl" rotWithShape="0">
                      <a:prstClr val="black">
                        <a:alpha val="55000"/>
                      </a:prstClr>
                    </a:outerShdw>
                  </a:effectLst>
                </a:rPr>
                <a:t>Conception</a:t>
              </a:r>
            </a:p>
            <a:p>
              <a:pPr lvl="0" algn="ctr">
                <a:lnSpc>
                  <a:spcPct val="90000"/>
                </a:lnSpc>
              </a:pPr>
              <a:r>
                <a:rPr lang="en-US" sz="2000" b="1" dirty="0" smtClean="0">
                  <a:solidFill>
                    <a:prstClr val="white"/>
                  </a:solidFill>
                  <a:effectLst>
                    <a:outerShdw blurRad="76200" dist="50800" dir="2700000" algn="tl" rotWithShape="0">
                      <a:prstClr val="black">
                        <a:alpha val="55000"/>
                      </a:prstClr>
                    </a:outerShdw>
                  </a:effectLst>
                </a:rPr>
                <a:t>Management</a:t>
              </a:r>
              <a:endParaRPr lang="en-US" sz="2000" b="1" dirty="0">
                <a:solidFill>
                  <a:prstClr val="white"/>
                </a:solidFill>
                <a:effectLst>
                  <a:outerShdw blurRad="76200" dist="50800" dir="2700000" algn="tl" rotWithShape="0">
                    <a:prstClr val="black">
                      <a:alpha val="55000"/>
                    </a:prstClr>
                  </a:outerShdw>
                </a:effectLst>
              </a:endParaRPr>
            </a:p>
          </p:txBody>
        </p:sp>
      </p:grpSp>
      <p:sp>
        <p:nvSpPr>
          <p:cNvPr id="40" name="Down Arrow 39"/>
          <p:cNvSpPr/>
          <p:nvPr/>
        </p:nvSpPr>
        <p:spPr>
          <a:xfrm>
            <a:off x="2821578" y="731519"/>
            <a:ext cx="124096" cy="3265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574299" y="331316"/>
            <a:ext cx="729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noProof="1" smtClean="0"/>
              <a:t>Day 0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7243745" y="3675409"/>
            <a:ext cx="8483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noProof="1" smtClean="0"/>
              <a:t>Day 80</a:t>
            </a:r>
            <a:endParaRPr lang="en-US" dirty="0"/>
          </a:p>
        </p:txBody>
      </p:sp>
      <p:sp>
        <p:nvSpPr>
          <p:cNvPr id="43" name="Down Arrow 42"/>
          <p:cNvSpPr/>
          <p:nvPr/>
        </p:nvSpPr>
        <p:spPr>
          <a:xfrm rot="5400000" flipH="1">
            <a:off x="6049021" y="3431958"/>
            <a:ext cx="271104" cy="8071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Down Arrow 43"/>
          <p:cNvSpPr/>
          <p:nvPr/>
        </p:nvSpPr>
        <p:spPr>
          <a:xfrm rot="7346111">
            <a:off x="5164684" y="4800078"/>
            <a:ext cx="191337" cy="5732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 rot="18495869">
            <a:off x="5253995" y="5264725"/>
            <a:ext cx="9525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noProof="1" smtClean="0"/>
              <a:t>Day 100</a:t>
            </a:r>
            <a:endParaRPr lang="en-US" dirty="0"/>
          </a:p>
        </p:txBody>
      </p:sp>
      <p:sp>
        <p:nvSpPr>
          <p:cNvPr id="46" name="Down Arrow 45"/>
          <p:cNvSpPr/>
          <p:nvPr/>
        </p:nvSpPr>
        <p:spPr>
          <a:xfrm rot="8366886">
            <a:off x="4249203" y="5399495"/>
            <a:ext cx="202598" cy="6082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 rot="18768109">
            <a:off x="4436710" y="5989427"/>
            <a:ext cx="9324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noProof="1" smtClean="0"/>
              <a:t>Day 130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5872620" y="5652093"/>
            <a:ext cx="16112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noProof="1" smtClean="0"/>
              <a:t>Implantation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5454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223" y="470263"/>
            <a:ext cx="4428308" cy="77070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Pregnancy 	Diagnosis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1783" y="1332411"/>
            <a:ext cx="5225143" cy="432380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Why ??????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Farm economy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Pathology of reproductive system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Feeding management accordingly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u="sng" dirty="0" smtClean="0"/>
              <a:t>Methods of PD</a:t>
            </a:r>
          </a:p>
          <a:p>
            <a:pPr>
              <a:buNone/>
            </a:pPr>
            <a:endParaRPr lang="en-US" i="1" u="sng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PRE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USG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Hormone assay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43" y="457201"/>
            <a:ext cx="6439139" cy="822959"/>
          </a:xfrm>
        </p:spPr>
        <p:txBody>
          <a:bodyPr>
            <a:normAutofit/>
          </a:bodyPr>
          <a:lstStyle/>
          <a:p>
            <a:pPr>
              <a:spcBef>
                <a:spcPts val="1350"/>
              </a:spcBef>
            </a:pPr>
            <a:r>
              <a:rPr lang="en-US" sz="3200" noProof="1" smtClean="0"/>
              <a:t>Nutritional management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16326"/>
          <a:stretch>
            <a:fillRect/>
          </a:stretch>
        </p:blipFill>
        <p:spPr bwMode="auto">
          <a:xfrm>
            <a:off x="519269" y="2129246"/>
            <a:ext cx="5947000" cy="373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43" y="457201"/>
            <a:ext cx="6439139" cy="64007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Feeding a cow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68165" y="1570083"/>
          <a:ext cx="6438900" cy="42214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20110"/>
                <a:gridCol w="2194560"/>
                <a:gridCol w="1933303"/>
                <a:gridCol w="179092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S.n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indigenous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Cross breed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Concentrate feed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Maintenance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1-1.25 kg/100 kg BW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2kg/100 kg BW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Lactation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1kg/2.5 kg milk </a:t>
                      </a:r>
                    </a:p>
                    <a:p>
                      <a:r>
                        <a:rPr lang="en-US" dirty="0" smtClean="0"/>
                        <a:t>(4 </a:t>
                      </a:r>
                      <a:r>
                        <a:rPr lang="en-US" baseline="0" dirty="0" smtClean="0"/>
                        <a:t>% fat)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1kg/2kg milk </a:t>
                      </a:r>
                    </a:p>
                    <a:p>
                      <a:r>
                        <a:rPr lang="en-US" dirty="0" smtClean="0"/>
                        <a:t>(4 </a:t>
                      </a:r>
                      <a:r>
                        <a:rPr lang="en-US" baseline="0" dirty="0" smtClean="0"/>
                        <a:t>% fat)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Pregnancy allowance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1.25 kg/day at last trimester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1.75 kg/day at last trimester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Roughage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4kg/100kg BW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4-5 kg/100kg BW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Green fodder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   20 kg</a:t>
                      </a:r>
                      <a:r>
                        <a:rPr lang="en-US" baseline="0" dirty="0" smtClean="0"/>
                        <a:t> grass/cereal fodder   OR</a:t>
                      </a:r>
                    </a:p>
                    <a:p>
                      <a:r>
                        <a:rPr lang="en-US" baseline="0" dirty="0" smtClean="0"/>
                        <a:t>   6 kg legume fodder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949" y="620487"/>
            <a:ext cx="4063772" cy="72498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Ration formulation</a:t>
            </a:r>
            <a:endParaRPr lang="en-US" sz="32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1"/>
          </p:nvPr>
        </p:nvGraphicFramePr>
        <p:xfrm>
          <a:off x="511356" y="1818412"/>
          <a:ext cx="3041650" cy="334141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20825"/>
                <a:gridCol w="1520825"/>
              </a:tblGrid>
              <a:tr h="417677">
                <a:tc>
                  <a:txBody>
                    <a:bodyPr/>
                    <a:lstStyle/>
                    <a:p>
                      <a:r>
                        <a:rPr lang="en-US" dirty="0" smtClean="0"/>
                        <a:t>Ingredients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Quantity (kg)</a:t>
                      </a:r>
                      <a:endParaRPr lang="en-US" dirty="0"/>
                    </a:p>
                  </a:txBody>
                  <a:tcPr/>
                </a:tc>
              </a:tr>
              <a:tr h="417677">
                <a:tc>
                  <a:txBody>
                    <a:bodyPr/>
                    <a:lstStyle/>
                    <a:p>
                      <a:r>
                        <a:rPr lang="en-US" dirty="0" smtClean="0"/>
                        <a:t>Maize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  </a:t>
                      </a:r>
                      <a:endParaRPr lang="en-US" dirty="0"/>
                    </a:p>
                  </a:txBody>
                  <a:tcPr/>
                </a:tc>
              </a:tr>
              <a:tr h="417677">
                <a:tc>
                  <a:txBody>
                    <a:bodyPr/>
                    <a:lstStyle/>
                    <a:p>
                      <a:r>
                        <a:rPr lang="en-US" dirty="0" smtClean="0"/>
                        <a:t>Rice bran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 </a:t>
                      </a:r>
                      <a:endParaRPr lang="en-US" dirty="0"/>
                    </a:p>
                  </a:txBody>
                  <a:tcPr/>
                </a:tc>
              </a:tr>
              <a:tr h="417677">
                <a:tc>
                  <a:txBody>
                    <a:bodyPr/>
                    <a:lstStyle/>
                    <a:p>
                      <a:r>
                        <a:rPr lang="en-US" dirty="0" smtClean="0"/>
                        <a:t>Wheat bran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kg</a:t>
                      </a:r>
                      <a:endParaRPr lang="en-US" dirty="0"/>
                    </a:p>
                  </a:txBody>
                  <a:tcPr/>
                </a:tc>
              </a:tr>
              <a:tr h="417677">
                <a:tc>
                  <a:txBody>
                    <a:bodyPr/>
                    <a:lstStyle/>
                    <a:p>
                      <a:r>
                        <a:rPr lang="en-US" dirty="0" smtClean="0"/>
                        <a:t>GNC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 kg</a:t>
                      </a:r>
                      <a:endParaRPr lang="en-US" dirty="0"/>
                    </a:p>
                  </a:txBody>
                  <a:tcPr/>
                </a:tc>
              </a:tr>
              <a:tr h="417677">
                <a:tc>
                  <a:txBody>
                    <a:bodyPr/>
                    <a:lstStyle/>
                    <a:p>
                      <a:r>
                        <a:rPr lang="en-US" dirty="0" smtClean="0"/>
                        <a:t>Molasses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03 kg</a:t>
                      </a:r>
                      <a:endParaRPr lang="en-US" dirty="0"/>
                    </a:p>
                  </a:txBody>
                  <a:tcPr/>
                </a:tc>
              </a:tr>
              <a:tr h="417677">
                <a:tc>
                  <a:txBody>
                    <a:bodyPr/>
                    <a:lstStyle/>
                    <a:p>
                      <a:r>
                        <a:rPr lang="en-US" dirty="0" smtClean="0"/>
                        <a:t>Mineral</a:t>
                      </a:r>
                      <a:r>
                        <a:rPr lang="en-US" baseline="0" dirty="0" smtClean="0"/>
                        <a:t> 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02 kg</a:t>
                      </a:r>
                      <a:endParaRPr lang="en-US" dirty="0"/>
                    </a:p>
                  </a:txBody>
                  <a:tcPr/>
                </a:tc>
              </a:tr>
              <a:tr h="417677">
                <a:tc>
                  <a:txBody>
                    <a:bodyPr/>
                    <a:lstStyle/>
                    <a:p>
                      <a:r>
                        <a:rPr lang="en-US" dirty="0" smtClean="0"/>
                        <a:t>Salt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 kg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</p:nvPr>
        </p:nvGraphicFramePr>
        <p:xfrm>
          <a:off x="3700689" y="1831477"/>
          <a:ext cx="3144248" cy="33022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80980"/>
                <a:gridCol w="1163268"/>
              </a:tblGrid>
              <a:tr h="65318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Ingredients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Quantity</a:t>
                      </a:r>
                    </a:p>
                    <a:p>
                      <a:r>
                        <a:rPr lang="en-US" dirty="0" smtClean="0"/>
                        <a:t>(kg)</a:t>
                      </a:r>
                      <a:endParaRPr lang="en-US" dirty="0"/>
                    </a:p>
                  </a:txBody>
                  <a:tcPr/>
                </a:tc>
              </a:tr>
              <a:tr h="378434">
                <a:tc>
                  <a:txBody>
                    <a:bodyPr/>
                    <a:lstStyle/>
                    <a:p>
                      <a:r>
                        <a:rPr lang="en-US" dirty="0" smtClean="0"/>
                        <a:t>GNC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 </a:t>
                      </a:r>
                      <a:endParaRPr lang="en-US" dirty="0"/>
                    </a:p>
                  </a:txBody>
                  <a:tcPr/>
                </a:tc>
              </a:tr>
              <a:tr h="378434">
                <a:tc>
                  <a:txBody>
                    <a:bodyPr/>
                    <a:lstStyle/>
                    <a:p>
                      <a:r>
                        <a:rPr lang="en-US" dirty="0" smtClean="0"/>
                        <a:t>Gingilly oil cake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 </a:t>
                      </a:r>
                      <a:endParaRPr lang="en-US" dirty="0"/>
                    </a:p>
                  </a:txBody>
                  <a:tcPr/>
                </a:tc>
              </a:tr>
              <a:tr h="378434">
                <a:tc>
                  <a:txBody>
                    <a:bodyPr/>
                    <a:lstStyle/>
                    <a:p>
                      <a:r>
                        <a:rPr lang="en-US" dirty="0" smtClean="0"/>
                        <a:t>Jowar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78434">
                <a:tc>
                  <a:txBody>
                    <a:bodyPr/>
                    <a:lstStyle/>
                    <a:p>
                      <a:r>
                        <a:rPr lang="en-US" dirty="0" smtClean="0"/>
                        <a:t>Maize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  <a:tr h="378434">
                <a:tc>
                  <a:txBody>
                    <a:bodyPr/>
                    <a:lstStyle/>
                    <a:p>
                      <a:r>
                        <a:rPr lang="en-US" dirty="0" smtClean="0"/>
                        <a:t>Deoiled rice bran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</a:tr>
              <a:tr h="378434">
                <a:tc>
                  <a:txBody>
                    <a:bodyPr/>
                    <a:lstStyle/>
                    <a:p>
                      <a:r>
                        <a:rPr lang="en-US" dirty="0" smtClean="0"/>
                        <a:t>Mineral</a:t>
                      </a:r>
                      <a:r>
                        <a:rPr lang="en-US" baseline="0" dirty="0" smtClean="0"/>
                        <a:t> 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02</a:t>
                      </a:r>
                      <a:endParaRPr lang="en-US" dirty="0"/>
                    </a:p>
                  </a:txBody>
                  <a:tcPr/>
                </a:tc>
              </a:tr>
              <a:tr h="378434">
                <a:tc>
                  <a:txBody>
                    <a:bodyPr/>
                    <a:lstStyle/>
                    <a:p>
                      <a:r>
                        <a:rPr lang="en-US" dirty="0" smtClean="0"/>
                        <a:t>Salt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43" y="457201"/>
            <a:ext cx="6439139" cy="9274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Energy requirement</a:t>
            </a:r>
            <a:endParaRPr lang="en-US" sz="3200" dirty="0"/>
          </a:p>
        </p:txBody>
      </p:sp>
      <p:sp>
        <p:nvSpPr>
          <p:cNvPr id="7" name="Round Diagonal Corner Rectangle 6"/>
          <p:cNvSpPr/>
          <p:nvPr/>
        </p:nvSpPr>
        <p:spPr>
          <a:xfrm>
            <a:off x="418011" y="4153988"/>
            <a:ext cx="5878285" cy="1175657"/>
          </a:xfrm>
          <a:prstGeom prst="round2Diag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Maintenance </a:t>
            </a:r>
            <a:endParaRPr lang="en-US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75996" y="2306220"/>
            <a:ext cx="2276610" cy="178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ctangle 13"/>
          <p:cNvSpPr/>
          <p:nvPr/>
        </p:nvSpPr>
        <p:spPr>
          <a:xfrm>
            <a:off x="1792268" y="1598413"/>
            <a:ext cx="1136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Lactation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4298889" y="1846608"/>
            <a:ext cx="15872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Pregnancy</a:t>
            </a:r>
          </a:p>
          <a:p>
            <a:r>
              <a:rPr lang="en-US" b="1" dirty="0" smtClean="0"/>
              <a:t>Last trimester</a:t>
            </a:r>
            <a:endParaRPr lang="en-US" b="1" dirty="0"/>
          </a:p>
        </p:txBody>
      </p:sp>
      <p:sp>
        <p:nvSpPr>
          <p:cNvPr id="18" name="Right Arrow 17"/>
          <p:cNvSpPr/>
          <p:nvPr/>
        </p:nvSpPr>
        <p:spPr>
          <a:xfrm>
            <a:off x="561703" y="5786846"/>
            <a:ext cx="5525588" cy="156754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03599" y="5386642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21" name="Up Arrow 20"/>
          <p:cNvSpPr/>
          <p:nvPr/>
        </p:nvSpPr>
        <p:spPr>
          <a:xfrm>
            <a:off x="287382" y="2834639"/>
            <a:ext cx="104503" cy="2481943"/>
          </a:xfrm>
          <a:prstGeom prst="upArrow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rapezoid 10"/>
          <p:cNvSpPr/>
          <p:nvPr/>
        </p:nvSpPr>
        <p:spPr>
          <a:xfrm>
            <a:off x="587827" y="2246811"/>
            <a:ext cx="3958047" cy="1894114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0137_T_PGO_Abstract-Geometry-Premium-4x3">
  <a:themeElements>
    <a:clrScheme name="PGO - 0135_07">
      <a:dk1>
        <a:sysClr val="windowText" lastClr="000000"/>
      </a:dk1>
      <a:lt1>
        <a:sysClr val="window" lastClr="FFFFFF"/>
      </a:lt1>
      <a:dk2>
        <a:srgbClr val="0B1741"/>
      </a:dk2>
      <a:lt2>
        <a:srgbClr val="E7E6E6"/>
      </a:lt2>
      <a:accent1>
        <a:srgbClr val="D6B79A"/>
      </a:accent1>
      <a:accent2>
        <a:srgbClr val="C13260"/>
      </a:accent2>
      <a:accent3>
        <a:srgbClr val="DBDBDB"/>
      </a:accent3>
      <a:accent4>
        <a:srgbClr val="D6B79A"/>
      </a:accent4>
      <a:accent5>
        <a:srgbClr val="0B1741"/>
      </a:accent5>
      <a:accent6>
        <a:srgbClr val="D6B79A"/>
      </a:accent6>
      <a:hlink>
        <a:srgbClr val="C13260"/>
      </a:hlink>
      <a:folHlink>
        <a:srgbClr val="C13260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0135_T_PGO_Abstract-Geometry-Premium-4x3.pptx" id="{584E4B3D-2B2E-466A-A71B-24580A8FB2FC}" vid="{2E165C71-0D55-4320-B227-B24DAED1681D}"/>
    </a:ext>
  </a:extLst>
</a:theme>
</file>

<file path=ppt/theme/theme2.xml><?xml version="1.0" encoding="utf-8"?>
<a:theme xmlns:a="http://schemas.openxmlformats.org/drawingml/2006/main" name="Designed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0135_T_PGO_Abstract-Geometry-Premium-4x3.pptx" id="{584E4B3D-2B2E-466A-A71B-24580A8FB2FC}" vid="{5A79E80D-F402-4669-8079-C47104E9415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0137_T_PGO_Abstract-Geometry-Premium-4x3</Template>
  <TotalTime>564</TotalTime>
  <Words>588</Words>
  <PresentationFormat>On-screen Show (4:3)</PresentationFormat>
  <Paragraphs>248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0137_T_PGO_Abstract-Geometry-Premium-4x3</vt:lpstr>
      <vt:lpstr>Designed by PresentationGO</vt:lpstr>
      <vt:lpstr>Care and management of pregnant animals</vt:lpstr>
      <vt:lpstr>Overview of topic</vt:lpstr>
      <vt:lpstr>Objectives</vt:lpstr>
      <vt:lpstr>Slide 4</vt:lpstr>
      <vt:lpstr>Pregnancy  Diagnosis</vt:lpstr>
      <vt:lpstr>Nutritional management</vt:lpstr>
      <vt:lpstr>Feeding a cow</vt:lpstr>
      <vt:lpstr>Ration formulation</vt:lpstr>
      <vt:lpstr>Energy requirement</vt:lpstr>
      <vt:lpstr>Periods of nutrition requirement</vt:lpstr>
      <vt:lpstr>Periods of nutrition requirement</vt:lpstr>
      <vt:lpstr>Periods of nutrition requirement</vt:lpstr>
      <vt:lpstr>Far-off period </vt:lpstr>
      <vt:lpstr>Close up period </vt:lpstr>
      <vt:lpstr>Slide 15</vt:lpstr>
      <vt:lpstr>Calving Management</vt:lpstr>
      <vt:lpstr>Management just after parturition</vt:lpstr>
      <vt:lpstr>Overall health management</vt:lpstr>
      <vt:lpstr>“Ease is a greater threat to progress than hardship ”</vt:lpstr>
    </vt:vector>
  </TitlesOfParts>
  <Company>Self 2007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 and management of pregnant animals</dc:title>
  <dc:creator>Rishab Sharma</dc:creator>
  <dc:description>© Copyright PresentationGo.com</dc:description>
  <cp:lastModifiedBy>Rishab Sharma</cp:lastModifiedBy>
  <cp:revision>70</cp:revision>
  <dcterms:created xsi:type="dcterms:W3CDTF">2020-04-20T16:01:26Z</dcterms:created>
  <dcterms:modified xsi:type="dcterms:W3CDTF">2020-04-28T08:00:24Z</dcterms:modified>
  <cp:category>Templates</cp:category>
</cp:coreProperties>
</file>