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B}" styleName="Medium Style 2 - Accent 1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5B9BD5">
              <a:tint val="20000"/>
            </a:srgbClr>
          </a:solidFill>
        </a:fill>
      </a:tcStyle>
    </a:wholeTbl>
    <a:band1H>
      <a:tcStyle>
        <a:tcBdr/>
        <a:fill>
          <a:solidFill>
            <a:srgbClr val="5B9BD5">
              <a:tint val="40000"/>
            </a:srgbClr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5B9BD5">
              <a:tint val="40000"/>
            </a:srgb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rgbClr val="000000"/>
      </a:tcTxStyle>
      <a:tcStyle>
        <a:tcBdr/>
        <a:fill>
          <a:solidFill>
            <a:srgbClr val="5B9BD5"/>
          </a:solidFill>
        </a:fill>
      </a:tcStyle>
    </a:lastCol>
    <a:firstCol>
      <a:tcTxStyle b="on">
        <a:fontRef idx="minor">
          <a:srgbClr val="000000"/>
        </a:fontRef>
        <a:srgbClr val="000000"/>
      </a:tcTxStyle>
      <a:tcStyle>
        <a:tcBdr/>
        <a:fill>
          <a:solidFill>
            <a:srgbClr val="5B9BD5"/>
          </a:solidFill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5B9BD5"/>
          </a:solidFill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75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95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9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59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1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6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58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59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67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8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48645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6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500A5-6CCD-4036-81B5-55721349FAC7}" type="datetimeFigureOut">
              <a:rPr lang="en-US" smtClean="0"/>
              <a:t>3/24/2020</a:t>
            </a:fld>
            <a:endParaRPr lang="en-IN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  <p:grpSp>
        <p:nvGrpSpPr>
          <p:cNvPr id="1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ectangle 2"/>
          <p:cNvSpPr/>
          <p:nvPr/>
        </p:nvSpPr>
        <p:spPr>
          <a:xfrm>
            <a:off x="533925" y="772822"/>
            <a:ext cx="807614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cap="all" spc="0" dirty="0" smtClean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status &amp; scope of cheese in </a:t>
            </a:r>
            <a:r>
              <a:rPr lang="en-US" sz="2400" cap="all" spc="0" dirty="0" err="1" smtClean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r>
              <a:rPr lang="en-US" sz="2400" cap="all" spc="0" dirty="0" smtClean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&amp; abroad</a:t>
            </a:r>
            <a:endParaRPr lang="en-US" sz="2400" cap="all" spc="0" dirty="0"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0641"/>
            <a:ext cx="9144000" cy="67479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048618"/>
          <p:cNvSpPr>
            <a:spLocks noGrp="1"/>
          </p:cNvSpPr>
          <p:nvPr>
            <p:ph type="title"/>
          </p:nvPr>
        </p:nvSpPr>
        <p:spPr>
          <a:xfrm>
            <a:off x="530352" y="137331"/>
            <a:ext cx="7772400" cy="1588902"/>
          </a:xfrm>
        </p:spPr>
        <p:txBody>
          <a:bodyPr/>
          <a:lstStyle/>
          <a:p>
            <a:pPr algn="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Conti---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20" name="Text Placeholder 1048619"/>
          <p:cNvSpPr>
            <a:spLocks noGrp="1"/>
          </p:cNvSpPr>
          <p:nvPr>
            <p:ph type="body" idx="1"/>
          </p:nvPr>
        </p:nvSpPr>
        <p:spPr>
          <a:xfrm>
            <a:off x="266271" y="1696851"/>
            <a:ext cx="8611797" cy="516114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 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AMUL introduced a low calorie cheese called 'SLIM CHEESE'.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Processed cheese market which contributes about 2,000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tonnes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 year is dominated by AMUL with a 75% share 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 market for cheese in India is worth RS 1250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crores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cheese market ~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RS. 4.5 billion in which Processed cheese at 60% of the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overall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--- worth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RS. 2.7 Billion</a:t>
            </a:r>
            <a:r>
              <a:rPr lang="en-US" sz="2800" dirty="0"/>
              <a:t>.</a:t>
            </a:r>
            <a:endParaRPr lang="en-US" sz="3200" dirty="0"/>
          </a:p>
          <a:p>
            <a:pPr marL="457200" indent="-457200">
              <a:buFont typeface="Wingdings" charset="2"/>
              <a:buChar char="l"/>
            </a:pPr>
            <a:endParaRPr lang="en-US" sz="3000" dirty="0" smtClean="0"/>
          </a:p>
          <a:p>
            <a:pPr marL="457200" indent="-457200">
              <a:buFont typeface="Wingdings" charset="2"/>
              <a:buChar char="l"/>
            </a:pPr>
            <a:r>
              <a:rPr lang="en-US" sz="30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048622"/>
          <p:cNvSpPr>
            <a:spLocks noGrp="1"/>
          </p:cNvSpPr>
          <p:nvPr>
            <p:ph type="title"/>
          </p:nvPr>
        </p:nvSpPr>
        <p:spPr>
          <a:xfrm>
            <a:off x="530352" y="673774"/>
            <a:ext cx="7772400" cy="1433832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 brands of India</a:t>
            </a:r>
          </a:p>
        </p:txBody>
      </p:sp>
      <p:sp>
        <p:nvSpPr>
          <p:cNvPr id="1048624" name="Text Placeholder 1048623"/>
          <p:cNvSpPr>
            <a:spLocks noGrp="1"/>
          </p:cNvSpPr>
          <p:nvPr>
            <p:ph type="body" idx="1"/>
          </p:nvPr>
        </p:nvSpPr>
        <p:spPr>
          <a:xfrm>
            <a:off x="530352" y="3010304"/>
            <a:ext cx="7677783" cy="38476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500" dirty="0"/>
              <a:t> </a:t>
            </a:r>
            <a:r>
              <a:rPr lang="en-US" sz="4000" dirty="0"/>
              <a:t>AMUL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  Britannia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 Mother dairy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 Go cheese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048624"/>
          <p:cNvSpPr>
            <a:spLocks noGrp="1"/>
          </p:cNvSpPr>
          <p:nvPr>
            <p:ph type="title"/>
          </p:nvPr>
        </p:nvSpPr>
        <p:spPr>
          <a:xfrm>
            <a:off x="685799" y="322856"/>
            <a:ext cx="7772400" cy="1362456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scope of cheese </a:t>
            </a:r>
          </a:p>
        </p:txBody>
      </p:sp>
      <p:sp>
        <p:nvSpPr>
          <p:cNvPr id="1048626" name="Text Placeholder 1048625"/>
          <p:cNvSpPr>
            <a:spLocks noGrp="1"/>
          </p:cNvSpPr>
          <p:nvPr>
            <p:ph type="body" idx="1"/>
          </p:nvPr>
        </p:nvSpPr>
        <p:spPr>
          <a:xfrm>
            <a:off x="312732" y="2173013"/>
            <a:ext cx="8652336" cy="4019654"/>
          </a:xfrm>
        </p:spPr>
        <p:txBody>
          <a:bodyPr/>
          <a:lstStyle/>
          <a:p>
            <a:pPr marL="342900" indent="-342900">
              <a:buFont typeface="Wingdings" charset="2"/>
              <a:buChar char="u"/>
            </a:pPr>
            <a:r>
              <a:rPr lang="en-US" sz="3400" dirty="0"/>
              <a:t> 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 expected to grow nearly 18%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2020.</a:t>
            </a:r>
          </a:p>
          <a:p>
            <a:pPr marL="342900" indent="-342900">
              <a:buFont typeface="Wingdings" charset="2"/>
              <a:buChar char="u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cheese production of world----20380 ( 1000 Metric ton)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(2019)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---- continuing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reduce the rate of addition of both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well as the emulsifying salts in Processed cheese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manufacture.</a:t>
            </a:r>
          </a:p>
          <a:p>
            <a:pPr marL="342900" indent="-342900">
              <a:buFont typeface="Wingdings" charset="2"/>
              <a:buChar char="u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focus on buffalo milk cheese, low sodium cheese, CLA enriched cheese.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u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u="sng" dirty="0"/>
              <a:t>Introduction</a:t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r>
              <a:rPr lang="en-US" sz="2400" i="1" u="sng" dirty="0"/>
              <a:t/>
            </a:r>
            <a:br>
              <a:rPr lang="en-US" sz="2400" i="1" u="sng" dirty="0"/>
            </a:br>
            <a:endParaRPr lang="en-IN" sz="2400" i="1" u="sng" dirty="0"/>
          </a:p>
        </p:txBody>
      </p:sp>
      <p:sp>
        <p:nvSpPr>
          <p:cNvPr id="1048600" name="Subtitle 7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8610600" cy="3981028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Introduction</a:t>
            </a:r>
            <a:endParaRPr lang="en-US" b="1" dirty="0"/>
          </a:p>
          <a:p>
            <a:pPr algn="l">
              <a:buFont typeface="Wingdings" pitchFamily="2" charset="2"/>
              <a:buChar char="Ø"/>
            </a:pPr>
            <a:r>
              <a:rPr lang="en-US" b="1" dirty="0" smtClean="0"/>
              <a:t> Cheese is an </a:t>
            </a:r>
            <a:r>
              <a:rPr lang="en-US" dirty="0" smtClean="0"/>
              <a:t>ancient food.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Derived from milk by coagulation of the milk protein.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Highly diversified product.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Rich source of fat, calcium and phosphorus.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Protein is </a:t>
            </a:r>
            <a:r>
              <a:rPr lang="en-US" dirty="0" err="1"/>
              <a:t>persent</a:t>
            </a:r>
            <a:r>
              <a:rPr lang="en-US" dirty="0"/>
              <a:t> in pre digested form.</a:t>
            </a:r>
          </a:p>
          <a:p>
            <a:pPr algn="l"/>
            <a:r>
              <a:rPr lang="en-US" dirty="0"/>
              <a:t>   </a:t>
            </a:r>
            <a:endParaRPr lang="en-IN" dirty="0"/>
          </a:p>
        </p:txBody>
      </p:sp>
      <p:pic>
        <p:nvPicPr>
          <p:cNvPr id="2097153" name="Picture 9" descr="IMG-20190430-WA00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6"/>
            <a:ext cx="9144000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3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851648" cy="1071570"/>
          </a:xfrm>
        </p:spPr>
        <p:txBody>
          <a:bodyPr>
            <a:normAutofit/>
          </a:bodyPr>
          <a:lstStyle/>
          <a:p>
            <a:pPr algn="l"/>
            <a:r>
              <a:rPr lang="en-US" sz="3600" i="1" u="sng" dirty="0"/>
              <a:t>Introduction of  dairy  industry</a:t>
            </a:r>
            <a:endParaRPr lang="en-IN" sz="3600" i="1" u="sng" dirty="0"/>
          </a:p>
        </p:txBody>
      </p:sp>
      <p:sp>
        <p:nvSpPr>
          <p:cNvPr id="1048602" name="Subtitle 4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7959500" cy="385765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/>
              <a:t>  Top five milk processing country in the world </a:t>
            </a:r>
          </a:p>
          <a:p>
            <a:pPr marL="514350" indent="-51435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1)USA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Germany </a:t>
            </a:r>
            <a:r>
              <a:rPr lang="en-US" dirty="0"/>
              <a:t>3) China 4) France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r>
              <a:rPr lang="en-US" dirty="0"/>
              <a:t> India</a:t>
            </a:r>
          </a:p>
          <a:p>
            <a:pPr marL="514350" indent="-514350" algn="l"/>
            <a:endParaRPr lang="en-US" dirty="0"/>
          </a:p>
          <a:p>
            <a:pPr marL="514350" indent="-514350" algn="l">
              <a:buFont typeface="Wingdings" pitchFamily="2" charset="2"/>
              <a:buChar char="v"/>
            </a:pPr>
            <a:r>
              <a:rPr lang="en-IN" dirty="0"/>
              <a:t>India about 4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  of the total milk produced 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 </a:t>
            </a:r>
          </a:p>
          <a:p>
            <a:pPr algn="l"/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consumed  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liquid form and </a:t>
            </a:r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Wingdings" pitchFamily="2" charset="2"/>
              <a:buChar char="v"/>
            </a:pP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is converted in to traditional products like cottage butter, ghee ,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Paneer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Khoa,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malai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,etc. </a:t>
            </a:r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Font typeface="Wingdings" pitchFamily="2" charset="2"/>
              <a:buChar char="v"/>
            </a:pP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7% of  the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goes into the production of western products like powders, processed 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butter, </a:t>
            </a:r>
            <a:r>
              <a:rPr lang="en-IN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Mozzerala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cheese, Cheddar cheese 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processed cheese.</a:t>
            </a:r>
          </a:p>
          <a:p>
            <a:pPr marL="514350" indent="-514350" algn="l"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286808" cy="1143008"/>
          </a:xfrm>
        </p:spPr>
        <p:txBody>
          <a:bodyPr>
            <a:normAutofit/>
          </a:bodyPr>
          <a:lstStyle/>
          <a:p>
            <a:pPr algn="l"/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STATUS OF CHEESE IN ABROAD</a:t>
            </a:r>
            <a:endParaRPr lang="en-IN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05" name="Subtitle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8182004" cy="414340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/>
              <a:t>  About </a:t>
            </a:r>
            <a:r>
              <a:rPr lang="en-US" dirty="0" smtClean="0"/>
              <a:t>40% </a:t>
            </a:r>
            <a:r>
              <a:rPr lang="en-US" dirty="0"/>
              <a:t>of total world milk production converted into cheese. But European Union united state accounted for more than 50.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world production of cheese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----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20380 (1000 Metric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tonnes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/>
              <a:t> Per capita consumption even among the cheese – </a:t>
            </a:r>
            <a:r>
              <a:rPr lang="en-US" dirty="0" smtClean="0"/>
              <a:t>consuming </a:t>
            </a:r>
            <a:r>
              <a:rPr lang="en-US" dirty="0"/>
              <a:t>household is a poor 2.4 kg. in USA.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3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120090" cy="1000132"/>
          </a:xfrm>
        </p:spPr>
        <p:txBody>
          <a:bodyPr>
            <a:normAutofit/>
          </a:bodyPr>
          <a:lstStyle/>
          <a:p>
            <a:r>
              <a:rPr lang="en-US" sz="3600" i="1" u="sng" dirty="0">
                <a:solidFill>
                  <a:srgbClr val="002060"/>
                </a:solidFill>
              </a:rPr>
              <a:t>Top five cheese producing country </a:t>
            </a:r>
            <a:endParaRPr lang="en-IN" sz="3600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19430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65150"/>
              </p:ext>
            </p:extLst>
          </p:nvPr>
        </p:nvGraphicFramePr>
        <p:xfrm>
          <a:off x="1142975" y="2500306"/>
          <a:ext cx="7239009" cy="305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3786214"/>
                <a:gridCol w="2595538"/>
              </a:tblGrid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 name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(metric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tonne)</a:t>
                      </a:r>
                      <a:endParaRPr lang="en-IN" dirty="0"/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United State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5,163,564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6682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2047453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1942375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Italy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1133756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Netherland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746263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>
          <a:xfrm>
            <a:off x="284178" y="461759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Top five cheese exporter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94305" name="Table 41943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130082"/>
              </p:ext>
            </p:extLst>
          </p:nvPr>
        </p:nvGraphicFramePr>
        <p:xfrm>
          <a:off x="1008077" y="1604759"/>
          <a:ext cx="7020307" cy="5191760"/>
        </p:xfrm>
        <a:graphic>
          <a:graphicData uri="http://schemas.openxmlformats.org/drawingml/2006/table">
            <a:tbl>
              <a:tblPr firstRow="1" bandRow="1">
                <a:tableStyleId>{5C22544A-7EE6-4342-B048-85BDC9FD1C3B}</a:tableStyleId>
              </a:tblPr>
              <a:tblGrid>
                <a:gridCol w="683603"/>
                <a:gridCol w="2745397"/>
                <a:gridCol w="1714500"/>
                <a:gridCol w="1876807"/>
              </a:tblGrid>
              <a:tr h="741680">
                <a:tc>
                  <a:txBody>
                    <a:bodyPr/>
                    <a:lstStyle/>
                    <a:p>
                      <a:r>
                        <a:rPr lang="en-US" alt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Cheese exports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%World total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 $ 3.8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14.4%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$ 3.3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12.7%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Netherland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$ 3.1 billion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$ 2.5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9.6%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$ 1.5 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GB" altLang="en-US" dirty="0" smtClean="0"/>
                        <a:t>6.</a:t>
                      </a:r>
                      <a:endParaRPr lang="en-U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$ 18.5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Top five best cheese in the world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09" name="TextBox 1048608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  <p:graphicFrame>
        <p:nvGraphicFramePr>
          <p:cNvPr id="4194306" name="Table 41943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727941"/>
              </p:ext>
            </p:extLst>
          </p:nvPr>
        </p:nvGraphicFramePr>
        <p:xfrm>
          <a:off x="457199" y="1847088"/>
          <a:ext cx="8475124" cy="4714240"/>
        </p:xfrm>
        <a:graphic>
          <a:graphicData uri="http://schemas.openxmlformats.org/drawingml/2006/table">
            <a:tbl>
              <a:tblPr firstRow="1" bandRow="1">
                <a:tableStyleId>{5C22544A-7EE6-4342-B048-85BDC9FD1C3B}</a:tableStyleId>
              </a:tblPr>
              <a:tblGrid>
                <a:gridCol w="1090465"/>
                <a:gridCol w="3147097"/>
                <a:gridCol w="2118781"/>
                <a:gridCol w="2118781"/>
              </a:tblGrid>
              <a:tr h="741680">
                <a:tc>
                  <a:txBody>
                    <a:bodyPr/>
                    <a:lstStyle/>
                    <a:p>
                      <a:r>
                        <a:rPr lang="en-US" altLang="en-US" sz="2900"/>
                        <a:t>S.No.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3000"/>
                        <a:t>Name of the cheese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900"/>
                        <a:t>Country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3000"/>
                        <a:t>Type of cheese</a:t>
                      </a:r>
                      <a:endParaRPr lang="en-US" altLang="en-US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Halloumin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Cyprus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Semi- soft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Emmental 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Switzerland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Hard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Danablu 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Semi- soft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Stilton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Semi - soft</a:t>
                      </a: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Nettle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7768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Current status of cheese in INDIA</a:t>
            </a:r>
          </a:p>
        </p:txBody>
      </p:sp>
      <p:sp>
        <p:nvSpPr>
          <p:cNvPr id="1048611" name="Subtitle 1048610"/>
          <p:cNvSpPr>
            <a:spLocks noGrp="1"/>
          </p:cNvSpPr>
          <p:nvPr>
            <p:ph type="subTitle" idx="1"/>
          </p:nvPr>
        </p:nvSpPr>
        <p:spPr>
          <a:xfrm>
            <a:off x="530351" y="2164021"/>
            <a:ext cx="8096926" cy="4384920"/>
          </a:xfrm>
        </p:spPr>
        <p:txBody>
          <a:bodyPr>
            <a:normAutofit fontScale="96154" lnSpcReduction="10000"/>
          </a:bodyPr>
          <a:lstStyle/>
          <a:p>
            <a:pPr marL="457200" indent="-457200" algn="l">
              <a:buFont typeface="Wingdings" charset="2"/>
              <a:buChar char="l"/>
            </a:pPr>
            <a:r>
              <a:rPr lang="en-US" dirty="0"/>
              <a:t>Mostly used cheese in India :-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Cheddar cheese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Emmental</a:t>
            </a:r>
            <a:r>
              <a:rPr lang="en-US" dirty="0"/>
              <a:t> cheese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Processed cheese &amp; cheese spread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Mozzarella cheese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Wingdings" charset="2"/>
              <a:buChar char="l"/>
            </a:pPr>
            <a:r>
              <a:rPr lang="en-US" dirty="0"/>
              <a:t> Less than 1% of total dairy products production .</a:t>
            </a:r>
          </a:p>
          <a:p>
            <a:pPr marL="457200" indent="-457200" algn="l">
              <a:buFont typeface="Wingdings" charset="2"/>
              <a:buChar char="l"/>
            </a:pPr>
            <a:endParaRPr lang="en-US" dirty="0"/>
          </a:p>
          <a:p>
            <a:pPr marL="457200" indent="-457200" algn="l">
              <a:buFont typeface="Wingdings" charset="2"/>
              <a:buChar char="l"/>
            </a:pPr>
            <a:r>
              <a:rPr lang="en-US" dirty="0"/>
              <a:t> Cheese </a:t>
            </a:r>
            <a:r>
              <a:rPr lang="en-US" dirty="0" smtClean="0"/>
              <a:t>--- </a:t>
            </a:r>
            <a:r>
              <a:rPr lang="en-US" dirty="0"/>
              <a:t>first marketed under the brand name 'AMUL'  in the late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1970s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048616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1181027"/>
          </a:xfrm>
        </p:spPr>
        <p:txBody>
          <a:bodyPr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Current status of cheese in India... </a:t>
            </a:r>
          </a:p>
        </p:txBody>
      </p:sp>
      <p:sp>
        <p:nvSpPr>
          <p:cNvPr id="1048618" name="Text Placeholder 1048617"/>
          <p:cNvSpPr>
            <a:spLocks noGrp="1"/>
          </p:cNvSpPr>
          <p:nvPr>
            <p:ph type="body" idx="1"/>
          </p:nvPr>
        </p:nvSpPr>
        <p:spPr>
          <a:xfrm>
            <a:off x="425998" y="1666786"/>
            <a:ext cx="8461503" cy="5368724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dirty="0" smtClean="0"/>
          </a:p>
          <a:p>
            <a:pPr marL="342900" indent="-342900">
              <a:buFont typeface="Wingdings" charset="2"/>
              <a:buChar char="l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---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estimated at about 10-12% per year in terms of volume and 16-17%  per year in value terms.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60% of the market is dominated by processed cheese.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AMUL owns about 65% of the cheese market 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BRITANNIA has ~ 25% share.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635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Wingdings 2</vt:lpstr>
      <vt:lpstr>Flow</vt:lpstr>
      <vt:lpstr>PowerPoint Presentation</vt:lpstr>
      <vt:lpstr>Introduction              </vt:lpstr>
      <vt:lpstr>Introduction of  dairy  industry</vt:lpstr>
      <vt:lpstr>CURRENT STATUS OF CHEESE IN ABROAD</vt:lpstr>
      <vt:lpstr>Top five cheese producing country </vt:lpstr>
      <vt:lpstr>Top five cheese exporter country</vt:lpstr>
      <vt:lpstr>Top five best cheese in the world</vt:lpstr>
      <vt:lpstr>Current status of cheese in INDIA</vt:lpstr>
      <vt:lpstr>Current status of cheese in India... </vt:lpstr>
      <vt:lpstr>Conti---</vt:lpstr>
      <vt:lpstr>Cheese brands of India</vt:lpstr>
      <vt:lpstr>Future scope of cheese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sanjeev</cp:lastModifiedBy>
  <cp:revision>28</cp:revision>
  <dcterms:created xsi:type="dcterms:W3CDTF">2019-04-28T10:43:54Z</dcterms:created>
  <dcterms:modified xsi:type="dcterms:W3CDTF">2020-03-24T08:23:26Z</dcterms:modified>
</cp:coreProperties>
</file>