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0"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274607-22CB-41F7-A967-C6D7192B70E3}" type="datetimeFigureOut">
              <a:rPr lang="en-US" smtClean="0"/>
              <a:t>3/26/2020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C9F92F-2117-4B03-BBE1-A185B99C5BFD}" type="slidenum">
              <a:rPr lang="en-US" smtClean="0"/>
              <a:t>‹#›</a:t>
            </a:fld>
            <a:endParaRPr lang="en-US"/>
          </a:p>
        </p:txBody>
      </p:sp>
    </p:spTree>
    <p:extLst>
      <p:ext uri="{BB962C8B-B14F-4D97-AF65-F5344CB8AC3E}">
        <p14:creationId xmlns:p14="http://schemas.microsoft.com/office/powerpoint/2010/main" val="2575165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454F7E-3FF3-4554-A110-EF86EA956870}"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E5B77-A63A-4829-BFA5-42B26C208D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54F7E-3FF3-4554-A110-EF86EA956870}"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E5B77-A63A-4829-BFA5-42B26C208D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54F7E-3FF3-4554-A110-EF86EA956870}"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E5B77-A63A-4829-BFA5-42B26C208D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54F7E-3FF3-4554-A110-EF86EA956870}"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E5B77-A63A-4829-BFA5-42B26C208D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454F7E-3FF3-4554-A110-EF86EA956870}"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E5B77-A63A-4829-BFA5-42B26C208D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454F7E-3FF3-4554-A110-EF86EA956870}"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E5B77-A63A-4829-BFA5-42B26C208D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454F7E-3FF3-4554-A110-EF86EA956870}" type="datetimeFigureOut">
              <a:rPr lang="en-US" smtClean="0"/>
              <a:pPr/>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1E5B77-A63A-4829-BFA5-42B26C208D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454F7E-3FF3-4554-A110-EF86EA956870}" type="datetimeFigureOut">
              <a:rPr lang="en-US" smtClean="0"/>
              <a:pPr/>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1E5B77-A63A-4829-BFA5-42B26C208D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54F7E-3FF3-4554-A110-EF86EA956870}" type="datetimeFigureOut">
              <a:rPr lang="en-US" smtClean="0"/>
              <a:pPr/>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1E5B77-A63A-4829-BFA5-42B26C208D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54F7E-3FF3-4554-A110-EF86EA956870}"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E5B77-A63A-4829-BFA5-42B26C208D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54F7E-3FF3-4554-A110-EF86EA956870}"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E5B77-A63A-4829-BFA5-42B26C208D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54F7E-3FF3-4554-A110-EF86EA956870}" type="datetimeFigureOut">
              <a:rPr lang="en-US" smtClean="0"/>
              <a:pPr/>
              <a:t>3/26/2020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E5B77-A63A-4829-BFA5-42B26C208D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a:solidFill>
            <a:schemeClr val="accent5">
              <a:lumMod val="60000"/>
              <a:lumOff val="40000"/>
            </a:schemeClr>
          </a:solidFill>
        </p:spPr>
        <p:txBody>
          <a:bodyPr/>
          <a:lstStyle/>
          <a:p>
            <a:r>
              <a:rPr lang="en-US" dirty="0" smtClean="0">
                <a:solidFill>
                  <a:srgbClr val="002060"/>
                </a:solidFill>
              </a:rPr>
              <a:t>Cheese Technology</a:t>
            </a:r>
            <a:endParaRPr lang="en-US" dirty="0">
              <a:solidFill>
                <a:srgbClr val="002060"/>
              </a:solidFill>
            </a:endParaRPr>
          </a:p>
        </p:txBody>
      </p:sp>
      <p:sp>
        <p:nvSpPr>
          <p:cNvPr id="3" name="Subtitle 2"/>
          <p:cNvSpPr>
            <a:spLocks noGrp="1"/>
          </p:cNvSpPr>
          <p:nvPr>
            <p:ph type="subTitle" idx="1"/>
          </p:nvPr>
        </p:nvSpPr>
        <p:spPr>
          <a:solidFill>
            <a:schemeClr val="accent5">
              <a:lumMod val="20000"/>
              <a:lumOff val="80000"/>
            </a:schemeClr>
          </a:solidFill>
        </p:spPr>
        <p:txBody>
          <a:bodyPr/>
          <a:lstStyle/>
          <a:p>
            <a:r>
              <a:rPr lang="en-GB" dirty="0" smtClean="0">
                <a:solidFill>
                  <a:srgbClr val="002060"/>
                </a:solidFill>
              </a:rPr>
              <a:t>Dr Sanjeev Kumar</a:t>
            </a:r>
          </a:p>
          <a:p>
            <a:r>
              <a:rPr lang="en-GB" dirty="0" smtClean="0">
                <a:solidFill>
                  <a:srgbClr val="002060"/>
                </a:solidFill>
              </a:rPr>
              <a:t>Associate Professor</a:t>
            </a:r>
          </a:p>
          <a:p>
            <a:r>
              <a:rPr lang="en-GB" dirty="0" smtClean="0">
                <a:solidFill>
                  <a:srgbClr val="002060"/>
                </a:solidFill>
              </a:rPr>
              <a:t>Department of Dairy Technology</a:t>
            </a:r>
            <a:endParaRPr lang="en-US"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74637"/>
            <a:ext cx="8534400" cy="6354763"/>
          </a:xfrm>
          <a:solidFill>
            <a:schemeClr val="accent6">
              <a:lumMod val="40000"/>
              <a:lumOff val="60000"/>
            </a:schemeClr>
          </a:solidFill>
        </p:spPr>
        <p:txBody>
          <a:bodyPr>
            <a:noAutofit/>
          </a:bodyPr>
          <a:lstStyle/>
          <a:p>
            <a:pPr>
              <a:buNone/>
            </a:pPr>
            <a:r>
              <a:rPr lang="en-US" sz="2000" b="1" dirty="0">
                <a:solidFill>
                  <a:schemeClr val="accent6">
                    <a:lumMod val="50000"/>
                  </a:schemeClr>
                </a:solidFill>
              </a:rPr>
              <a:t>Storage of Chilled </a:t>
            </a:r>
            <a:r>
              <a:rPr lang="en-US" sz="2000" b="1" dirty="0" smtClean="0">
                <a:solidFill>
                  <a:schemeClr val="accent6">
                    <a:lumMod val="50000"/>
                  </a:schemeClr>
                </a:solidFill>
              </a:rPr>
              <a:t>Milk</a:t>
            </a:r>
          </a:p>
          <a:p>
            <a:r>
              <a:rPr lang="en-US" sz="2000" dirty="0" smtClean="0">
                <a:solidFill>
                  <a:srgbClr val="002060"/>
                </a:solidFill>
              </a:rPr>
              <a:t>Milk </a:t>
            </a:r>
            <a:r>
              <a:rPr lang="en-US" sz="2000" dirty="0">
                <a:solidFill>
                  <a:srgbClr val="002060"/>
                </a:solidFill>
              </a:rPr>
              <a:t>for cheese </a:t>
            </a:r>
            <a:r>
              <a:rPr lang="en-US" sz="2000" dirty="0" smtClean="0">
                <a:solidFill>
                  <a:srgbClr val="002060"/>
                </a:solidFill>
              </a:rPr>
              <a:t>----</a:t>
            </a:r>
            <a:r>
              <a:rPr lang="en-US" sz="2000" dirty="0" smtClean="0">
                <a:solidFill>
                  <a:srgbClr val="002060"/>
                </a:solidFill>
              </a:rPr>
              <a:t> </a:t>
            </a:r>
            <a:r>
              <a:rPr lang="en-US" sz="2000" dirty="0">
                <a:solidFill>
                  <a:srgbClr val="002060"/>
                </a:solidFill>
              </a:rPr>
              <a:t>normally chilled to 4-5°C immediately after </a:t>
            </a:r>
            <a:r>
              <a:rPr lang="en-US" sz="2000" dirty="0" smtClean="0">
                <a:solidFill>
                  <a:srgbClr val="002060"/>
                </a:solidFill>
              </a:rPr>
              <a:t>milking</a:t>
            </a:r>
          </a:p>
          <a:p>
            <a:pPr>
              <a:buNone/>
            </a:pPr>
            <a:r>
              <a:rPr lang="en-US" sz="2000" b="1" dirty="0">
                <a:solidFill>
                  <a:schemeClr val="accent6">
                    <a:lumMod val="50000"/>
                  </a:schemeClr>
                </a:solidFill>
              </a:rPr>
              <a:t>Standardization of </a:t>
            </a:r>
            <a:r>
              <a:rPr lang="en-US" sz="2000" b="1" dirty="0" smtClean="0">
                <a:solidFill>
                  <a:schemeClr val="accent6">
                    <a:lumMod val="50000"/>
                  </a:schemeClr>
                </a:solidFill>
              </a:rPr>
              <a:t>Milk</a:t>
            </a:r>
          </a:p>
          <a:p>
            <a:pPr>
              <a:buFont typeface="Wingdings" panose="05000000000000000000" pitchFamily="2" charset="2"/>
              <a:buChar char="Ø"/>
            </a:pPr>
            <a:r>
              <a:rPr lang="en-US" sz="2000" dirty="0">
                <a:solidFill>
                  <a:srgbClr val="002060"/>
                </a:solidFill>
              </a:rPr>
              <a:t>Fat and casein together with moisture left in the curd control cheese yield, but fat also has a marked influence on appearance and feel of the curd and cheese. </a:t>
            </a:r>
            <a:endParaRPr lang="en-US" sz="2000" dirty="0" smtClean="0">
              <a:solidFill>
                <a:srgbClr val="002060"/>
              </a:solidFill>
            </a:endParaRPr>
          </a:p>
          <a:p>
            <a:pPr>
              <a:buFont typeface="Wingdings" panose="05000000000000000000" pitchFamily="2" charset="2"/>
              <a:buChar char="Ø"/>
            </a:pPr>
            <a:r>
              <a:rPr lang="en-US" sz="2000" dirty="0" smtClean="0">
                <a:solidFill>
                  <a:srgbClr val="002060"/>
                </a:solidFill>
              </a:rPr>
              <a:t> Casein: fat </a:t>
            </a:r>
            <a:r>
              <a:rPr lang="en-US" sz="2000" dirty="0">
                <a:solidFill>
                  <a:srgbClr val="002060"/>
                </a:solidFill>
              </a:rPr>
              <a:t>ratio (C/F ratio) in milk should be about 0.7 for good quality </a:t>
            </a:r>
            <a:r>
              <a:rPr lang="en-US" sz="2000" dirty="0" smtClean="0">
                <a:solidFill>
                  <a:srgbClr val="002060"/>
                </a:solidFill>
              </a:rPr>
              <a:t>cheese</a:t>
            </a:r>
          </a:p>
          <a:p>
            <a:pPr>
              <a:buNone/>
            </a:pPr>
            <a:r>
              <a:rPr lang="en-US" sz="2000" b="1" dirty="0">
                <a:solidFill>
                  <a:schemeClr val="accent6">
                    <a:lumMod val="50000"/>
                  </a:schemeClr>
                </a:solidFill>
              </a:rPr>
              <a:t>Heat Treatment of </a:t>
            </a:r>
            <a:r>
              <a:rPr lang="en-US" sz="2000" b="1" dirty="0" smtClean="0">
                <a:solidFill>
                  <a:schemeClr val="accent6">
                    <a:lumMod val="50000"/>
                  </a:schemeClr>
                </a:solidFill>
              </a:rPr>
              <a:t>Milk</a:t>
            </a:r>
          </a:p>
          <a:p>
            <a:pPr>
              <a:buFont typeface="Wingdings" panose="05000000000000000000" pitchFamily="2" charset="2"/>
              <a:buChar char="Ø"/>
            </a:pPr>
            <a:r>
              <a:rPr lang="en-US" sz="2000" dirty="0" smtClean="0">
                <a:solidFill>
                  <a:srgbClr val="002060"/>
                </a:solidFill>
              </a:rPr>
              <a:t>Cheese </a:t>
            </a:r>
            <a:r>
              <a:rPr lang="en-US" sz="2000" dirty="0">
                <a:solidFill>
                  <a:srgbClr val="002060"/>
                </a:solidFill>
              </a:rPr>
              <a:t>made from raw milk develops more intense flavor than that produced from pasteurized milk</a:t>
            </a:r>
            <a:r>
              <a:rPr lang="en-US" sz="2000" dirty="0" smtClean="0">
                <a:solidFill>
                  <a:srgbClr val="002060"/>
                </a:solidFill>
              </a:rPr>
              <a:t>,</a:t>
            </a:r>
          </a:p>
          <a:p>
            <a:pPr>
              <a:buFont typeface="Wingdings" panose="05000000000000000000" pitchFamily="2" charset="2"/>
              <a:buChar char="Ø"/>
            </a:pPr>
            <a:r>
              <a:rPr lang="en-US" sz="2000" dirty="0" err="1" smtClean="0">
                <a:solidFill>
                  <a:srgbClr val="002060"/>
                </a:solidFill>
              </a:rPr>
              <a:t>Thermization</a:t>
            </a:r>
            <a:r>
              <a:rPr lang="en-US" sz="2000" dirty="0" smtClean="0">
                <a:solidFill>
                  <a:srgbClr val="002060"/>
                </a:solidFill>
              </a:rPr>
              <a:t> </a:t>
            </a:r>
            <a:r>
              <a:rPr lang="en-US" sz="2000" dirty="0">
                <a:solidFill>
                  <a:srgbClr val="002060"/>
                </a:solidFill>
              </a:rPr>
              <a:t>of cheese milk is fairly widely </a:t>
            </a:r>
            <a:r>
              <a:rPr lang="en-US" sz="2000" dirty="0" smtClean="0">
                <a:solidFill>
                  <a:srgbClr val="002060"/>
                </a:solidFill>
              </a:rPr>
              <a:t>practiced </a:t>
            </a:r>
            <a:r>
              <a:rPr lang="en-US" sz="2000" dirty="0" smtClean="0">
                <a:solidFill>
                  <a:srgbClr val="002060"/>
                </a:solidFill>
              </a:rPr>
              <a:t>---------to </a:t>
            </a:r>
            <a:r>
              <a:rPr lang="en-US" sz="2000" dirty="0">
                <a:solidFill>
                  <a:srgbClr val="002060"/>
                </a:solidFill>
              </a:rPr>
              <a:t>reduce the microbial load and extend the storage period. </a:t>
            </a:r>
            <a:endParaRPr lang="en-US" sz="2000" dirty="0" smtClean="0">
              <a:solidFill>
                <a:srgbClr val="002060"/>
              </a:solidFill>
            </a:endParaRPr>
          </a:p>
          <a:p>
            <a:pPr>
              <a:buFont typeface="Wingdings" panose="05000000000000000000" pitchFamily="2" charset="2"/>
              <a:buChar char="Ø"/>
            </a:pPr>
            <a:r>
              <a:rPr lang="en-US" sz="2000" dirty="0" err="1">
                <a:solidFill>
                  <a:srgbClr val="002060"/>
                </a:solidFill>
              </a:rPr>
              <a:t>Thermization</a:t>
            </a:r>
            <a:r>
              <a:rPr lang="en-US" sz="2000" dirty="0">
                <a:solidFill>
                  <a:srgbClr val="002060"/>
                </a:solidFill>
              </a:rPr>
              <a:t> (65°C/15 s) of cheese milk on arrival on factory </a:t>
            </a:r>
            <a:r>
              <a:rPr lang="en-US" sz="2000" dirty="0" smtClean="0">
                <a:solidFill>
                  <a:srgbClr val="002060"/>
                </a:solidFill>
              </a:rPr>
              <a:t>----</a:t>
            </a:r>
            <a:r>
              <a:rPr lang="en-US" sz="2000" dirty="0" smtClean="0">
                <a:solidFill>
                  <a:srgbClr val="002060"/>
                </a:solidFill>
              </a:rPr>
              <a:t> </a:t>
            </a:r>
            <a:r>
              <a:rPr lang="en-US" sz="2000" dirty="0">
                <a:solidFill>
                  <a:srgbClr val="002060"/>
                </a:solidFill>
              </a:rPr>
              <a:t>common or standard practice in some </a:t>
            </a:r>
            <a:r>
              <a:rPr lang="en-US" sz="2000" dirty="0" smtClean="0">
                <a:solidFill>
                  <a:srgbClr val="002060"/>
                </a:solidFill>
              </a:rPr>
              <a:t>countries</a:t>
            </a:r>
          </a:p>
          <a:p>
            <a:pPr>
              <a:buFont typeface="Wingdings" panose="05000000000000000000" pitchFamily="2" charset="2"/>
              <a:buChar char="Ø"/>
            </a:pPr>
            <a:r>
              <a:rPr lang="en-US" sz="2000" dirty="0">
                <a:solidFill>
                  <a:srgbClr val="002060"/>
                </a:solidFill>
              </a:rPr>
              <a:t>O</a:t>
            </a:r>
            <a:r>
              <a:rPr lang="en-US" sz="2000" dirty="0" smtClean="0">
                <a:solidFill>
                  <a:srgbClr val="002060"/>
                </a:solidFill>
              </a:rPr>
              <a:t>bjective ------- </a:t>
            </a:r>
            <a:r>
              <a:rPr lang="en-US" sz="2000" dirty="0">
                <a:solidFill>
                  <a:srgbClr val="002060"/>
                </a:solidFill>
              </a:rPr>
              <a:t>to control </a:t>
            </a:r>
            <a:r>
              <a:rPr lang="en-US" sz="2000" dirty="0" err="1">
                <a:solidFill>
                  <a:srgbClr val="002060"/>
                </a:solidFill>
              </a:rPr>
              <a:t>psychrotrophs</a:t>
            </a:r>
            <a:r>
              <a:rPr lang="en-US" sz="2000" dirty="0">
                <a:solidFill>
                  <a:srgbClr val="002060"/>
                </a:solidFill>
              </a:rPr>
              <a:t> and milk is normally pasteurized before cheese making</a:t>
            </a:r>
            <a:br>
              <a:rPr lang="en-US" sz="2000" dirty="0">
                <a:solidFill>
                  <a:srgbClr val="002060"/>
                </a:solidFill>
              </a:rPr>
            </a:br>
            <a:r>
              <a:rPr lang="en-US" sz="2000" dirty="0"/>
              <a:t/>
            </a:r>
            <a:br>
              <a:rPr lang="en-US" sz="2000" dirty="0"/>
            </a:b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7809"/>
            <a:ext cx="9144000" cy="6760191"/>
          </a:xfrm>
          <a:solidFill>
            <a:schemeClr val="accent4">
              <a:lumMod val="20000"/>
              <a:lumOff val="80000"/>
            </a:schemeClr>
          </a:solidFill>
        </p:spPr>
        <p:txBody>
          <a:bodyPr>
            <a:normAutofit fontScale="77500" lnSpcReduction="20000"/>
          </a:bodyPr>
          <a:lstStyle/>
          <a:p>
            <a:pPr>
              <a:buNone/>
            </a:pPr>
            <a:r>
              <a:rPr lang="en-US" b="1" dirty="0" smtClean="0">
                <a:solidFill>
                  <a:schemeClr val="accent6">
                    <a:lumMod val="50000"/>
                  </a:schemeClr>
                </a:solidFill>
              </a:rPr>
              <a:t>RIPENING OF MILK (ACIDIFICATION</a:t>
            </a:r>
            <a:r>
              <a:rPr lang="en-US" b="1" dirty="0" smtClean="0"/>
              <a:t>)</a:t>
            </a:r>
          </a:p>
          <a:p>
            <a:pPr>
              <a:buFont typeface="Wingdings" panose="05000000000000000000" pitchFamily="2" charset="2"/>
              <a:buChar char="Ø"/>
            </a:pPr>
            <a:r>
              <a:rPr lang="en-US" dirty="0" smtClean="0">
                <a:solidFill>
                  <a:srgbClr val="002060"/>
                </a:solidFill>
              </a:rPr>
              <a:t>I</a:t>
            </a:r>
            <a:r>
              <a:rPr lang="en-US" dirty="0" smtClean="0">
                <a:solidFill>
                  <a:srgbClr val="002060"/>
                </a:solidFill>
              </a:rPr>
              <a:t>ncrease </a:t>
            </a:r>
            <a:r>
              <a:rPr lang="en-US" dirty="0">
                <a:solidFill>
                  <a:srgbClr val="002060"/>
                </a:solidFill>
              </a:rPr>
              <a:t>in acidity in the milk to be used for cheese making known as ‘ripening’ </a:t>
            </a:r>
            <a:r>
              <a:rPr lang="en-US" dirty="0" smtClean="0">
                <a:solidFill>
                  <a:srgbClr val="002060"/>
                </a:solidFill>
              </a:rPr>
              <a:t>---</a:t>
            </a:r>
            <a:r>
              <a:rPr lang="en-US" dirty="0" smtClean="0">
                <a:solidFill>
                  <a:srgbClr val="002060"/>
                </a:solidFill>
              </a:rPr>
              <a:t> </a:t>
            </a:r>
            <a:r>
              <a:rPr lang="en-US" dirty="0">
                <a:solidFill>
                  <a:srgbClr val="002060"/>
                </a:solidFill>
              </a:rPr>
              <a:t>usually brought about by </a:t>
            </a:r>
            <a:r>
              <a:rPr lang="en-US" dirty="0" smtClean="0">
                <a:solidFill>
                  <a:srgbClr val="002060"/>
                </a:solidFill>
              </a:rPr>
              <a:t>Starter </a:t>
            </a:r>
            <a:r>
              <a:rPr lang="en-US" dirty="0">
                <a:solidFill>
                  <a:srgbClr val="002060"/>
                </a:solidFill>
              </a:rPr>
              <a:t>culture</a:t>
            </a:r>
            <a:r>
              <a:rPr lang="en-US" dirty="0" smtClean="0">
                <a:solidFill>
                  <a:srgbClr val="002060"/>
                </a:solidFill>
              </a:rPr>
              <a:t>.</a:t>
            </a:r>
          </a:p>
          <a:p>
            <a:pPr>
              <a:buFont typeface="Wingdings" panose="05000000000000000000" pitchFamily="2" charset="2"/>
              <a:buChar char="Ø"/>
            </a:pPr>
            <a:r>
              <a:rPr lang="en-US" dirty="0">
                <a:solidFill>
                  <a:srgbClr val="002060"/>
                </a:solidFill>
              </a:rPr>
              <a:t>Acidification is normally via in situ production of lactic acid, although preformed acid or </a:t>
            </a:r>
            <a:r>
              <a:rPr lang="en-US" dirty="0" err="1">
                <a:solidFill>
                  <a:srgbClr val="002060"/>
                </a:solidFill>
              </a:rPr>
              <a:t>acidogen</a:t>
            </a:r>
            <a:r>
              <a:rPr lang="en-US" dirty="0">
                <a:solidFill>
                  <a:srgbClr val="002060"/>
                </a:solidFill>
              </a:rPr>
              <a:t> (</a:t>
            </a:r>
            <a:r>
              <a:rPr lang="en-US" dirty="0" err="1">
                <a:solidFill>
                  <a:srgbClr val="002060"/>
                </a:solidFill>
              </a:rPr>
              <a:t>gluconic</a:t>
            </a:r>
            <a:r>
              <a:rPr lang="en-US" dirty="0">
                <a:solidFill>
                  <a:srgbClr val="002060"/>
                </a:solidFill>
              </a:rPr>
              <a:t> acid-</a:t>
            </a:r>
            <a:r>
              <a:rPr lang="el-GR" dirty="0">
                <a:solidFill>
                  <a:srgbClr val="002060"/>
                </a:solidFill>
              </a:rPr>
              <a:t>δ-</a:t>
            </a:r>
            <a:r>
              <a:rPr lang="en-US" dirty="0">
                <a:solidFill>
                  <a:srgbClr val="002060"/>
                </a:solidFill>
              </a:rPr>
              <a:t>lactone) </a:t>
            </a:r>
            <a:r>
              <a:rPr lang="en-US" dirty="0" smtClean="0">
                <a:solidFill>
                  <a:srgbClr val="002060"/>
                </a:solidFill>
              </a:rPr>
              <a:t>-----now </a:t>
            </a:r>
            <a:r>
              <a:rPr lang="en-US" dirty="0">
                <a:solidFill>
                  <a:srgbClr val="002060"/>
                </a:solidFill>
              </a:rPr>
              <a:t>used to directly acidify curd for some varieties, e.g. Mozzarella cheese, UF Feta and Cottage. </a:t>
            </a:r>
            <a:endParaRPr lang="en-US" dirty="0" smtClean="0">
              <a:solidFill>
                <a:srgbClr val="002060"/>
              </a:solidFill>
            </a:endParaRPr>
          </a:p>
          <a:p>
            <a:pPr>
              <a:buFont typeface="Wingdings" panose="05000000000000000000" pitchFamily="2" charset="2"/>
              <a:buChar char="Ø"/>
            </a:pPr>
            <a:r>
              <a:rPr lang="en-US" dirty="0" smtClean="0">
                <a:solidFill>
                  <a:srgbClr val="002060"/>
                </a:solidFill>
              </a:rPr>
              <a:t> </a:t>
            </a:r>
            <a:r>
              <a:rPr lang="en-US" dirty="0">
                <a:solidFill>
                  <a:srgbClr val="002060"/>
                </a:solidFill>
              </a:rPr>
              <a:t>A</a:t>
            </a:r>
            <a:r>
              <a:rPr lang="en-US" dirty="0" smtClean="0">
                <a:solidFill>
                  <a:srgbClr val="002060"/>
                </a:solidFill>
              </a:rPr>
              <a:t>dd </a:t>
            </a:r>
            <a:r>
              <a:rPr lang="en-US" dirty="0">
                <a:solidFill>
                  <a:srgbClr val="002060"/>
                </a:solidFill>
              </a:rPr>
              <a:t>a culture (starter) of selected lactic acid bacteria to pasteurized cheese milk to achieve a uniform and predictable rate of acid production</a:t>
            </a:r>
            <a:r>
              <a:rPr lang="en-US" dirty="0" smtClean="0">
                <a:solidFill>
                  <a:srgbClr val="002060"/>
                </a:solidFill>
              </a:rPr>
              <a:t>.</a:t>
            </a:r>
          </a:p>
          <a:p>
            <a:pPr marL="0" indent="0">
              <a:buNone/>
            </a:pPr>
            <a:r>
              <a:rPr lang="en-US" b="1" dirty="0" smtClean="0">
                <a:solidFill>
                  <a:schemeClr val="accent6">
                    <a:lumMod val="50000"/>
                  </a:schemeClr>
                </a:solidFill>
              </a:rPr>
              <a:t>COAGULATION</a:t>
            </a:r>
            <a:r>
              <a:rPr lang="en-US" dirty="0"/>
              <a:t/>
            </a:r>
            <a:br>
              <a:rPr lang="en-US" dirty="0"/>
            </a:br>
            <a:r>
              <a:rPr lang="en-US" dirty="0" smtClean="0"/>
              <a:t>       </a:t>
            </a:r>
            <a:r>
              <a:rPr lang="en-US" dirty="0" err="1" smtClean="0">
                <a:solidFill>
                  <a:srgbClr val="002060"/>
                </a:solidFill>
              </a:rPr>
              <a:t>Coagulation</a:t>
            </a:r>
            <a:r>
              <a:rPr lang="en-US" dirty="0" smtClean="0">
                <a:solidFill>
                  <a:srgbClr val="002060"/>
                </a:solidFill>
              </a:rPr>
              <a:t> </a:t>
            </a:r>
            <a:r>
              <a:rPr lang="en-US" dirty="0">
                <a:solidFill>
                  <a:srgbClr val="002060"/>
                </a:solidFill>
              </a:rPr>
              <a:t>may be </a:t>
            </a:r>
            <a:r>
              <a:rPr lang="en-US" dirty="0" smtClean="0">
                <a:solidFill>
                  <a:srgbClr val="002060"/>
                </a:solidFill>
              </a:rPr>
              <a:t>achieved:</a:t>
            </a:r>
            <a:r>
              <a:rPr lang="en-US" dirty="0" smtClean="0">
                <a:solidFill>
                  <a:srgbClr val="002060"/>
                </a:solidFill>
              </a:rPr>
              <a:t/>
            </a:r>
            <a:br>
              <a:rPr lang="en-US" dirty="0" smtClean="0">
                <a:solidFill>
                  <a:srgbClr val="002060"/>
                </a:solidFill>
              </a:rPr>
            </a:br>
            <a:r>
              <a:rPr lang="en-US" dirty="0" smtClean="0">
                <a:solidFill>
                  <a:srgbClr val="002060"/>
                </a:solidFill>
              </a:rPr>
              <a:t>• </a:t>
            </a:r>
            <a:r>
              <a:rPr lang="en-US" dirty="0">
                <a:solidFill>
                  <a:srgbClr val="002060"/>
                </a:solidFill>
              </a:rPr>
              <a:t>Limited proteolysis by selected proteinases </a:t>
            </a:r>
            <a:r>
              <a:rPr lang="en-US" dirty="0" smtClean="0">
                <a:solidFill>
                  <a:srgbClr val="002060"/>
                </a:solidFill>
              </a:rPr>
              <a:t>(</a:t>
            </a:r>
            <a:r>
              <a:rPr lang="en-US" dirty="0" err="1" smtClean="0">
                <a:solidFill>
                  <a:srgbClr val="002060"/>
                </a:solidFill>
              </a:rPr>
              <a:t>Rennets</a:t>
            </a:r>
            <a:r>
              <a:rPr lang="en-US" dirty="0">
                <a:solidFill>
                  <a:srgbClr val="002060"/>
                </a:solidFill>
              </a:rPr>
              <a:t>)</a:t>
            </a:r>
            <a:r>
              <a:rPr lang="en-US" dirty="0" smtClean="0">
                <a:solidFill>
                  <a:srgbClr val="002060"/>
                </a:solidFill>
              </a:rPr>
              <a:t/>
            </a:r>
            <a:br>
              <a:rPr lang="en-US" dirty="0" smtClean="0">
                <a:solidFill>
                  <a:srgbClr val="002060"/>
                </a:solidFill>
              </a:rPr>
            </a:br>
            <a:r>
              <a:rPr lang="en-US" dirty="0" smtClean="0">
                <a:solidFill>
                  <a:srgbClr val="002060"/>
                </a:solidFill>
              </a:rPr>
              <a:t>• </a:t>
            </a:r>
            <a:r>
              <a:rPr lang="en-US" dirty="0">
                <a:solidFill>
                  <a:srgbClr val="002060"/>
                </a:solidFill>
              </a:rPr>
              <a:t>Acidification to pH 4.6</a:t>
            </a:r>
            <a:r>
              <a:rPr lang="en-US" dirty="0" smtClean="0">
                <a:solidFill>
                  <a:srgbClr val="002060"/>
                </a:solidFill>
              </a:rPr>
              <a:t/>
            </a:r>
            <a:br>
              <a:rPr lang="en-US" dirty="0" smtClean="0">
                <a:solidFill>
                  <a:srgbClr val="002060"/>
                </a:solidFill>
              </a:rPr>
            </a:br>
            <a:r>
              <a:rPr lang="en-US" dirty="0" smtClean="0">
                <a:solidFill>
                  <a:srgbClr val="002060"/>
                </a:solidFill>
              </a:rPr>
              <a:t>• </a:t>
            </a:r>
            <a:r>
              <a:rPr lang="en-US" dirty="0">
                <a:solidFill>
                  <a:srgbClr val="002060"/>
                </a:solidFill>
              </a:rPr>
              <a:t>Acidification to pH 5.2 and heating to 90°C</a:t>
            </a:r>
            <a:r>
              <a:rPr lang="en-US" dirty="0" smtClean="0">
                <a:solidFill>
                  <a:srgbClr val="002060"/>
                </a:solidFill>
              </a:rPr>
              <a:t>.</a:t>
            </a:r>
          </a:p>
          <a:p>
            <a:pPr>
              <a:buFont typeface="Wingdings" panose="05000000000000000000" pitchFamily="2" charset="2"/>
              <a:buChar char="Ø"/>
            </a:pPr>
            <a:r>
              <a:rPr lang="en-US" dirty="0">
                <a:solidFill>
                  <a:srgbClr val="002060"/>
                </a:solidFill>
              </a:rPr>
              <a:t>75% of total production, </a:t>
            </a:r>
            <a:r>
              <a:rPr lang="en-US" dirty="0" smtClean="0">
                <a:solidFill>
                  <a:srgbClr val="002060"/>
                </a:solidFill>
              </a:rPr>
              <a:t>----</a:t>
            </a:r>
            <a:r>
              <a:rPr lang="en-US" dirty="0" smtClean="0">
                <a:solidFill>
                  <a:srgbClr val="002060"/>
                </a:solidFill>
              </a:rPr>
              <a:t> </a:t>
            </a:r>
            <a:r>
              <a:rPr lang="en-US" dirty="0">
                <a:solidFill>
                  <a:srgbClr val="002060"/>
                </a:solidFill>
              </a:rPr>
              <a:t>P</a:t>
            </a:r>
            <a:r>
              <a:rPr lang="en-US" dirty="0" smtClean="0">
                <a:solidFill>
                  <a:srgbClr val="002060"/>
                </a:solidFill>
              </a:rPr>
              <a:t>roduced </a:t>
            </a:r>
            <a:r>
              <a:rPr lang="en-US" dirty="0">
                <a:solidFill>
                  <a:srgbClr val="002060"/>
                </a:solidFill>
              </a:rPr>
              <a:t>by rennet coagulation but some acid coagulated varieties, e.g. Quark and Cottage cheese</a:t>
            </a:r>
            <a:r>
              <a:rPr lang="en-US" dirty="0" smtClean="0">
                <a:solidFill>
                  <a:srgbClr val="002060"/>
                </a:solidFill>
              </a:rPr>
              <a:t>,</a:t>
            </a:r>
          </a:p>
          <a:p>
            <a:pPr>
              <a:buFont typeface="Wingdings" panose="05000000000000000000" pitchFamily="2" charset="2"/>
              <a:buChar char="Ø"/>
            </a:pPr>
            <a:r>
              <a:rPr lang="en-US" dirty="0">
                <a:solidFill>
                  <a:srgbClr val="002060"/>
                </a:solidFill>
              </a:rPr>
              <a:t>Rennin is an extremely powerful clotting enzyme; one part of pure rennin can clot more than five million parts of milk</a:t>
            </a:r>
            <a:r>
              <a:rPr lang="en-US" dirty="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00800"/>
          </a:xfrm>
          <a:solidFill>
            <a:schemeClr val="accent5">
              <a:lumMod val="20000"/>
              <a:lumOff val="80000"/>
            </a:schemeClr>
          </a:solidFill>
        </p:spPr>
        <p:txBody>
          <a:bodyPr>
            <a:normAutofit lnSpcReduction="10000"/>
          </a:bodyPr>
          <a:lstStyle/>
          <a:p>
            <a:pPr>
              <a:buFont typeface="Wingdings" panose="05000000000000000000" pitchFamily="2" charset="2"/>
              <a:buChar char="Ø"/>
            </a:pPr>
            <a:r>
              <a:rPr lang="en-US" sz="2800" dirty="0">
                <a:solidFill>
                  <a:srgbClr val="002060"/>
                </a:solidFill>
              </a:rPr>
              <a:t>The optimum pH for rennin action on milk </a:t>
            </a:r>
            <a:r>
              <a:rPr lang="en-US" sz="2800" dirty="0" smtClean="0">
                <a:solidFill>
                  <a:srgbClr val="002060"/>
                </a:solidFill>
              </a:rPr>
              <a:t>-- </a:t>
            </a:r>
            <a:r>
              <a:rPr lang="en-US" sz="2800" dirty="0">
                <a:solidFill>
                  <a:srgbClr val="002060"/>
                </a:solidFill>
              </a:rPr>
              <a:t>5.4 and for pepsin </a:t>
            </a:r>
            <a:r>
              <a:rPr lang="en-US" sz="2800" dirty="0" smtClean="0">
                <a:solidFill>
                  <a:srgbClr val="002060"/>
                </a:solidFill>
              </a:rPr>
              <a:t>----- </a:t>
            </a:r>
            <a:r>
              <a:rPr lang="en-US" sz="2800" dirty="0">
                <a:solidFill>
                  <a:srgbClr val="002060"/>
                </a:solidFill>
              </a:rPr>
              <a:t>2.0. </a:t>
            </a:r>
            <a:endParaRPr lang="en-US" sz="2800" dirty="0" smtClean="0">
              <a:solidFill>
                <a:srgbClr val="002060"/>
              </a:solidFill>
            </a:endParaRPr>
          </a:p>
          <a:p>
            <a:pPr>
              <a:buFont typeface="Wingdings" panose="05000000000000000000" pitchFamily="2" charset="2"/>
              <a:buChar char="Ø"/>
            </a:pPr>
            <a:r>
              <a:rPr lang="en-US" sz="2800" dirty="0">
                <a:solidFill>
                  <a:srgbClr val="002060"/>
                </a:solidFill>
              </a:rPr>
              <a:t>H</a:t>
            </a:r>
            <a:r>
              <a:rPr lang="en-US" sz="2800" dirty="0" smtClean="0">
                <a:solidFill>
                  <a:srgbClr val="002060"/>
                </a:solidFill>
              </a:rPr>
              <a:t>ard </a:t>
            </a:r>
            <a:r>
              <a:rPr lang="en-US" sz="2800" dirty="0">
                <a:solidFill>
                  <a:srgbClr val="002060"/>
                </a:solidFill>
              </a:rPr>
              <a:t>cheese such as Cheddar, usually about 2.5 g of commercial rennet powder is used for 100 l of milk. </a:t>
            </a:r>
            <a:endParaRPr lang="en-US" sz="2800" dirty="0" smtClean="0">
              <a:solidFill>
                <a:srgbClr val="002060"/>
              </a:solidFill>
            </a:endParaRPr>
          </a:p>
          <a:p>
            <a:pPr>
              <a:buFont typeface="Wingdings" panose="05000000000000000000" pitchFamily="2" charset="2"/>
              <a:buChar char="Ø"/>
            </a:pPr>
            <a:r>
              <a:rPr lang="en-US" sz="2800" dirty="0" smtClean="0">
                <a:solidFill>
                  <a:srgbClr val="002060"/>
                </a:solidFill>
              </a:rPr>
              <a:t>In </a:t>
            </a:r>
            <a:r>
              <a:rPr lang="en-US" sz="2800" dirty="0">
                <a:solidFill>
                  <a:srgbClr val="002060"/>
                </a:solidFill>
              </a:rPr>
              <a:t>case of Meito rennet </a:t>
            </a:r>
            <a:r>
              <a:rPr lang="en-US" sz="2800" dirty="0" smtClean="0">
                <a:solidFill>
                  <a:srgbClr val="002060"/>
                </a:solidFill>
              </a:rPr>
              <a:t>-----1.25 to </a:t>
            </a:r>
            <a:r>
              <a:rPr lang="en-US" sz="2800" dirty="0">
                <a:solidFill>
                  <a:srgbClr val="002060"/>
                </a:solidFill>
              </a:rPr>
              <a:t>1.65 g/100 l milk</a:t>
            </a:r>
            <a:r>
              <a:rPr lang="en-US" sz="2800" dirty="0" smtClean="0">
                <a:solidFill>
                  <a:srgbClr val="002060"/>
                </a:solidFill>
              </a:rPr>
              <a:t>.</a:t>
            </a:r>
          </a:p>
          <a:p>
            <a:pPr>
              <a:buFont typeface="Wingdings" panose="05000000000000000000" pitchFamily="2" charset="2"/>
              <a:buChar char="Ø"/>
            </a:pPr>
            <a:r>
              <a:rPr lang="en-US" sz="2800" dirty="0">
                <a:solidFill>
                  <a:srgbClr val="002060"/>
                </a:solidFill>
              </a:rPr>
              <a:t>F</a:t>
            </a:r>
            <a:r>
              <a:rPr lang="en-US" sz="2800" dirty="0" smtClean="0">
                <a:solidFill>
                  <a:srgbClr val="002060"/>
                </a:solidFill>
              </a:rPr>
              <a:t>ormation </a:t>
            </a:r>
            <a:r>
              <a:rPr lang="en-US" sz="2800" dirty="0">
                <a:solidFill>
                  <a:srgbClr val="002060"/>
                </a:solidFill>
              </a:rPr>
              <a:t>of curd depends upon the coagulation of the casein in milk. </a:t>
            </a:r>
            <a:endParaRPr lang="en-US" sz="2800" dirty="0" smtClean="0">
              <a:solidFill>
                <a:srgbClr val="002060"/>
              </a:solidFill>
            </a:endParaRPr>
          </a:p>
          <a:p>
            <a:pPr>
              <a:buFont typeface="Wingdings" panose="05000000000000000000" pitchFamily="2" charset="2"/>
              <a:buChar char="Ø"/>
            </a:pPr>
            <a:r>
              <a:rPr lang="en-US" sz="2800" dirty="0">
                <a:solidFill>
                  <a:srgbClr val="002060"/>
                </a:solidFill>
              </a:rPr>
              <a:t>With rennet this occurs in two steps. The calcium </a:t>
            </a:r>
            <a:r>
              <a:rPr lang="en-US" sz="2800" dirty="0" err="1">
                <a:solidFill>
                  <a:srgbClr val="002060"/>
                </a:solidFill>
              </a:rPr>
              <a:t>caseinate</a:t>
            </a:r>
            <a:r>
              <a:rPr lang="en-US" sz="2800" dirty="0">
                <a:solidFill>
                  <a:srgbClr val="002060"/>
                </a:solidFill>
              </a:rPr>
              <a:t> in milk </a:t>
            </a:r>
            <a:r>
              <a:rPr lang="en-US" sz="2800" dirty="0" smtClean="0">
                <a:solidFill>
                  <a:srgbClr val="002060"/>
                </a:solidFill>
              </a:rPr>
              <a:t>----</a:t>
            </a:r>
            <a:r>
              <a:rPr lang="en-US" sz="2800" dirty="0" smtClean="0">
                <a:solidFill>
                  <a:srgbClr val="002060"/>
                </a:solidFill>
              </a:rPr>
              <a:t> </a:t>
            </a:r>
            <a:r>
              <a:rPr lang="en-US" sz="2800" dirty="0">
                <a:solidFill>
                  <a:srgbClr val="002060"/>
                </a:solidFill>
              </a:rPr>
              <a:t>first changed to the </a:t>
            </a:r>
            <a:r>
              <a:rPr lang="en-US" sz="2800" dirty="0" err="1">
                <a:solidFill>
                  <a:srgbClr val="002060"/>
                </a:solidFill>
              </a:rPr>
              <a:t>paracasein</a:t>
            </a:r>
            <a:r>
              <a:rPr lang="en-US" sz="2800" dirty="0">
                <a:solidFill>
                  <a:srgbClr val="002060"/>
                </a:solidFill>
              </a:rPr>
              <a:t>, which then combines with the calcium ions present in the milk to form an insoluble curd</a:t>
            </a:r>
            <a:r>
              <a:rPr lang="en-US" sz="2800" dirty="0" smtClean="0">
                <a:solidFill>
                  <a:srgbClr val="002060"/>
                </a:solidFill>
              </a:rPr>
              <a:t>.</a:t>
            </a:r>
          </a:p>
          <a:p>
            <a:pPr>
              <a:buFont typeface="Wingdings" panose="05000000000000000000" pitchFamily="2" charset="2"/>
              <a:buChar char="Ø"/>
            </a:pPr>
            <a:r>
              <a:rPr lang="en-US" sz="2800" dirty="0" smtClean="0">
                <a:solidFill>
                  <a:srgbClr val="002060"/>
                </a:solidFill>
              </a:rPr>
              <a:t> </a:t>
            </a:r>
            <a:r>
              <a:rPr lang="en-US" sz="2800" dirty="0">
                <a:solidFill>
                  <a:srgbClr val="002060"/>
                </a:solidFill>
              </a:rPr>
              <a:t>A</a:t>
            </a:r>
            <a:r>
              <a:rPr lang="en-US" sz="2800" dirty="0" smtClean="0">
                <a:solidFill>
                  <a:srgbClr val="002060"/>
                </a:solidFill>
              </a:rPr>
              <a:t>ddition </a:t>
            </a:r>
            <a:r>
              <a:rPr lang="en-US" sz="2800" dirty="0">
                <a:solidFill>
                  <a:srgbClr val="002060"/>
                </a:solidFill>
              </a:rPr>
              <a:t>of small amount (0.02%) of calcium chloride to the milk usually will restore the calcium ion balance and permit the normal functioning of rennin</a:t>
            </a:r>
            <a:r>
              <a:rPr lang="en-US" dirty="0">
                <a:solidFill>
                  <a:srgbClr val="002060"/>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5">
              <a:lumMod val="20000"/>
              <a:lumOff val="80000"/>
            </a:schemeClr>
          </a:solidFill>
        </p:spPr>
        <p:txBody>
          <a:bodyPr>
            <a:normAutofit fontScale="70000" lnSpcReduction="20000"/>
          </a:bodyPr>
          <a:lstStyle/>
          <a:p>
            <a:pPr>
              <a:buNone/>
            </a:pPr>
            <a:r>
              <a:rPr lang="en-US" sz="3400" b="1" dirty="0" smtClean="0">
                <a:solidFill>
                  <a:schemeClr val="accent6">
                    <a:lumMod val="50000"/>
                  </a:schemeClr>
                </a:solidFill>
              </a:rPr>
              <a:t>CUTTING THE COAGULUM</a:t>
            </a:r>
          </a:p>
          <a:p>
            <a:pPr>
              <a:buFont typeface="Wingdings" panose="05000000000000000000" pitchFamily="2" charset="2"/>
              <a:buChar char="Ø"/>
            </a:pPr>
            <a:r>
              <a:rPr lang="en-US" dirty="0" smtClean="0">
                <a:solidFill>
                  <a:srgbClr val="002060"/>
                </a:solidFill>
              </a:rPr>
              <a:t>The coagulum ----- ready to cut after a period of from 25 min to 2 h</a:t>
            </a:r>
          </a:p>
          <a:p>
            <a:pPr>
              <a:buFont typeface="Wingdings" panose="05000000000000000000" pitchFamily="2" charset="2"/>
              <a:buChar char="Ø"/>
            </a:pPr>
            <a:r>
              <a:rPr lang="en-US" dirty="0" smtClean="0">
                <a:solidFill>
                  <a:srgbClr val="002060"/>
                </a:solidFill>
              </a:rPr>
              <a:t>Clear </a:t>
            </a:r>
            <a:r>
              <a:rPr lang="en-US" dirty="0">
                <a:solidFill>
                  <a:srgbClr val="002060"/>
                </a:solidFill>
              </a:rPr>
              <a:t>cleavage with green whey at the base of the cleft </a:t>
            </a:r>
            <a:r>
              <a:rPr lang="en-US" dirty="0" smtClean="0">
                <a:solidFill>
                  <a:srgbClr val="002060"/>
                </a:solidFill>
              </a:rPr>
              <a:t>------ the </a:t>
            </a:r>
            <a:r>
              <a:rPr lang="en-US" dirty="0">
                <a:solidFill>
                  <a:srgbClr val="002060"/>
                </a:solidFill>
              </a:rPr>
              <a:t>curd is ready to cut. </a:t>
            </a:r>
            <a:endParaRPr lang="en-US" dirty="0" smtClean="0">
              <a:solidFill>
                <a:srgbClr val="002060"/>
              </a:solidFill>
            </a:endParaRPr>
          </a:p>
          <a:p>
            <a:pPr>
              <a:buFont typeface="Wingdings" panose="05000000000000000000" pitchFamily="2" charset="2"/>
              <a:buChar char="Ø"/>
            </a:pPr>
            <a:r>
              <a:rPr lang="en-US" dirty="0">
                <a:solidFill>
                  <a:srgbClr val="002060"/>
                </a:solidFill>
              </a:rPr>
              <a:t>S</a:t>
            </a:r>
            <a:r>
              <a:rPr lang="en-US" dirty="0" smtClean="0">
                <a:solidFill>
                  <a:srgbClr val="002060"/>
                </a:solidFill>
              </a:rPr>
              <a:t>oft </a:t>
            </a:r>
            <a:r>
              <a:rPr lang="en-US" dirty="0">
                <a:solidFill>
                  <a:srgbClr val="002060"/>
                </a:solidFill>
              </a:rPr>
              <a:t>irregular cleavage with white whey indicates that the curd is too soft</a:t>
            </a:r>
            <a:r>
              <a:rPr lang="en-US" dirty="0" smtClean="0">
                <a:solidFill>
                  <a:srgbClr val="002060"/>
                </a:solidFill>
              </a:rPr>
              <a:t>.</a:t>
            </a:r>
          </a:p>
          <a:p>
            <a:pPr>
              <a:buFont typeface="Wingdings" panose="05000000000000000000" pitchFamily="2" charset="2"/>
              <a:buChar char="Ø"/>
            </a:pPr>
            <a:r>
              <a:rPr lang="en-US" dirty="0">
                <a:solidFill>
                  <a:srgbClr val="002060"/>
                </a:solidFill>
              </a:rPr>
              <a:t>When curd is ready for cutting, it is first cut horizontally and then vertically</a:t>
            </a:r>
            <a:r>
              <a:rPr lang="en-US" dirty="0" smtClean="0">
                <a:solidFill>
                  <a:srgbClr val="002060"/>
                </a:solidFill>
              </a:rPr>
              <a:t>.</a:t>
            </a:r>
          </a:p>
          <a:p>
            <a:pPr marL="0" indent="0">
              <a:buNone/>
            </a:pPr>
            <a:endParaRPr lang="en-US" dirty="0" smtClean="0">
              <a:solidFill>
                <a:srgbClr val="002060"/>
              </a:solidFill>
            </a:endParaRPr>
          </a:p>
          <a:p>
            <a:pPr>
              <a:buFont typeface="Wingdings" panose="05000000000000000000" pitchFamily="2" charset="2"/>
              <a:buChar char="Ø"/>
            </a:pPr>
            <a:r>
              <a:rPr lang="en-US" dirty="0">
                <a:solidFill>
                  <a:srgbClr val="002060"/>
                </a:solidFill>
              </a:rPr>
              <a:t>Surface-active materials such as phospholipids and whey proteins </a:t>
            </a:r>
            <a:r>
              <a:rPr lang="en-US" dirty="0" smtClean="0">
                <a:solidFill>
                  <a:srgbClr val="002060"/>
                </a:solidFill>
              </a:rPr>
              <a:t>accumulate </a:t>
            </a:r>
            <a:r>
              <a:rPr lang="en-US" dirty="0">
                <a:solidFill>
                  <a:srgbClr val="002060"/>
                </a:solidFill>
              </a:rPr>
              <a:t>on the cut surface and form a thin osmotic membrane. This membrane controls the whey expulsion during </a:t>
            </a:r>
            <a:r>
              <a:rPr lang="en-US" dirty="0" smtClean="0">
                <a:solidFill>
                  <a:srgbClr val="002060"/>
                </a:solidFill>
              </a:rPr>
              <a:t>cooking</a:t>
            </a:r>
            <a:endParaRPr lang="en-US" dirty="0">
              <a:solidFill>
                <a:srgbClr val="002060"/>
              </a:solidFill>
            </a:endParaRPr>
          </a:p>
          <a:p>
            <a:pPr marL="0" indent="0">
              <a:buNone/>
            </a:pPr>
            <a:endParaRPr lang="en-US" dirty="0" smtClean="0">
              <a:solidFill>
                <a:srgbClr val="002060"/>
              </a:solidFill>
            </a:endParaRPr>
          </a:p>
          <a:p>
            <a:pPr marL="0" indent="0">
              <a:buNone/>
            </a:pPr>
            <a:r>
              <a:rPr lang="en-US" b="1" dirty="0" smtClean="0">
                <a:solidFill>
                  <a:schemeClr val="accent6">
                    <a:lumMod val="50000"/>
                  </a:schemeClr>
                </a:solidFill>
              </a:rPr>
              <a:t>COOKING</a:t>
            </a:r>
          </a:p>
          <a:p>
            <a:pPr>
              <a:buFont typeface="Wingdings" panose="05000000000000000000" pitchFamily="2" charset="2"/>
              <a:buChar char="Ø"/>
            </a:pPr>
            <a:r>
              <a:rPr lang="en-US" dirty="0" smtClean="0">
                <a:solidFill>
                  <a:srgbClr val="002060"/>
                </a:solidFill>
              </a:rPr>
              <a:t>Cooking </a:t>
            </a:r>
            <a:r>
              <a:rPr lang="en-US" dirty="0">
                <a:solidFill>
                  <a:srgbClr val="002060"/>
                </a:solidFill>
              </a:rPr>
              <a:t>or scalding the curd causes the protein matrix to shrink and expel more </a:t>
            </a:r>
            <a:r>
              <a:rPr lang="en-US" dirty="0" smtClean="0">
                <a:solidFill>
                  <a:srgbClr val="002060"/>
                </a:solidFill>
              </a:rPr>
              <a:t>whey</a:t>
            </a:r>
          </a:p>
          <a:p>
            <a:pPr>
              <a:buFont typeface="Wingdings" panose="05000000000000000000" pitchFamily="2" charset="2"/>
              <a:buChar char="Ø"/>
            </a:pPr>
            <a:r>
              <a:rPr lang="en-US" dirty="0">
                <a:solidFill>
                  <a:srgbClr val="002060"/>
                </a:solidFill>
              </a:rPr>
              <a:t>H</a:t>
            </a:r>
            <a:r>
              <a:rPr lang="en-US" dirty="0" smtClean="0">
                <a:solidFill>
                  <a:srgbClr val="002060"/>
                </a:solidFill>
              </a:rPr>
              <a:t>igh </a:t>
            </a:r>
            <a:r>
              <a:rPr lang="en-US" dirty="0">
                <a:solidFill>
                  <a:srgbClr val="002060"/>
                </a:solidFill>
              </a:rPr>
              <a:t>acid curds (i.e. blue veined cheese curds) lose more calcium (92%) than low acid curds such as Edam (35</a:t>
            </a:r>
            <a:r>
              <a:rPr lang="en-US" dirty="0" smtClean="0">
                <a:solidFill>
                  <a:srgbClr val="002060"/>
                </a:solidFill>
              </a:rPr>
              <a:t>%)</a:t>
            </a:r>
          </a:p>
          <a:p>
            <a:pPr marL="0" indent="0">
              <a:buNone/>
            </a:pPr>
            <a:endParaRPr lang="en-US" dirty="0" smtClean="0">
              <a:solidFill>
                <a:srgbClr val="002060"/>
              </a:solidFill>
            </a:endParaRPr>
          </a:p>
          <a:p>
            <a:pPr>
              <a:buFont typeface="Wingdings" panose="05000000000000000000" pitchFamily="2" charset="2"/>
              <a:buChar char="Ø"/>
            </a:pPr>
            <a:r>
              <a:rPr lang="en-US" dirty="0">
                <a:solidFill>
                  <a:srgbClr val="002060"/>
                </a:solidFill>
              </a:rPr>
              <a:t>The aim of scalding the curd </a:t>
            </a:r>
            <a:r>
              <a:rPr lang="en-US" dirty="0" smtClean="0">
                <a:solidFill>
                  <a:srgbClr val="002060"/>
                </a:solidFill>
              </a:rPr>
              <a:t>------</a:t>
            </a:r>
            <a:r>
              <a:rPr lang="en-US" dirty="0" smtClean="0">
                <a:solidFill>
                  <a:srgbClr val="002060"/>
                </a:solidFill>
              </a:rPr>
              <a:t> </a:t>
            </a:r>
            <a:r>
              <a:rPr lang="en-US" dirty="0">
                <a:solidFill>
                  <a:srgbClr val="002060"/>
                </a:solidFill>
              </a:rPr>
              <a:t>to shrink the curd to expel moisture and so firm up the curd to a state </a:t>
            </a:r>
            <a:r>
              <a:rPr lang="en-US" dirty="0"/>
              <a:t>ready for texture formation, pressing or salting.</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a:solidFill>
            <a:schemeClr val="accent6">
              <a:lumMod val="20000"/>
              <a:lumOff val="80000"/>
            </a:schemeClr>
          </a:solidFill>
        </p:spPr>
        <p:txBody>
          <a:bodyPr>
            <a:normAutofit fontScale="25000" lnSpcReduction="20000"/>
          </a:bodyPr>
          <a:lstStyle/>
          <a:p>
            <a:pPr>
              <a:buNone/>
            </a:pPr>
            <a:r>
              <a:rPr lang="en-US" sz="9600" b="1" dirty="0" smtClean="0">
                <a:solidFill>
                  <a:schemeClr val="accent6">
                    <a:lumMod val="75000"/>
                  </a:schemeClr>
                </a:solidFill>
              </a:rPr>
              <a:t>CURD TREATMENT</a:t>
            </a:r>
          </a:p>
          <a:p>
            <a:r>
              <a:rPr lang="en-US" sz="8000" dirty="0" smtClean="0">
                <a:solidFill>
                  <a:srgbClr val="002060"/>
                </a:solidFill>
              </a:rPr>
              <a:t>The </a:t>
            </a:r>
            <a:r>
              <a:rPr lang="en-US" sz="8000" dirty="0">
                <a:solidFill>
                  <a:srgbClr val="002060"/>
                </a:solidFill>
              </a:rPr>
              <a:t>manner in which the whey is drained from the curd varies with the kind of </a:t>
            </a:r>
            <a:r>
              <a:rPr lang="en-US" sz="8000" dirty="0" smtClean="0">
                <a:solidFill>
                  <a:srgbClr val="002060"/>
                </a:solidFill>
              </a:rPr>
              <a:t>cheese</a:t>
            </a:r>
          </a:p>
          <a:p>
            <a:pPr marL="0" indent="0">
              <a:buNone/>
            </a:pPr>
            <a:r>
              <a:rPr lang="en-US" sz="8000" dirty="0" smtClean="0">
                <a:solidFill>
                  <a:srgbClr val="002060"/>
                </a:solidFill>
              </a:rPr>
              <a:t/>
            </a:r>
            <a:br>
              <a:rPr lang="en-US" sz="8000" dirty="0" smtClean="0">
                <a:solidFill>
                  <a:srgbClr val="002060"/>
                </a:solidFill>
              </a:rPr>
            </a:br>
            <a:r>
              <a:rPr lang="en-US" sz="8000" dirty="0" smtClean="0">
                <a:solidFill>
                  <a:srgbClr val="002060"/>
                </a:solidFill>
              </a:rPr>
              <a:t>           Cream </a:t>
            </a:r>
            <a:r>
              <a:rPr lang="en-US" sz="8000" dirty="0">
                <a:solidFill>
                  <a:srgbClr val="002060"/>
                </a:solidFill>
              </a:rPr>
              <a:t>cheese, for example, is prepared by placing the curd on cloths which allow the whey to drain away</a:t>
            </a:r>
            <a:r>
              <a:rPr lang="en-US" sz="8000" dirty="0" smtClean="0">
                <a:solidFill>
                  <a:srgbClr val="002060"/>
                </a:solidFill>
              </a:rPr>
              <a:t>.</a:t>
            </a:r>
          </a:p>
          <a:p>
            <a:r>
              <a:rPr lang="en-US" sz="8000" dirty="0" smtClean="0">
                <a:solidFill>
                  <a:srgbClr val="002060"/>
                </a:solidFill>
              </a:rPr>
              <a:t> </a:t>
            </a:r>
            <a:r>
              <a:rPr lang="en-US" sz="8000" dirty="0">
                <a:solidFill>
                  <a:srgbClr val="002060"/>
                </a:solidFill>
              </a:rPr>
              <a:t>Sometimes the curd is placed in forms or hoops put on mats or coarsely woven </a:t>
            </a:r>
            <a:endParaRPr lang="en-US" sz="8000" dirty="0" smtClean="0">
              <a:solidFill>
                <a:srgbClr val="002060"/>
              </a:solidFill>
            </a:endParaRPr>
          </a:p>
          <a:p>
            <a:pPr marL="0" indent="0">
              <a:buNone/>
            </a:pPr>
            <a:r>
              <a:rPr lang="en-US" sz="8000" dirty="0">
                <a:solidFill>
                  <a:srgbClr val="002060"/>
                </a:solidFill>
              </a:rPr>
              <a:t> </a:t>
            </a:r>
            <a:r>
              <a:rPr lang="en-US" sz="8000" dirty="0" smtClean="0">
                <a:solidFill>
                  <a:srgbClr val="002060"/>
                </a:solidFill>
              </a:rPr>
              <a:t>        </a:t>
            </a:r>
            <a:r>
              <a:rPr lang="en-US" sz="8000" dirty="0" smtClean="0">
                <a:solidFill>
                  <a:srgbClr val="002060"/>
                </a:solidFill>
              </a:rPr>
              <a:t>screens </a:t>
            </a:r>
            <a:r>
              <a:rPr lang="en-US" sz="8000" dirty="0">
                <a:solidFill>
                  <a:srgbClr val="002060"/>
                </a:solidFill>
              </a:rPr>
              <a:t>which allow the whey to drain as in the manufacture of Brick cheese</a:t>
            </a:r>
            <a:r>
              <a:rPr lang="en-US" sz="8000" dirty="0" smtClean="0">
                <a:solidFill>
                  <a:srgbClr val="002060"/>
                </a:solidFill>
              </a:rPr>
              <a:t>,</a:t>
            </a:r>
          </a:p>
          <a:p>
            <a:pPr marL="0" indent="0">
              <a:buNone/>
            </a:pPr>
            <a:r>
              <a:rPr lang="en-US" sz="8000" dirty="0" smtClean="0">
                <a:solidFill>
                  <a:srgbClr val="002060"/>
                </a:solidFill>
              </a:rPr>
              <a:t> </a:t>
            </a:r>
            <a:endParaRPr lang="en-US" sz="8000" dirty="0" smtClean="0">
              <a:solidFill>
                <a:srgbClr val="002060"/>
              </a:solidFill>
            </a:endParaRPr>
          </a:p>
          <a:p>
            <a:r>
              <a:rPr lang="en-US" sz="8000" dirty="0" smtClean="0">
                <a:solidFill>
                  <a:srgbClr val="002060"/>
                </a:solidFill>
              </a:rPr>
              <a:t>In </a:t>
            </a:r>
            <a:r>
              <a:rPr lang="en-US" sz="8000" dirty="0">
                <a:solidFill>
                  <a:srgbClr val="002060"/>
                </a:solidFill>
              </a:rPr>
              <a:t>the making of Cheddar cheese, curd </a:t>
            </a:r>
            <a:r>
              <a:rPr lang="en-US" sz="8000" dirty="0" smtClean="0">
                <a:solidFill>
                  <a:srgbClr val="002060"/>
                </a:solidFill>
              </a:rPr>
              <a:t>----</a:t>
            </a:r>
            <a:r>
              <a:rPr lang="en-US" sz="8000" dirty="0" smtClean="0">
                <a:solidFill>
                  <a:srgbClr val="002060"/>
                </a:solidFill>
              </a:rPr>
              <a:t> </a:t>
            </a:r>
            <a:r>
              <a:rPr lang="en-US" sz="8000" dirty="0">
                <a:solidFill>
                  <a:srgbClr val="002060"/>
                </a:solidFill>
              </a:rPr>
              <a:t>allowed to sink in the vat and the supernatant whey is drawn off</a:t>
            </a:r>
            <a:r>
              <a:rPr lang="en-US" sz="8000" dirty="0" smtClean="0">
                <a:solidFill>
                  <a:srgbClr val="002060"/>
                </a:solidFill>
              </a:rPr>
              <a:t>,</a:t>
            </a:r>
          </a:p>
          <a:p>
            <a:r>
              <a:rPr lang="en-US" sz="8000" dirty="0" smtClean="0">
                <a:solidFill>
                  <a:srgbClr val="002060"/>
                </a:solidFill>
              </a:rPr>
              <a:t> </a:t>
            </a:r>
            <a:r>
              <a:rPr lang="en-US" sz="8000" dirty="0">
                <a:solidFill>
                  <a:srgbClr val="002060"/>
                </a:solidFill>
              </a:rPr>
              <a:t>In making Swiss cheese, the curd is separated by placing a cloth under the curd and lifting it out of the vat or kettle</a:t>
            </a:r>
            <a:r>
              <a:rPr lang="en-US" sz="8000" dirty="0" smtClean="0">
                <a:solidFill>
                  <a:srgbClr val="002060"/>
                </a:solidFill>
              </a:rPr>
              <a:t>.</a:t>
            </a:r>
          </a:p>
          <a:p>
            <a:pPr marL="0" indent="0">
              <a:buNone/>
            </a:pPr>
            <a:r>
              <a:rPr lang="en-US" sz="8000" dirty="0" smtClean="0">
                <a:solidFill>
                  <a:srgbClr val="002060"/>
                </a:solidFill>
              </a:rPr>
              <a:t/>
            </a:r>
            <a:br>
              <a:rPr lang="en-US" sz="8000" dirty="0" smtClean="0">
                <a:solidFill>
                  <a:srgbClr val="002060"/>
                </a:solidFill>
              </a:rPr>
            </a:br>
            <a:r>
              <a:rPr lang="en-US" sz="8000" dirty="0" smtClean="0">
                <a:solidFill>
                  <a:srgbClr val="002060"/>
                </a:solidFill>
              </a:rPr>
              <a:t>  </a:t>
            </a:r>
            <a:r>
              <a:rPr lang="en-US" sz="9600" b="1" dirty="0" smtClean="0">
                <a:solidFill>
                  <a:schemeClr val="accent6">
                    <a:lumMod val="50000"/>
                  </a:schemeClr>
                </a:solidFill>
              </a:rPr>
              <a:t>PRESSING</a:t>
            </a:r>
          </a:p>
          <a:p>
            <a:r>
              <a:rPr lang="en-US" sz="8000" dirty="0">
                <a:solidFill>
                  <a:srgbClr val="002060"/>
                </a:solidFill>
              </a:rPr>
              <a:t>L</a:t>
            </a:r>
            <a:r>
              <a:rPr lang="en-US" sz="8000" dirty="0" smtClean="0">
                <a:solidFill>
                  <a:srgbClr val="002060"/>
                </a:solidFill>
              </a:rPr>
              <a:t>ast </a:t>
            </a:r>
            <a:r>
              <a:rPr lang="en-US" sz="8000" dirty="0">
                <a:solidFill>
                  <a:srgbClr val="002060"/>
                </a:solidFill>
              </a:rPr>
              <a:t>portion of the whey is removed from the curd by pressing</a:t>
            </a:r>
            <a:r>
              <a:rPr lang="en-US" sz="8000" dirty="0" smtClean="0">
                <a:solidFill>
                  <a:srgbClr val="002060"/>
                </a:solidFill>
              </a:rPr>
              <a:t>.</a:t>
            </a:r>
          </a:p>
          <a:p>
            <a:r>
              <a:rPr lang="en-US" sz="8000" dirty="0">
                <a:solidFill>
                  <a:srgbClr val="002060"/>
                </a:solidFill>
              </a:rPr>
              <a:t>The pressure applied to the cheese should be per unit area of the cheese and not per cheese, which may vary with </a:t>
            </a:r>
            <a:r>
              <a:rPr lang="en-US" sz="8000" dirty="0" smtClean="0">
                <a:solidFill>
                  <a:srgbClr val="002060"/>
                </a:solidFill>
              </a:rPr>
              <a:t>size</a:t>
            </a:r>
          </a:p>
          <a:p>
            <a:r>
              <a:rPr lang="en-US" sz="8000" dirty="0">
                <a:solidFill>
                  <a:srgbClr val="002060"/>
                </a:solidFill>
              </a:rPr>
              <a:t>cheese curd holds a volume of air before pressing, those cheeses requiring very closed curds (e.g. Cheddar) </a:t>
            </a:r>
            <a:r>
              <a:rPr lang="en-US" sz="8000" dirty="0" smtClean="0">
                <a:solidFill>
                  <a:srgbClr val="002060"/>
                </a:solidFill>
              </a:rPr>
              <a:t>------- </a:t>
            </a:r>
            <a:r>
              <a:rPr lang="en-US" sz="8000" dirty="0">
                <a:solidFill>
                  <a:srgbClr val="002060"/>
                </a:solidFill>
              </a:rPr>
              <a:t>pressed under a vacuum of 85-95 </a:t>
            </a:r>
            <a:r>
              <a:rPr lang="en-US" sz="8000" dirty="0" err="1">
                <a:solidFill>
                  <a:srgbClr val="002060"/>
                </a:solidFill>
              </a:rPr>
              <a:t>kN</a:t>
            </a:r>
            <a:r>
              <a:rPr lang="en-US" sz="8000" dirty="0">
                <a:solidFill>
                  <a:srgbClr val="002060"/>
                </a:solidFill>
              </a:rPr>
              <a:t>/m</a:t>
            </a:r>
            <a:r>
              <a:rPr lang="en-US" sz="8000" baseline="30000" dirty="0">
                <a:solidFill>
                  <a:srgbClr val="002060"/>
                </a:solidFill>
              </a:rPr>
              <a:t>2 </a:t>
            </a:r>
            <a:r>
              <a:rPr lang="en-US" sz="8000" dirty="0">
                <a:solidFill>
                  <a:srgbClr val="002060"/>
                </a:solidFill>
              </a:rPr>
              <a:t>(25-28 in Hg). </a:t>
            </a:r>
            <a:endParaRPr lang="en-US" sz="8000" dirty="0" smtClean="0">
              <a:solidFill>
                <a:srgbClr val="002060"/>
              </a:solidFill>
            </a:endParaRPr>
          </a:p>
          <a:p>
            <a:r>
              <a:rPr lang="en-US" sz="8000" dirty="0">
                <a:solidFill>
                  <a:srgbClr val="002060"/>
                </a:solidFill>
              </a:rPr>
              <a:t>Pressures </a:t>
            </a:r>
            <a:r>
              <a:rPr lang="en-US" sz="8000" dirty="0" smtClean="0">
                <a:solidFill>
                  <a:srgbClr val="002060"/>
                </a:solidFill>
              </a:rPr>
              <a:t>---- </a:t>
            </a:r>
            <a:r>
              <a:rPr lang="en-US" sz="8000" dirty="0">
                <a:solidFill>
                  <a:srgbClr val="002060"/>
                </a:solidFill>
              </a:rPr>
              <a:t>traditionally applied for 2-3 days to Cheddar cheese,</a:t>
            </a:r>
            <a:br>
              <a:rPr lang="en-US" sz="8000" dirty="0">
                <a:solidFill>
                  <a:srgbClr val="002060"/>
                </a:solidFill>
              </a:rPr>
            </a:br>
            <a:endParaRPr lang="en-US" sz="8000"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229600" cy="5973763"/>
          </a:xfrm>
          <a:solidFill>
            <a:schemeClr val="accent6">
              <a:lumMod val="20000"/>
              <a:lumOff val="80000"/>
            </a:schemeClr>
          </a:solidFill>
        </p:spPr>
        <p:txBody>
          <a:bodyPr>
            <a:normAutofit fontScale="85000" lnSpcReduction="10000"/>
          </a:bodyPr>
          <a:lstStyle/>
          <a:p>
            <a:pPr algn="ctr">
              <a:buNone/>
            </a:pPr>
            <a:r>
              <a:rPr lang="en-US" b="1" dirty="0" smtClean="0">
                <a:solidFill>
                  <a:schemeClr val="accent6">
                    <a:lumMod val="50000"/>
                  </a:schemeClr>
                </a:solidFill>
              </a:rPr>
              <a:t>TREATMENT OF RIND</a:t>
            </a:r>
          </a:p>
          <a:p>
            <a:pPr>
              <a:buFont typeface="Wingdings" panose="05000000000000000000" pitchFamily="2" charset="2"/>
              <a:buChar char="Ø"/>
            </a:pPr>
            <a:r>
              <a:rPr lang="en-US" dirty="0" smtClean="0">
                <a:solidFill>
                  <a:srgbClr val="002060"/>
                </a:solidFill>
              </a:rPr>
              <a:t>Growth </a:t>
            </a:r>
            <a:r>
              <a:rPr lang="en-US" dirty="0">
                <a:solidFill>
                  <a:srgbClr val="002060"/>
                </a:solidFill>
              </a:rPr>
              <a:t>of mold on Camembert and Roquefort type cheeses</a:t>
            </a:r>
            <a:r>
              <a:rPr lang="en-US" dirty="0" smtClean="0">
                <a:solidFill>
                  <a:srgbClr val="002060"/>
                </a:solidFill>
              </a:rPr>
              <a:t>,</a:t>
            </a:r>
          </a:p>
          <a:p>
            <a:pPr>
              <a:buFont typeface="Wingdings" panose="05000000000000000000" pitchFamily="2" charset="2"/>
              <a:buChar char="Ø"/>
            </a:pPr>
            <a:r>
              <a:rPr lang="en-US" dirty="0">
                <a:solidFill>
                  <a:srgbClr val="002060"/>
                </a:solidFill>
              </a:rPr>
              <a:t>G</a:t>
            </a:r>
            <a:r>
              <a:rPr lang="en-US" dirty="0" smtClean="0">
                <a:solidFill>
                  <a:srgbClr val="002060"/>
                </a:solidFill>
              </a:rPr>
              <a:t>rowth </a:t>
            </a:r>
            <a:r>
              <a:rPr lang="en-US" dirty="0">
                <a:solidFill>
                  <a:srgbClr val="002060"/>
                </a:solidFill>
              </a:rPr>
              <a:t>of yeasts and bacteria on Brick and Limburger cheeses</a:t>
            </a:r>
            <a:r>
              <a:rPr lang="en-US" dirty="0" smtClean="0">
                <a:solidFill>
                  <a:srgbClr val="002060"/>
                </a:solidFill>
              </a:rPr>
              <a:t>.</a:t>
            </a:r>
          </a:p>
          <a:p>
            <a:pPr>
              <a:buFont typeface="Wingdings" panose="05000000000000000000" pitchFamily="2" charset="2"/>
              <a:buChar char="Ø"/>
            </a:pPr>
            <a:r>
              <a:rPr lang="en-US" dirty="0" smtClean="0">
                <a:solidFill>
                  <a:srgbClr val="002060"/>
                </a:solidFill>
              </a:rPr>
              <a:t>Soft </a:t>
            </a:r>
            <a:r>
              <a:rPr lang="en-US" dirty="0">
                <a:solidFill>
                  <a:srgbClr val="002060"/>
                </a:solidFill>
              </a:rPr>
              <a:t>types of cheese acquire a rind during ripening, often as a result of the growth of molds and </a:t>
            </a:r>
            <a:r>
              <a:rPr lang="en-US" dirty="0" smtClean="0">
                <a:solidFill>
                  <a:srgbClr val="002060"/>
                </a:solidFill>
              </a:rPr>
              <a:t>bacteria</a:t>
            </a:r>
          </a:p>
          <a:p>
            <a:pPr>
              <a:buFont typeface="Wingdings" panose="05000000000000000000" pitchFamily="2" charset="2"/>
              <a:buChar char="Ø"/>
            </a:pPr>
            <a:r>
              <a:rPr lang="en-US" dirty="0">
                <a:solidFill>
                  <a:srgbClr val="002060"/>
                </a:solidFill>
              </a:rPr>
              <a:t>C</a:t>
            </a:r>
            <a:r>
              <a:rPr lang="en-US" dirty="0" smtClean="0">
                <a:solidFill>
                  <a:srgbClr val="002060"/>
                </a:solidFill>
              </a:rPr>
              <a:t>heeses </a:t>
            </a:r>
            <a:r>
              <a:rPr lang="en-US" dirty="0" smtClean="0">
                <a:solidFill>
                  <a:srgbClr val="002060"/>
                </a:solidFill>
              </a:rPr>
              <a:t>----</a:t>
            </a:r>
            <a:r>
              <a:rPr lang="en-US" dirty="0" smtClean="0">
                <a:solidFill>
                  <a:srgbClr val="002060"/>
                </a:solidFill>
              </a:rPr>
              <a:t> </a:t>
            </a:r>
            <a:r>
              <a:rPr lang="en-US" dirty="0">
                <a:solidFill>
                  <a:srgbClr val="002060"/>
                </a:solidFill>
              </a:rPr>
              <a:t>ripe and ready for sale, the rind is simply coated with vegetable (olive) oil, which </a:t>
            </a:r>
            <a:r>
              <a:rPr lang="en-US" dirty="0" smtClean="0">
                <a:solidFill>
                  <a:srgbClr val="002060"/>
                </a:solidFill>
              </a:rPr>
              <a:t>-----</a:t>
            </a:r>
            <a:r>
              <a:rPr lang="en-US" dirty="0" smtClean="0">
                <a:solidFill>
                  <a:srgbClr val="002060"/>
                </a:solidFill>
              </a:rPr>
              <a:t> </a:t>
            </a:r>
            <a:r>
              <a:rPr lang="en-US" dirty="0">
                <a:solidFill>
                  <a:srgbClr val="002060"/>
                </a:solidFill>
              </a:rPr>
              <a:t>colored brown or black (e.g. Parmesan, Romano</a:t>
            </a:r>
            <a:r>
              <a:rPr lang="en-US" dirty="0" smtClean="0">
                <a:solidFill>
                  <a:srgbClr val="002060"/>
                </a:solidFill>
              </a:rPr>
              <a:t>).</a:t>
            </a:r>
          </a:p>
          <a:p>
            <a:pPr>
              <a:buFont typeface="Wingdings" panose="05000000000000000000" pitchFamily="2" charset="2"/>
              <a:buChar char="Ø"/>
            </a:pPr>
            <a:r>
              <a:rPr lang="en-US" dirty="0">
                <a:solidFill>
                  <a:srgbClr val="002060"/>
                </a:solidFill>
              </a:rPr>
              <a:t>Gorgonzola </a:t>
            </a:r>
            <a:r>
              <a:rPr lang="en-US" dirty="0" smtClean="0">
                <a:solidFill>
                  <a:srgbClr val="002060"/>
                </a:solidFill>
              </a:rPr>
              <a:t>--------coated </a:t>
            </a:r>
            <a:r>
              <a:rPr lang="en-US" dirty="0">
                <a:solidFill>
                  <a:srgbClr val="002060"/>
                </a:solidFill>
              </a:rPr>
              <a:t>with Plaster of Paris as a protective coat inside a woven </a:t>
            </a:r>
            <a:r>
              <a:rPr lang="en-US" dirty="0" smtClean="0">
                <a:solidFill>
                  <a:srgbClr val="002060"/>
                </a:solidFill>
              </a:rPr>
              <a:t>basket</a:t>
            </a:r>
          </a:p>
          <a:p>
            <a:pPr>
              <a:buFont typeface="Wingdings" panose="05000000000000000000" pitchFamily="2" charset="2"/>
              <a:buChar char="Ø"/>
            </a:pPr>
            <a:r>
              <a:rPr lang="en-US" dirty="0">
                <a:solidFill>
                  <a:srgbClr val="002060"/>
                </a:solidFill>
              </a:rPr>
              <a:t>Feta and similar cheeses </a:t>
            </a:r>
            <a:r>
              <a:rPr lang="en-US" dirty="0" smtClean="0">
                <a:solidFill>
                  <a:srgbClr val="002060"/>
                </a:solidFill>
              </a:rPr>
              <a:t>------- </a:t>
            </a:r>
            <a:r>
              <a:rPr lang="en-US" dirty="0">
                <a:solidFill>
                  <a:srgbClr val="002060"/>
                </a:solidFill>
              </a:rPr>
              <a:t>packed in casks or drums filled with brine or salted </a:t>
            </a:r>
            <a:r>
              <a:rPr lang="en-US" dirty="0"/>
              <a:t>whey.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01305"/>
            <a:ext cx="8495732" cy="6428095"/>
          </a:xfrm>
          <a:solidFill>
            <a:schemeClr val="accent5">
              <a:lumMod val="20000"/>
              <a:lumOff val="80000"/>
            </a:schemeClr>
          </a:solidFill>
        </p:spPr>
        <p:txBody>
          <a:bodyPr>
            <a:normAutofit fontScale="77500" lnSpcReduction="20000"/>
          </a:bodyPr>
          <a:lstStyle/>
          <a:p>
            <a:pPr>
              <a:buNone/>
            </a:pPr>
            <a:r>
              <a:rPr lang="en-US" b="1" dirty="0" smtClean="0">
                <a:solidFill>
                  <a:schemeClr val="accent6">
                    <a:lumMod val="50000"/>
                  </a:schemeClr>
                </a:solidFill>
              </a:rPr>
              <a:t>SALTING</a:t>
            </a:r>
            <a:r>
              <a:rPr lang="en-US" b="1" dirty="0" smtClean="0"/>
              <a:t> </a:t>
            </a:r>
          </a:p>
          <a:p>
            <a:pPr>
              <a:buFont typeface="Wingdings" panose="05000000000000000000" pitchFamily="2" charset="2"/>
              <a:buChar char="Ø"/>
            </a:pPr>
            <a:r>
              <a:rPr lang="en-US" dirty="0" smtClean="0">
                <a:solidFill>
                  <a:srgbClr val="002060"/>
                </a:solidFill>
              </a:rPr>
              <a:t>Salting </a:t>
            </a:r>
            <a:r>
              <a:rPr lang="en-US" dirty="0">
                <a:solidFill>
                  <a:srgbClr val="002060"/>
                </a:solidFill>
              </a:rPr>
              <a:t>of perishable foods is among the most ancient and widely practiced techniques of food </a:t>
            </a:r>
            <a:r>
              <a:rPr lang="en-US" dirty="0" smtClean="0">
                <a:solidFill>
                  <a:srgbClr val="002060"/>
                </a:solidFill>
              </a:rPr>
              <a:t>preservation</a:t>
            </a:r>
          </a:p>
          <a:p>
            <a:pPr>
              <a:buFont typeface="Wingdings" panose="05000000000000000000" pitchFamily="2" charset="2"/>
              <a:buChar char="Ø"/>
            </a:pPr>
            <a:r>
              <a:rPr lang="en-US" dirty="0">
                <a:solidFill>
                  <a:srgbClr val="002060"/>
                </a:solidFill>
              </a:rPr>
              <a:t>Common salt (</a:t>
            </a:r>
            <a:r>
              <a:rPr lang="en-US" dirty="0" err="1">
                <a:solidFill>
                  <a:srgbClr val="002060"/>
                </a:solidFill>
              </a:rPr>
              <a:t>NaCl</a:t>
            </a:r>
            <a:r>
              <a:rPr lang="en-US" dirty="0">
                <a:solidFill>
                  <a:srgbClr val="002060"/>
                </a:solidFill>
              </a:rPr>
              <a:t>) is an ingredient of practically every variety of cheese</a:t>
            </a:r>
            <a:r>
              <a:rPr lang="en-US" dirty="0" smtClean="0">
                <a:solidFill>
                  <a:srgbClr val="002060"/>
                </a:solidFill>
              </a:rPr>
              <a:t>.</a:t>
            </a:r>
          </a:p>
          <a:p>
            <a:pPr>
              <a:buFont typeface="Wingdings" panose="05000000000000000000" pitchFamily="2" charset="2"/>
              <a:buChar char="Ø"/>
            </a:pPr>
            <a:r>
              <a:rPr lang="en-US" dirty="0">
                <a:solidFill>
                  <a:srgbClr val="002060"/>
                </a:solidFill>
              </a:rPr>
              <a:t>A</a:t>
            </a:r>
            <a:r>
              <a:rPr lang="en-US" dirty="0" smtClean="0">
                <a:solidFill>
                  <a:srgbClr val="002060"/>
                </a:solidFill>
              </a:rPr>
              <a:t>ctual </a:t>
            </a:r>
            <a:r>
              <a:rPr lang="en-US" dirty="0">
                <a:solidFill>
                  <a:srgbClr val="002060"/>
                </a:solidFill>
              </a:rPr>
              <a:t>level of salt in cheese varies with the type, ranging from 0.5% to about 3% (w/w) </a:t>
            </a:r>
            <a:endParaRPr lang="en-US" dirty="0" smtClean="0">
              <a:solidFill>
                <a:srgbClr val="002060"/>
              </a:solidFill>
            </a:endParaRPr>
          </a:p>
          <a:p>
            <a:pPr marL="0" indent="0">
              <a:buNone/>
            </a:pPr>
            <a:r>
              <a:rPr lang="en-US" b="1" dirty="0">
                <a:solidFill>
                  <a:schemeClr val="accent6">
                    <a:lumMod val="50000"/>
                  </a:schemeClr>
                </a:solidFill>
              </a:rPr>
              <a:t>Methods of </a:t>
            </a:r>
            <a:r>
              <a:rPr lang="en-US" b="1" dirty="0" smtClean="0">
                <a:solidFill>
                  <a:schemeClr val="accent6">
                    <a:lumMod val="50000"/>
                  </a:schemeClr>
                </a:solidFill>
              </a:rPr>
              <a:t>salting</a:t>
            </a:r>
          </a:p>
          <a:p>
            <a:pPr>
              <a:buFont typeface="Wingdings" panose="05000000000000000000" pitchFamily="2" charset="2"/>
              <a:buChar char="q"/>
            </a:pPr>
            <a:r>
              <a:rPr lang="en-US" dirty="0" smtClean="0">
                <a:solidFill>
                  <a:srgbClr val="002060"/>
                </a:solidFill>
              </a:rPr>
              <a:t>   Three </a:t>
            </a:r>
            <a:r>
              <a:rPr lang="en-US" dirty="0">
                <a:solidFill>
                  <a:srgbClr val="002060"/>
                </a:solidFill>
              </a:rPr>
              <a:t>main techniques for salting of </a:t>
            </a:r>
            <a:r>
              <a:rPr lang="en-US" dirty="0" smtClean="0">
                <a:solidFill>
                  <a:srgbClr val="002060"/>
                </a:solidFill>
              </a:rPr>
              <a:t>cheese</a:t>
            </a:r>
          </a:p>
          <a:p>
            <a:pPr marL="0" indent="0">
              <a:buNone/>
            </a:pPr>
            <a:r>
              <a:rPr lang="en-US" dirty="0">
                <a:solidFill>
                  <a:srgbClr val="002060"/>
                </a:solidFill>
              </a:rPr>
              <a:t/>
            </a:r>
            <a:br>
              <a:rPr lang="en-US" dirty="0">
                <a:solidFill>
                  <a:srgbClr val="002060"/>
                </a:solidFill>
              </a:rPr>
            </a:br>
            <a:r>
              <a:rPr lang="en-US" dirty="0" smtClean="0">
                <a:solidFill>
                  <a:srgbClr val="002060"/>
                </a:solidFill>
              </a:rPr>
              <a:t>• </a:t>
            </a:r>
            <a:r>
              <a:rPr lang="en-US" dirty="0">
                <a:solidFill>
                  <a:srgbClr val="002060"/>
                </a:solidFill>
              </a:rPr>
              <a:t>Mixing of dry salt crystals with subdivided cheese curds prior to the </a:t>
            </a:r>
            <a:r>
              <a:rPr lang="en-US" dirty="0" err="1">
                <a:solidFill>
                  <a:srgbClr val="002060"/>
                </a:solidFill>
              </a:rPr>
              <a:t>moulding</a:t>
            </a:r>
            <a:r>
              <a:rPr lang="en-US" dirty="0">
                <a:solidFill>
                  <a:srgbClr val="002060"/>
                </a:solidFill>
              </a:rPr>
              <a:t>/pressing stage of manufacture,</a:t>
            </a:r>
            <a:br>
              <a:rPr lang="en-US" dirty="0">
                <a:solidFill>
                  <a:srgbClr val="002060"/>
                </a:solidFill>
              </a:rPr>
            </a:br>
            <a:r>
              <a:rPr lang="en-US" dirty="0">
                <a:solidFill>
                  <a:srgbClr val="002060"/>
                </a:solidFill>
              </a:rPr>
              <a:t/>
            </a:r>
            <a:br>
              <a:rPr lang="en-US" dirty="0">
                <a:solidFill>
                  <a:srgbClr val="002060"/>
                </a:solidFill>
              </a:rPr>
            </a:br>
            <a:r>
              <a:rPr lang="en-US" dirty="0">
                <a:solidFill>
                  <a:srgbClr val="002060"/>
                </a:solidFill>
              </a:rPr>
              <a:t>• Immersion of the </a:t>
            </a:r>
            <a:r>
              <a:rPr lang="en-US" dirty="0" err="1">
                <a:solidFill>
                  <a:srgbClr val="002060"/>
                </a:solidFill>
              </a:rPr>
              <a:t>moulded</a:t>
            </a:r>
            <a:r>
              <a:rPr lang="en-US" dirty="0">
                <a:solidFill>
                  <a:srgbClr val="002060"/>
                </a:solidFill>
              </a:rPr>
              <a:t> cheese in a brine solution,</a:t>
            </a:r>
            <a:br>
              <a:rPr lang="en-US" dirty="0">
                <a:solidFill>
                  <a:srgbClr val="002060"/>
                </a:solidFill>
              </a:rPr>
            </a:br>
            <a:r>
              <a:rPr lang="en-US" dirty="0">
                <a:solidFill>
                  <a:srgbClr val="002060"/>
                </a:solidFill>
              </a:rPr>
              <a:t/>
            </a:r>
            <a:br>
              <a:rPr lang="en-US" dirty="0">
                <a:solidFill>
                  <a:srgbClr val="002060"/>
                </a:solidFill>
              </a:rPr>
            </a:br>
            <a:r>
              <a:rPr lang="en-US" dirty="0">
                <a:solidFill>
                  <a:srgbClr val="002060"/>
                </a:solidFill>
              </a:rPr>
              <a:t>• Application of dry salt or salt slurry to the surface of the formed cheese.</a:t>
            </a:r>
            <a:br>
              <a:rPr lang="en-US" dirty="0">
                <a:solidFill>
                  <a:srgbClr val="002060"/>
                </a:solidFill>
              </a:rPr>
            </a:br>
            <a:endParaRPr lang="en-US"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17387"/>
          </a:xfrm>
          <a:solidFill>
            <a:schemeClr val="accent4">
              <a:lumMod val="20000"/>
              <a:lumOff val="80000"/>
            </a:schemeClr>
          </a:solidFill>
        </p:spPr>
        <p:txBody>
          <a:bodyPr/>
          <a:lstStyle/>
          <a:p>
            <a:r>
              <a:rPr lang="en-US" dirty="0">
                <a:solidFill>
                  <a:schemeClr val="accent5">
                    <a:lumMod val="75000"/>
                  </a:schemeClr>
                </a:solidFill>
              </a:rPr>
              <a:t>D</a:t>
            </a:r>
            <a:r>
              <a:rPr lang="en-US" dirty="0" smtClean="0">
                <a:solidFill>
                  <a:schemeClr val="accent5">
                    <a:lumMod val="75000"/>
                  </a:schemeClr>
                </a:solidFill>
              </a:rPr>
              <a:t>efinition</a:t>
            </a:r>
            <a:endParaRPr lang="en-US" dirty="0">
              <a:solidFill>
                <a:schemeClr val="accent5">
                  <a:lumMod val="75000"/>
                </a:schemeClr>
              </a:solidFill>
            </a:endParaRPr>
          </a:p>
        </p:txBody>
      </p:sp>
      <p:sp>
        <p:nvSpPr>
          <p:cNvPr id="3" name="Content Placeholder 2"/>
          <p:cNvSpPr>
            <a:spLocks noGrp="1"/>
          </p:cNvSpPr>
          <p:nvPr>
            <p:ph idx="1"/>
          </p:nvPr>
        </p:nvSpPr>
        <p:spPr>
          <a:xfrm>
            <a:off x="0" y="1201003"/>
            <a:ext cx="9067800" cy="5647898"/>
          </a:xfrm>
          <a:solidFill>
            <a:schemeClr val="accent2">
              <a:lumMod val="40000"/>
              <a:lumOff val="60000"/>
            </a:schemeClr>
          </a:solidFill>
        </p:spPr>
        <p:txBody>
          <a:bodyPr>
            <a:normAutofit fontScale="77500" lnSpcReduction="20000"/>
          </a:bodyPr>
          <a:lstStyle/>
          <a:p>
            <a:pPr>
              <a:buFont typeface="Wingdings" panose="05000000000000000000" pitchFamily="2" charset="2"/>
              <a:buChar char="Ø"/>
            </a:pPr>
            <a:r>
              <a:rPr lang="en-US" dirty="0">
                <a:solidFill>
                  <a:schemeClr val="tx2">
                    <a:lumMod val="75000"/>
                  </a:schemeClr>
                </a:solidFill>
              </a:rPr>
              <a:t>Cheese may be defined ‘as the curd of milk separated from the whey and pressed into a solid mass</a:t>
            </a:r>
            <a:r>
              <a:rPr lang="en-US" dirty="0" smtClean="0">
                <a:solidFill>
                  <a:schemeClr val="tx2">
                    <a:lumMod val="75000"/>
                  </a:schemeClr>
                </a:solidFill>
              </a:rPr>
              <a:t>’.</a:t>
            </a:r>
          </a:p>
          <a:p>
            <a:pPr>
              <a:buFont typeface="Wingdings" panose="05000000000000000000" pitchFamily="2" charset="2"/>
              <a:buChar char="Ø"/>
            </a:pPr>
            <a:r>
              <a:rPr lang="en-US" dirty="0">
                <a:solidFill>
                  <a:schemeClr val="tx2">
                    <a:lumMod val="75000"/>
                  </a:schemeClr>
                </a:solidFill>
              </a:rPr>
              <a:t>Cheese is the fresh or matured solid or semi-solid product obtained:</a:t>
            </a:r>
            <a:r>
              <a:rPr lang="en-US" dirty="0" smtClean="0">
                <a:solidFill>
                  <a:schemeClr val="tx2">
                    <a:lumMod val="75000"/>
                  </a:schemeClr>
                </a:solidFill>
              </a:rPr>
              <a:t/>
            </a:r>
            <a:br>
              <a:rPr lang="en-US" dirty="0" smtClean="0">
                <a:solidFill>
                  <a:schemeClr val="tx2">
                    <a:lumMod val="75000"/>
                  </a:schemeClr>
                </a:solidFill>
              </a:rPr>
            </a:br>
            <a:r>
              <a:rPr lang="en-US" dirty="0" smtClean="0">
                <a:solidFill>
                  <a:schemeClr val="tx2">
                    <a:lumMod val="75000"/>
                  </a:schemeClr>
                </a:solidFill>
              </a:rPr>
              <a:t/>
            </a:r>
            <a:br>
              <a:rPr lang="en-US" dirty="0" smtClean="0">
                <a:solidFill>
                  <a:schemeClr val="tx2">
                    <a:lumMod val="75000"/>
                  </a:schemeClr>
                </a:solidFill>
              </a:rPr>
            </a:br>
            <a:r>
              <a:rPr lang="en-US" dirty="0" smtClean="0">
                <a:solidFill>
                  <a:schemeClr val="tx2">
                    <a:lumMod val="75000"/>
                  </a:schemeClr>
                </a:solidFill>
              </a:rPr>
              <a:t>----- </a:t>
            </a:r>
            <a:r>
              <a:rPr lang="en-US" dirty="0">
                <a:solidFill>
                  <a:schemeClr val="tx2">
                    <a:lumMod val="75000"/>
                  </a:schemeClr>
                </a:solidFill>
              </a:rPr>
              <a:t>By coagulating milk, skim milk or partly skimmed milk, whey, cream or butter milk or any combination of these materials, through the action of rennet or other suitable coagulating agents and by partially draining the whey resulting from such coagulation, or</a:t>
            </a:r>
            <a:br>
              <a:rPr lang="en-US" dirty="0">
                <a:solidFill>
                  <a:schemeClr val="tx2">
                    <a:lumMod val="75000"/>
                  </a:schemeClr>
                </a:solidFill>
              </a:rPr>
            </a:br>
            <a:r>
              <a:rPr lang="en-US" dirty="0">
                <a:solidFill>
                  <a:schemeClr val="tx2">
                    <a:lumMod val="75000"/>
                  </a:schemeClr>
                </a:solidFill>
              </a:rPr>
              <a:t/>
            </a:r>
            <a:br>
              <a:rPr lang="en-US" dirty="0">
                <a:solidFill>
                  <a:schemeClr val="tx2">
                    <a:lumMod val="75000"/>
                  </a:schemeClr>
                </a:solidFill>
              </a:rPr>
            </a:br>
            <a:r>
              <a:rPr lang="en-US" dirty="0" smtClean="0">
                <a:solidFill>
                  <a:schemeClr val="tx2">
                    <a:lumMod val="75000"/>
                  </a:schemeClr>
                </a:solidFill>
              </a:rPr>
              <a:t>-------- </a:t>
            </a:r>
            <a:r>
              <a:rPr lang="en-US" dirty="0">
                <a:solidFill>
                  <a:schemeClr val="tx2">
                    <a:lumMod val="75000"/>
                  </a:schemeClr>
                </a:solidFill>
              </a:rPr>
              <a:t>By processing techniques involving coagulation of milk and/or materials obtained from milk (provided that the whey protein casein ratio does not exceed that of milk) and which give an end product which has similar physical, chemical or organoleptic characteristics as the product defined under (a).</a:t>
            </a:r>
            <a:br>
              <a:rPr lang="en-US" dirty="0">
                <a:solidFill>
                  <a:schemeClr val="tx2">
                    <a:lumMod val="75000"/>
                  </a:schemeClr>
                </a:solidFill>
              </a:rPr>
            </a:br>
            <a:endParaRPr lang="en-US" dirty="0">
              <a:solidFill>
                <a:schemeClr val="tx2">
                  <a:lumMod val="75000"/>
                </a:schemeClr>
              </a:solidFill>
            </a:endParaRPr>
          </a:p>
          <a:p>
            <a:pPr>
              <a:buFont typeface="Wingdings" panose="05000000000000000000" pitchFamily="2" charset="2"/>
              <a:buChar char="Ø"/>
            </a:pP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4683"/>
          </a:xfrm>
          <a:solidFill>
            <a:schemeClr val="accent1">
              <a:lumMod val="40000"/>
              <a:lumOff val="60000"/>
            </a:schemeClr>
          </a:solidFill>
        </p:spPr>
        <p:txBody>
          <a:bodyPr/>
          <a:lstStyle/>
          <a:p>
            <a:r>
              <a:rPr lang="en-US" dirty="0" smtClean="0">
                <a:solidFill>
                  <a:schemeClr val="accent6">
                    <a:lumMod val="50000"/>
                  </a:schemeClr>
                </a:solidFill>
              </a:rPr>
              <a:t>Classification of </a:t>
            </a:r>
            <a:r>
              <a:rPr lang="en-US" dirty="0" smtClean="0">
                <a:solidFill>
                  <a:schemeClr val="accent6">
                    <a:lumMod val="50000"/>
                  </a:schemeClr>
                </a:solidFill>
              </a:rPr>
              <a:t>Cheese</a:t>
            </a:r>
            <a:endParaRPr lang="en-US" dirty="0">
              <a:solidFill>
                <a:schemeClr val="accent6">
                  <a:lumMod val="50000"/>
                </a:schemeClr>
              </a:solidFill>
            </a:endParaRPr>
          </a:p>
        </p:txBody>
      </p:sp>
      <p:sp>
        <p:nvSpPr>
          <p:cNvPr id="3" name="Content Placeholder 2"/>
          <p:cNvSpPr>
            <a:spLocks noGrp="1"/>
          </p:cNvSpPr>
          <p:nvPr>
            <p:ph idx="1"/>
          </p:nvPr>
        </p:nvSpPr>
        <p:spPr>
          <a:xfrm>
            <a:off x="152400" y="1295400"/>
            <a:ext cx="8763000" cy="5562600"/>
          </a:xfrm>
          <a:solidFill>
            <a:schemeClr val="accent6">
              <a:lumMod val="60000"/>
              <a:lumOff val="40000"/>
            </a:schemeClr>
          </a:solidFill>
        </p:spPr>
        <p:txBody>
          <a:bodyPr>
            <a:normAutofit fontScale="85000" lnSpcReduction="20000"/>
          </a:bodyPr>
          <a:lstStyle/>
          <a:p>
            <a:pPr>
              <a:buFont typeface="Wingdings" panose="05000000000000000000" pitchFamily="2" charset="2"/>
              <a:buChar char="Ø"/>
            </a:pPr>
            <a:r>
              <a:rPr lang="en-US" dirty="0" smtClean="0">
                <a:solidFill>
                  <a:srgbClr val="FF0000"/>
                </a:solidFill>
              </a:rPr>
              <a:t> </a:t>
            </a:r>
            <a:r>
              <a:rPr lang="en-US" dirty="0">
                <a:solidFill>
                  <a:srgbClr val="FF0000"/>
                </a:solidFill>
              </a:rPr>
              <a:t>Very hard </a:t>
            </a:r>
            <a:r>
              <a:rPr lang="en-US" dirty="0"/>
              <a:t>(grating) - Moisture &lt; 35% on matured cheese and ripened by bacteria, e.g. Parmesan, Romano</a:t>
            </a:r>
            <a:r>
              <a:rPr lang="en-US" dirty="0" smtClean="0"/>
              <a:t>.</a:t>
            </a:r>
          </a:p>
          <a:p>
            <a:pPr>
              <a:buFont typeface="Wingdings" panose="05000000000000000000" pitchFamily="2" charset="2"/>
              <a:buChar char="Ø"/>
            </a:pPr>
            <a:r>
              <a:rPr lang="en-US" dirty="0" smtClean="0">
                <a:solidFill>
                  <a:srgbClr val="FF0000"/>
                </a:solidFill>
              </a:rPr>
              <a:t>Hard </a:t>
            </a:r>
            <a:r>
              <a:rPr lang="en-US" dirty="0"/>
              <a:t>- Moisture &lt; 40%</a:t>
            </a:r>
            <a:br>
              <a:rPr lang="en-US" dirty="0"/>
            </a:br>
            <a:r>
              <a:rPr lang="en-US" dirty="0" smtClean="0"/>
              <a:t>a</a:t>
            </a:r>
            <a:r>
              <a:rPr lang="en-US" dirty="0"/>
              <a:t>) Ripened by bacteria, without eyes: Cheddar</a:t>
            </a:r>
            <a:br>
              <a:rPr lang="en-US" dirty="0"/>
            </a:br>
            <a:r>
              <a:rPr lang="en-US" dirty="0" smtClean="0"/>
              <a:t>b</a:t>
            </a:r>
            <a:r>
              <a:rPr lang="en-US" dirty="0"/>
              <a:t>) Ripened by bacteria, with eyes: </a:t>
            </a:r>
            <a:r>
              <a:rPr lang="en-US" dirty="0" smtClean="0"/>
              <a:t>Swiss</a:t>
            </a:r>
          </a:p>
          <a:p>
            <a:pPr>
              <a:buFont typeface="Wingdings" panose="05000000000000000000" pitchFamily="2" charset="2"/>
              <a:buChar char="Ø"/>
            </a:pPr>
            <a:r>
              <a:rPr lang="en-US" dirty="0" smtClean="0">
                <a:solidFill>
                  <a:srgbClr val="FF0000"/>
                </a:solidFill>
              </a:rPr>
              <a:t> </a:t>
            </a:r>
            <a:r>
              <a:rPr lang="en-US" dirty="0">
                <a:solidFill>
                  <a:srgbClr val="FF0000"/>
                </a:solidFill>
              </a:rPr>
              <a:t>Semi-hard </a:t>
            </a:r>
            <a:r>
              <a:rPr lang="en-US" dirty="0"/>
              <a:t>- Moisture 40-47%</a:t>
            </a:r>
            <a:br>
              <a:rPr lang="en-US" dirty="0"/>
            </a:br>
            <a:r>
              <a:rPr lang="en-US" dirty="0" smtClean="0"/>
              <a:t>a</a:t>
            </a:r>
            <a:r>
              <a:rPr lang="en-US" dirty="0"/>
              <a:t>) Ripened principally by bacteria: Brick</a:t>
            </a:r>
            <a:br>
              <a:rPr lang="en-US" dirty="0"/>
            </a:br>
            <a:r>
              <a:rPr lang="en-US" dirty="0" smtClean="0"/>
              <a:t>b</a:t>
            </a:r>
            <a:r>
              <a:rPr lang="en-US" dirty="0"/>
              <a:t>) Ripened by bacteria and surface microorganisms: Limburger</a:t>
            </a:r>
            <a:br>
              <a:rPr lang="en-US" dirty="0"/>
            </a:br>
            <a:r>
              <a:rPr lang="en-US" dirty="0" smtClean="0"/>
              <a:t>c</a:t>
            </a:r>
            <a:r>
              <a:rPr lang="en-US" dirty="0"/>
              <a:t>) Ripened principally by blue mould:</a:t>
            </a:r>
            <a:br>
              <a:rPr lang="en-US" dirty="0"/>
            </a:br>
            <a:r>
              <a:rPr lang="en-US" dirty="0" err="1" smtClean="0"/>
              <a:t>i</a:t>
            </a:r>
            <a:r>
              <a:rPr lang="en-US" dirty="0"/>
              <a:t>) External – Camembert</a:t>
            </a:r>
            <a:br>
              <a:rPr lang="en-US" dirty="0"/>
            </a:br>
            <a:r>
              <a:rPr lang="en-US" dirty="0" smtClean="0"/>
              <a:t>ii</a:t>
            </a:r>
            <a:r>
              <a:rPr lang="en-US" dirty="0"/>
              <a:t>) Internal – Gorgonzola, Blue, Roquefort.</a:t>
            </a:r>
          </a:p>
          <a:p>
            <a:pPr>
              <a:buFont typeface="Wingdings" panose="05000000000000000000" pitchFamily="2" charset="2"/>
              <a:buChar char="Ø"/>
            </a:pPr>
            <a:r>
              <a:rPr lang="en-US" dirty="0" smtClean="0">
                <a:solidFill>
                  <a:srgbClr val="FF0000"/>
                </a:solidFill>
              </a:rPr>
              <a:t> </a:t>
            </a:r>
            <a:r>
              <a:rPr lang="en-US" dirty="0">
                <a:solidFill>
                  <a:srgbClr val="FF0000"/>
                </a:solidFill>
              </a:rPr>
              <a:t>Soft </a:t>
            </a:r>
            <a:r>
              <a:rPr lang="en-US" dirty="0"/>
              <a:t>- Moisture &gt; 47%</a:t>
            </a:r>
            <a:br>
              <a:rPr lang="en-US" dirty="0"/>
            </a:br>
            <a:r>
              <a:rPr lang="en-US" dirty="0" smtClean="0"/>
              <a:t>a</a:t>
            </a:r>
            <a:r>
              <a:rPr lang="en-US" dirty="0"/>
              <a:t>) </a:t>
            </a:r>
            <a:r>
              <a:rPr lang="en-US" dirty="0" err="1"/>
              <a:t>Unripened</a:t>
            </a:r>
            <a:r>
              <a:rPr lang="en-US" dirty="0"/>
              <a:t> – Cottage</a:t>
            </a:r>
            <a:br>
              <a:rPr lang="en-US" dirty="0"/>
            </a:br>
            <a:r>
              <a:rPr lang="en-US" dirty="0" smtClean="0"/>
              <a:t>b</a:t>
            </a:r>
            <a:r>
              <a:rPr lang="en-US" dirty="0"/>
              <a:t>) Ripened – </a:t>
            </a:r>
            <a:r>
              <a:rPr lang="en-US" dirty="0" smtClean="0"/>
              <a:t>Neufchatel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a:solidFill>
            <a:schemeClr val="accent5">
              <a:lumMod val="60000"/>
              <a:lumOff val="40000"/>
            </a:schemeClr>
          </a:solidFill>
        </p:spPr>
        <p:txBody>
          <a:bodyPr>
            <a:normAutofit/>
          </a:bodyPr>
          <a:lstStyle/>
          <a:p>
            <a:r>
              <a:rPr lang="en-US" sz="3600" dirty="0">
                <a:solidFill>
                  <a:schemeClr val="accent6">
                    <a:lumMod val="75000"/>
                  </a:schemeClr>
                </a:solidFill>
              </a:rPr>
              <a:t>Legal standards for </a:t>
            </a:r>
            <a:r>
              <a:rPr lang="en-US" sz="3600" dirty="0" smtClean="0">
                <a:solidFill>
                  <a:schemeClr val="accent6">
                    <a:lumMod val="75000"/>
                  </a:schemeClr>
                </a:solidFill>
              </a:rPr>
              <a:t>cheeses</a:t>
            </a:r>
            <a:endParaRPr lang="en-US" sz="3600" dirty="0">
              <a:solidFill>
                <a:schemeClr val="accent6">
                  <a:lumMod val="75000"/>
                </a:schemeClr>
              </a:solidFill>
            </a:endParaRPr>
          </a:p>
        </p:txBody>
      </p:sp>
      <p:sp>
        <p:nvSpPr>
          <p:cNvPr id="3" name="Content Placeholder 2"/>
          <p:cNvSpPr>
            <a:spLocks noGrp="1"/>
          </p:cNvSpPr>
          <p:nvPr>
            <p:ph idx="1"/>
          </p:nvPr>
        </p:nvSpPr>
        <p:spPr>
          <a:xfrm>
            <a:off x="457200" y="1600200"/>
            <a:ext cx="8229600" cy="4525963"/>
          </a:xfrm>
        </p:spPr>
        <p:txBody>
          <a:bodyPr/>
          <a:lstStyle/>
          <a:p>
            <a:pPr>
              <a:buNone/>
            </a:pPr>
            <a:r>
              <a:rPr lang="en-US" dirty="0" smtClean="0"/>
              <a:t/>
            </a:r>
            <a:br>
              <a:rPr lang="en-US" dirty="0" smtClean="0"/>
            </a:b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41258813"/>
              </p:ext>
            </p:extLst>
          </p:nvPr>
        </p:nvGraphicFramePr>
        <p:xfrm>
          <a:off x="304800" y="1402080"/>
          <a:ext cx="8229600" cy="5303521"/>
        </p:xfrm>
        <a:graphic>
          <a:graphicData uri="http://schemas.openxmlformats.org/drawingml/2006/table">
            <a:tbl>
              <a:tblPr firstRow="1" bandRow="1">
                <a:tableStyleId>{5C22544A-7EE6-4342-B048-85BDC9FD1C3A}</a:tableStyleId>
              </a:tblPr>
              <a:tblGrid>
                <a:gridCol w="2743200"/>
                <a:gridCol w="2743200"/>
                <a:gridCol w="2743200"/>
              </a:tblGrid>
              <a:tr h="400266">
                <a:tc>
                  <a:txBody>
                    <a:bodyPr/>
                    <a:lstStyle/>
                    <a:p>
                      <a:r>
                        <a:rPr lang="en-US" dirty="0" smtClean="0"/>
                        <a:t>Type</a:t>
                      </a:r>
                      <a:r>
                        <a:rPr lang="en-US" baseline="0" dirty="0" smtClean="0"/>
                        <a:t> of cheese</a:t>
                      </a:r>
                      <a:endParaRPr lang="en-US" dirty="0"/>
                    </a:p>
                  </a:txBody>
                  <a:tcPr/>
                </a:tc>
                <a:tc>
                  <a:txBody>
                    <a:bodyPr/>
                    <a:lstStyle/>
                    <a:p>
                      <a:r>
                        <a:rPr lang="en-US" dirty="0" smtClean="0"/>
                        <a:t>Moisture,</a:t>
                      </a:r>
                      <a:r>
                        <a:rPr lang="en-US" baseline="0" dirty="0" smtClean="0"/>
                        <a:t> maximum</a:t>
                      </a:r>
                      <a:endParaRPr lang="en-US" dirty="0"/>
                    </a:p>
                  </a:txBody>
                  <a:tcPr/>
                </a:tc>
                <a:tc>
                  <a:txBody>
                    <a:bodyPr/>
                    <a:lstStyle/>
                    <a:p>
                      <a:r>
                        <a:rPr lang="en-US" sz="1800" b="1" kern="1200" baseline="0" dirty="0" smtClean="0">
                          <a:solidFill>
                            <a:schemeClr val="lt1"/>
                          </a:solidFill>
                          <a:latin typeface="+mn-lt"/>
                          <a:ea typeface="+mn-ea"/>
                          <a:cs typeface="+mn-cs"/>
                        </a:rPr>
                        <a:t>Milk Fat on Dry basis</a:t>
                      </a:r>
                      <a:endParaRPr lang="en-US" dirty="0"/>
                    </a:p>
                  </a:txBody>
                  <a:tcPr/>
                </a:tc>
              </a:tr>
              <a:tr h="700465">
                <a:tc>
                  <a:txBody>
                    <a:bodyPr/>
                    <a:lstStyle/>
                    <a:p>
                      <a:r>
                        <a:rPr lang="en-US" sz="1800" kern="1200" baseline="0" dirty="0" smtClean="0">
                          <a:solidFill>
                            <a:schemeClr val="dk1"/>
                          </a:solidFill>
                          <a:latin typeface="+mn-lt"/>
                          <a:ea typeface="+mn-ea"/>
                          <a:cs typeface="+mn-cs"/>
                        </a:rPr>
                        <a:t>Hard Pressed Cheese</a:t>
                      </a:r>
                      <a:endParaRPr lang="en-US" dirty="0"/>
                    </a:p>
                  </a:txBody>
                  <a:tcPr/>
                </a:tc>
                <a:tc>
                  <a:txBody>
                    <a:bodyPr/>
                    <a:lstStyle/>
                    <a:p>
                      <a:r>
                        <a:rPr lang="en-US" sz="1800" kern="1200" baseline="0" dirty="0" smtClean="0">
                          <a:solidFill>
                            <a:schemeClr val="dk1"/>
                          </a:solidFill>
                          <a:latin typeface="+mn-lt"/>
                          <a:ea typeface="+mn-ea"/>
                          <a:cs typeface="+mn-cs"/>
                        </a:rPr>
                        <a:t>Not more than 39.0 percent</a:t>
                      </a:r>
                      <a:endParaRPr lang="en-US" dirty="0"/>
                    </a:p>
                  </a:txBody>
                  <a:tcPr/>
                </a:tc>
                <a:tc>
                  <a:txBody>
                    <a:bodyPr/>
                    <a:lstStyle/>
                    <a:p>
                      <a:r>
                        <a:rPr lang="en-US" sz="1800" kern="1200" baseline="0" dirty="0" smtClean="0">
                          <a:solidFill>
                            <a:schemeClr val="dk1"/>
                          </a:solidFill>
                          <a:latin typeface="+mn-lt"/>
                          <a:ea typeface="+mn-ea"/>
                          <a:cs typeface="+mn-cs"/>
                        </a:rPr>
                        <a:t>Not less than 48.0</a:t>
                      </a:r>
                      <a:endParaRPr lang="en-US" dirty="0"/>
                    </a:p>
                  </a:txBody>
                  <a:tcPr/>
                </a:tc>
              </a:tr>
              <a:tr h="700465">
                <a:tc>
                  <a:txBody>
                    <a:bodyPr/>
                    <a:lstStyle/>
                    <a:p>
                      <a:r>
                        <a:rPr lang="en-US" sz="1800" kern="1200" baseline="0" dirty="0" smtClean="0">
                          <a:solidFill>
                            <a:schemeClr val="dk1"/>
                          </a:solidFill>
                          <a:latin typeface="+mn-lt"/>
                          <a:ea typeface="+mn-ea"/>
                          <a:cs typeface="+mn-cs"/>
                        </a:rPr>
                        <a:t>Semi Hard Cheese</a:t>
                      </a:r>
                      <a:endParaRPr lang="en-US" dirty="0"/>
                    </a:p>
                  </a:txBody>
                  <a:tcPr/>
                </a:tc>
                <a:tc>
                  <a:txBody>
                    <a:bodyPr/>
                    <a:lstStyle/>
                    <a:p>
                      <a:r>
                        <a:rPr lang="en-US" sz="1800" kern="1200" baseline="0" dirty="0" smtClean="0">
                          <a:solidFill>
                            <a:schemeClr val="dk1"/>
                          </a:solidFill>
                          <a:latin typeface="+mn-lt"/>
                          <a:ea typeface="+mn-ea"/>
                          <a:cs typeface="+mn-cs"/>
                        </a:rPr>
                        <a:t>Not more than 45.0 percent</a:t>
                      </a:r>
                      <a:endParaRPr lang="en-US" dirty="0"/>
                    </a:p>
                  </a:txBody>
                  <a:tcPr/>
                </a:tc>
                <a:tc>
                  <a:txBody>
                    <a:bodyPr/>
                    <a:lstStyle/>
                    <a:p>
                      <a:r>
                        <a:rPr lang="en-US" sz="1800" kern="1200" baseline="0" dirty="0" smtClean="0">
                          <a:solidFill>
                            <a:schemeClr val="dk1"/>
                          </a:solidFill>
                          <a:latin typeface="+mn-lt"/>
                          <a:ea typeface="+mn-ea"/>
                          <a:cs typeface="+mn-cs"/>
                        </a:rPr>
                        <a:t>Not less than 40.0 percent</a:t>
                      </a:r>
                      <a:endParaRPr lang="en-US" dirty="0"/>
                    </a:p>
                  </a:txBody>
                  <a:tcPr/>
                </a:tc>
              </a:tr>
              <a:tr h="700465">
                <a:tc>
                  <a:txBody>
                    <a:bodyPr/>
                    <a:lstStyle/>
                    <a:p>
                      <a:r>
                        <a:rPr lang="en-US" sz="1800" kern="1200" baseline="0" dirty="0" smtClean="0">
                          <a:solidFill>
                            <a:schemeClr val="dk1"/>
                          </a:solidFill>
                          <a:latin typeface="+mn-lt"/>
                          <a:ea typeface="+mn-ea"/>
                          <a:cs typeface="+mn-cs"/>
                        </a:rPr>
                        <a:t>Semi Soft Cheese</a:t>
                      </a:r>
                      <a:endParaRPr lang="en-US" dirty="0"/>
                    </a:p>
                  </a:txBody>
                  <a:tcPr/>
                </a:tc>
                <a:tc>
                  <a:txBody>
                    <a:bodyPr/>
                    <a:lstStyle/>
                    <a:p>
                      <a:r>
                        <a:rPr lang="en-US" sz="1800" kern="1200" baseline="0" dirty="0" smtClean="0">
                          <a:solidFill>
                            <a:schemeClr val="dk1"/>
                          </a:solidFill>
                          <a:latin typeface="+mn-lt"/>
                          <a:ea typeface="+mn-ea"/>
                          <a:cs typeface="+mn-cs"/>
                        </a:rPr>
                        <a:t>Not more than 52.0 percent</a:t>
                      </a:r>
                      <a:endParaRPr lang="en-US" dirty="0"/>
                    </a:p>
                  </a:txBody>
                  <a:tcPr/>
                </a:tc>
                <a:tc>
                  <a:txBody>
                    <a:bodyPr/>
                    <a:lstStyle/>
                    <a:p>
                      <a:r>
                        <a:rPr lang="en-US" sz="1800" kern="1200" baseline="0" dirty="0" smtClean="0">
                          <a:solidFill>
                            <a:schemeClr val="dk1"/>
                          </a:solidFill>
                          <a:latin typeface="+mn-lt"/>
                          <a:ea typeface="+mn-ea"/>
                          <a:cs typeface="+mn-cs"/>
                        </a:rPr>
                        <a:t>Not less than 45.0 percent</a:t>
                      </a:r>
                      <a:endParaRPr lang="en-US" dirty="0"/>
                    </a:p>
                  </a:txBody>
                  <a:tcPr/>
                </a:tc>
              </a:tr>
              <a:tr h="700465">
                <a:tc>
                  <a:txBody>
                    <a:bodyPr/>
                    <a:lstStyle/>
                    <a:p>
                      <a:r>
                        <a:rPr lang="en-US" sz="1800" kern="1200" baseline="0" dirty="0" smtClean="0">
                          <a:solidFill>
                            <a:schemeClr val="dk1"/>
                          </a:solidFill>
                          <a:latin typeface="+mn-lt"/>
                          <a:ea typeface="+mn-ea"/>
                          <a:cs typeface="+mn-cs"/>
                        </a:rPr>
                        <a:t>Soft Cheese</a:t>
                      </a:r>
                      <a:endParaRPr lang="en-US" dirty="0"/>
                    </a:p>
                  </a:txBody>
                  <a:tcPr/>
                </a:tc>
                <a:tc>
                  <a:txBody>
                    <a:bodyPr/>
                    <a:lstStyle/>
                    <a:p>
                      <a:r>
                        <a:rPr lang="en-US" sz="1800" kern="1200" baseline="0" dirty="0" smtClean="0">
                          <a:solidFill>
                            <a:schemeClr val="dk1"/>
                          </a:solidFill>
                          <a:latin typeface="+mn-lt"/>
                          <a:ea typeface="+mn-ea"/>
                          <a:cs typeface="+mn-cs"/>
                        </a:rPr>
                        <a:t>Not more than 80.0 percent</a:t>
                      </a:r>
                      <a:endParaRPr lang="en-US" dirty="0"/>
                    </a:p>
                  </a:txBody>
                  <a:tcPr/>
                </a:tc>
                <a:tc>
                  <a:txBody>
                    <a:bodyPr/>
                    <a:lstStyle/>
                    <a:p>
                      <a:r>
                        <a:rPr lang="en-US" sz="1800" kern="1200" baseline="0" dirty="0" smtClean="0">
                          <a:solidFill>
                            <a:schemeClr val="dk1"/>
                          </a:solidFill>
                          <a:latin typeface="+mn-lt"/>
                          <a:ea typeface="+mn-ea"/>
                          <a:cs typeface="+mn-cs"/>
                        </a:rPr>
                        <a:t>Not less than 20.0 percent</a:t>
                      </a:r>
                      <a:endParaRPr lang="en-US" dirty="0"/>
                    </a:p>
                  </a:txBody>
                  <a:tcPr/>
                </a:tc>
              </a:tr>
              <a:tr h="700465">
                <a:tc>
                  <a:txBody>
                    <a:bodyPr/>
                    <a:lstStyle/>
                    <a:p>
                      <a:r>
                        <a:rPr lang="en-US" sz="1800" kern="1200" baseline="0" dirty="0" smtClean="0">
                          <a:solidFill>
                            <a:schemeClr val="dk1"/>
                          </a:solidFill>
                          <a:latin typeface="+mn-lt"/>
                          <a:ea typeface="+mn-ea"/>
                          <a:cs typeface="+mn-cs"/>
                        </a:rPr>
                        <a:t>Extra Hard Cheese</a:t>
                      </a:r>
                      <a:endParaRPr lang="en-US" dirty="0"/>
                    </a:p>
                  </a:txBody>
                  <a:tcPr/>
                </a:tc>
                <a:tc>
                  <a:txBody>
                    <a:bodyPr/>
                    <a:lstStyle/>
                    <a:p>
                      <a:r>
                        <a:rPr lang="en-US" sz="1800" kern="1200" baseline="0" dirty="0" smtClean="0">
                          <a:solidFill>
                            <a:schemeClr val="dk1"/>
                          </a:solidFill>
                          <a:latin typeface="+mn-lt"/>
                          <a:ea typeface="+mn-ea"/>
                          <a:cs typeface="+mn-cs"/>
                        </a:rPr>
                        <a:t>Not more than 36.0 percent</a:t>
                      </a:r>
                      <a:endParaRPr lang="en-US" dirty="0"/>
                    </a:p>
                  </a:txBody>
                  <a:tcPr/>
                </a:tc>
                <a:tc>
                  <a:txBody>
                    <a:bodyPr/>
                    <a:lstStyle/>
                    <a:p>
                      <a:r>
                        <a:rPr lang="en-US" sz="1800" kern="1200" baseline="0" dirty="0" smtClean="0">
                          <a:solidFill>
                            <a:schemeClr val="dk1"/>
                          </a:solidFill>
                          <a:latin typeface="+mn-lt"/>
                          <a:ea typeface="+mn-ea"/>
                          <a:cs typeface="+mn-cs"/>
                        </a:rPr>
                        <a:t>Not less than 32.0 percent</a:t>
                      </a:r>
                      <a:endParaRPr lang="en-US" dirty="0"/>
                    </a:p>
                  </a:txBody>
                  <a:tcPr/>
                </a:tc>
              </a:tr>
              <a:tr h="700465">
                <a:tc>
                  <a:txBody>
                    <a:bodyPr/>
                    <a:lstStyle/>
                    <a:p>
                      <a:r>
                        <a:rPr lang="en-US" sz="1800" kern="1200" baseline="0" dirty="0" smtClean="0">
                          <a:solidFill>
                            <a:schemeClr val="dk1"/>
                          </a:solidFill>
                          <a:latin typeface="+mn-lt"/>
                          <a:ea typeface="+mn-ea"/>
                          <a:cs typeface="+mn-cs"/>
                        </a:rPr>
                        <a:t>Mozzarella Cheese</a:t>
                      </a:r>
                      <a:endParaRPr lang="en-US" dirty="0"/>
                    </a:p>
                  </a:txBody>
                  <a:tcPr/>
                </a:tc>
                <a:tc>
                  <a:txBody>
                    <a:bodyPr/>
                    <a:lstStyle/>
                    <a:p>
                      <a:r>
                        <a:rPr lang="en-US" sz="1800" kern="1200" baseline="0" dirty="0" smtClean="0">
                          <a:solidFill>
                            <a:schemeClr val="dk1"/>
                          </a:solidFill>
                          <a:latin typeface="+mn-lt"/>
                          <a:ea typeface="+mn-ea"/>
                          <a:cs typeface="+mn-cs"/>
                        </a:rPr>
                        <a:t>Not more than 60.0 percent</a:t>
                      </a:r>
                      <a:endParaRPr lang="en-US" dirty="0"/>
                    </a:p>
                  </a:txBody>
                  <a:tcPr/>
                </a:tc>
                <a:tc>
                  <a:txBody>
                    <a:bodyPr/>
                    <a:lstStyle/>
                    <a:p>
                      <a:r>
                        <a:rPr lang="en-US" sz="1800" kern="1200" baseline="0" dirty="0" smtClean="0">
                          <a:solidFill>
                            <a:schemeClr val="dk1"/>
                          </a:solidFill>
                          <a:latin typeface="+mn-lt"/>
                          <a:ea typeface="+mn-ea"/>
                          <a:cs typeface="+mn-cs"/>
                        </a:rPr>
                        <a:t>Not less than 35.0 percent</a:t>
                      </a:r>
                      <a:endParaRPr lang="en-US" dirty="0"/>
                    </a:p>
                  </a:txBody>
                  <a:tcPr/>
                </a:tc>
              </a:tr>
              <a:tr h="700465">
                <a:tc>
                  <a:txBody>
                    <a:bodyPr/>
                    <a:lstStyle/>
                    <a:p>
                      <a:r>
                        <a:rPr lang="en-US" sz="1800" kern="1200" baseline="0" dirty="0" smtClean="0">
                          <a:solidFill>
                            <a:schemeClr val="dk1"/>
                          </a:solidFill>
                          <a:latin typeface="+mn-lt"/>
                          <a:ea typeface="+mn-ea"/>
                          <a:cs typeface="+mn-cs"/>
                        </a:rPr>
                        <a:t>Pizza Cheese</a:t>
                      </a:r>
                      <a:endParaRPr lang="en-US" dirty="0"/>
                    </a:p>
                  </a:txBody>
                  <a:tcPr/>
                </a:tc>
                <a:tc>
                  <a:txBody>
                    <a:bodyPr/>
                    <a:lstStyle/>
                    <a:p>
                      <a:r>
                        <a:rPr lang="en-US" sz="1800" kern="1200" baseline="0" dirty="0" smtClean="0">
                          <a:solidFill>
                            <a:schemeClr val="dk1"/>
                          </a:solidFill>
                          <a:latin typeface="+mn-lt"/>
                          <a:ea typeface="+mn-ea"/>
                          <a:cs typeface="+mn-cs"/>
                        </a:rPr>
                        <a:t>Not more than 54.0 percent</a:t>
                      </a:r>
                      <a:endParaRPr lang="en-US" dirty="0"/>
                    </a:p>
                  </a:txBody>
                  <a:tcPr/>
                </a:tc>
                <a:tc>
                  <a:txBody>
                    <a:bodyPr/>
                    <a:lstStyle/>
                    <a:p>
                      <a:r>
                        <a:rPr lang="en-US" sz="1800" kern="1200" baseline="0" dirty="0" smtClean="0">
                          <a:solidFill>
                            <a:schemeClr val="dk1"/>
                          </a:solidFill>
                          <a:latin typeface="+mn-lt"/>
                          <a:ea typeface="+mn-ea"/>
                          <a:cs typeface="+mn-cs"/>
                        </a:rPr>
                        <a:t>Not less than 35.0 percent</a:t>
                      </a: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a:bodyPr>
          <a:lstStyle/>
          <a:p>
            <a:r>
              <a:rPr lang="en-US" sz="2800" b="1" dirty="0">
                <a:solidFill>
                  <a:schemeClr val="accent6">
                    <a:lumMod val="75000"/>
                  </a:schemeClr>
                </a:solidFill>
              </a:rPr>
              <a:t>COMPOSITION AND NUTRITIONAL VALUE OF CHEESE</a:t>
            </a:r>
            <a:endParaRPr lang="en-US" sz="2800" dirty="0">
              <a:solidFill>
                <a:schemeClr val="accent6">
                  <a:lumMod val="75000"/>
                </a:schemeClr>
              </a:solidFill>
            </a:endParaRPr>
          </a:p>
        </p:txBody>
      </p:sp>
      <p:sp>
        <p:nvSpPr>
          <p:cNvPr id="3" name="Content Placeholder 2"/>
          <p:cNvSpPr>
            <a:spLocks noGrp="1"/>
          </p:cNvSpPr>
          <p:nvPr>
            <p:ph idx="1"/>
          </p:nvPr>
        </p:nvSpPr>
        <p:spPr>
          <a:xfrm>
            <a:off x="457200" y="1676400"/>
            <a:ext cx="8229600" cy="4906963"/>
          </a:xfrm>
          <a:solidFill>
            <a:schemeClr val="accent5">
              <a:lumMod val="40000"/>
              <a:lumOff val="60000"/>
            </a:schemeClr>
          </a:solidFill>
        </p:spPr>
        <p:txBody>
          <a:bodyPr>
            <a:normAutofit fontScale="92500" lnSpcReduction="10000"/>
          </a:bodyPr>
          <a:lstStyle/>
          <a:p>
            <a:pPr>
              <a:buFont typeface="Wingdings" panose="05000000000000000000" pitchFamily="2" charset="2"/>
              <a:buChar char="Ø"/>
            </a:pPr>
            <a:r>
              <a:rPr lang="en-US" dirty="0" smtClean="0"/>
              <a:t> </a:t>
            </a:r>
            <a:r>
              <a:rPr lang="en-US" dirty="0">
                <a:solidFill>
                  <a:schemeClr val="accent6">
                    <a:lumMod val="50000"/>
                  </a:schemeClr>
                </a:solidFill>
              </a:rPr>
              <a:t>N</a:t>
            </a:r>
            <a:r>
              <a:rPr lang="en-US" dirty="0" smtClean="0">
                <a:solidFill>
                  <a:schemeClr val="accent6">
                    <a:lumMod val="50000"/>
                  </a:schemeClr>
                </a:solidFill>
              </a:rPr>
              <a:t>utritional </a:t>
            </a:r>
            <a:r>
              <a:rPr lang="en-US" dirty="0">
                <a:solidFill>
                  <a:schemeClr val="accent6">
                    <a:lumMod val="50000"/>
                  </a:schemeClr>
                </a:solidFill>
              </a:rPr>
              <a:t>composition </a:t>
            </a:r>
            <a:r>
              <a:rPr lang="en-US" dirty="0" smtClean="0">
                <a:solidFill>
                  <a:schemeClr val="accent6">
                    <a:lumMod val="50000"/>
                  </a:schemeClr>
                </a:solidFill>
              </a:rPr>
              <a:t>---</a:t>
            </a:r>
            <a:r>
              <a:rPr lang="en-US" dirty="0" smtClean="0">
                <a:solidFill>
                  <a:schemeClr val="accent6">
                    <a:lumMod val="50000"/>
                  </a:schemeClr>
                </a:solidFill>
              </a:rPr>
              <a:t> </a:t>
            </a:r>
            <a:r>
              <a:rPr lang="en-US" dirty="0">
                <a:solidFill>
                  <a:schemeClr val="accent6">
                    <a:lumMod val="50000"/>
                  </a:schemeClr>
                </a:solidFill>
              </a:rPr>
              <a:t>determined by </a:t>
            </a:r>
            <a:r>
              <a:rPr lang="en-US" dirty="0" smtClean="0">
                <a:solidFill>
                  <a:schemeClr val="accent6">
                    <a:lumMod val="50000"/>
                  </a:schemeClr>
                </a:solidFill>
              </a:rPr>
              <a:t>the </a:t>
            </a:r>
            <a:r>
              <a:rPr lang="en-US" dirty="0">
                <a:solidFill>
                  <a:schemeClr val="accent6">
                    <a:lumMod val="50000"/>
                  </a:schemeClr>
                </a:solidFill>
              </a:rPr>
              <a:t>type of milk used (species, breed, stage of lactation, and fat content) and the manufacturing and ripening procedures</a:t>
            </a:r>
            <a:r>
              <a:rPr lang="en-US" dirty="0" smtClean="0">
                <a:solidFill>
                  <a:schemeClr val="accent6">
                    <a:lumMod val="50000"/>
                  </a:schemeClr>
                </a:solidFill>
              </a:rPr>
              <a:t>.</a:t>
            </a:r>
          </a:p>
          <a:p>
            <a:pPr>
              <a:buFont typeface="Wingdings" panose="05000000000000000000" pitchFamily="2" charset="2"/>
              <a:buChar char="Ø"/>
            </a:pPr>
            <a:r>
              <a:rPr lang="en-US" dirty="0">
                <a:solidFill>
                  <a:schemeClr val="accent6">
                    <a:lumMod val="50000"/>
                  </a:schemeClr>
                </a:solidFill>
              </a:rPr>
              <a:t>C</a:t>
            </a:r>
            <a:r>
              <a:rPr lang="en-US" dirty="0" smtClean="0">
                <a:solidFill>
                  <a:schemeClr val="accent6">
                    <a:lumMod val="50000"/>
                  </a:schemeClr>
                </a:solidFill>
              </a:rPr>
              <a:t>heese </a:t>
            </a:r>
            <a:r>
              <a:rPr lang="en-US" dirty="0" smtClean="0">
                <a:solidFill>
                  <a:schemeClr val="accent6">
                    <a:lumMod val="50000"/>
                  </a:schemeClr>
                </a:solidFill>
              </a:rPr>
              <a:t>---</a:t>
            </a:r>
            <a:r>
              <a:rPr lang="en-US" dirty="0" smtClean="0">
                <a:solidFill>
                  <a:schemeClr val="accent6">
                    <a:lumMod val="50000"/>
                  </a:schemeClr>
                </a:solidFill>
              </a:rPr>
              <a:t> </a:t>
            </a:r>
            <a:r>
              <a:rPr lang="en-US" dirty="0">
                <a:solidFill>
                  <a:schemeClr val="accent6">
                    <a:lumMod val="50000"/>
                  </a:schemeClr>
                </a:solidFill>
              </a:rPr>
              <a:t>rich in the fat and casein constituents of milk, which are retained in the curd during </a:t>
            </a:r>
            <a:r>
              <a:rPr lang="en-US" dirty="0" smtClean="0">
                <a:solidFill>
                  <a:schemeClr val="accent6">
                    <a:lumMod val="50000"/>
                  </a:schemeClr>
                </a:solidFill>
              </a:rPr>
              <a:t>manufacture</a:t>
            </a:r>
          </a:p>
          <a:p>
            <a:pPr>
              <a:buFont typeface="Wingdings" panose="05000000000000000000" pitchFamily="2" charset="2"/>
              <a:buChar char="Ø"/>
            </a:pPr>
            <a:r>
              <a:rPr lang="en-US" dirty="0">
                <a:solidFill>
                  <a:schemeClr val="accent6">
                    <a:lumMod val="50000"/>
                  </a:schemeClr>
                </a:solidFill>
              </a:rPr>
              <a:t>C</a:t>
            </a:r>
            <a:r>
              <a:rPr lang="en-US" dirty="0" smtClean="0">
                <a:solidFill>
                  <a:schemeClr val="accent6">
                    <a:lumMod val="50000"/>
                  </a:schemeClr>
                </a:solidFill>
              </a:rPr>
              <a:t>ontains </a:t>
            </a:r>
            <a:r>
              <a:rPr lang="en-US" dirty="0">
                <a:solidFill>
                  <a:schemeClr val="accent6">
                    <a:lumMod val="50000"/>
                  </a:schemeClr>
                </a:solidFill>
              </a:rPr>
              <a:t>relatively small amounts of the water soluble constituents (whey proteins, lactose, and water-soluble vitamins), which partition mainly into the whey</a:t>
            </a:r>
            <a:r>
              <a:rPr lang="en-US"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4009"/>
            <a:ext cx="8763000" cy="6683991"/>
          </a:xfrm>
          <a:solidFill>
            <a:schemeClr val="accent6">
              <a:lumMod val="60000"/>
              <a:lumOff val="40000"/>
            </a:schemeClr>
          </a:solidFill>
        </p:spPr>
        <p:txBody>
          <a:bodyPr>
            <a:normAutofit fontScale="92500" lnSpcReduction="20000"/>
          </a:bodyPr>
          <a:lstStyle/>
          <a:p>
            <a:pPr>
              <a:buNone/>
            </a:pPr>
            <a:r>
              <a:rPr lang="en-US" b="1" u="sng" dirty="0" smtClean="0">
                <a:solidFill>
                  <a:srgbClr val="FF0000"/>
                </a:solidFill>
              </a:rPr>
              <a:t>PROTEIN</a:t>
            </a:r>
          </a:p>
          <a:p>
            <a:pPr>
              <a:buFont typeface="Wingdings" panose="05000000000000000000" pitchFamily="2" charset="2"/>
              <a:buChar char="Ø"/>
            </a:pPr>
            <a:r>
              <a:rPr lang="en-US" dirty="0" smtClean="0">
                <a:solidFill>
                  <a:srgbClr val="002060"/>
                </a:solidFill>
              </a:rPr>
              <a:t>Cheese </a:t>
            </a:r>
            <a:r>
              <a:rPr lang="en-US" dirty="0">
                <a:solidFill>
                  <a:srgbClr val="002060"/>
                </a:solidFill>
              </a:rPr>
              <a:t>contains a high content of biologically valuable </a:t>
            </a:r>
            <a:r>
              <a:rPr lang="en-US" dirty="0" smtClean="0">
                <a:solidFill>
                  <a:srgbClr val="002060"/>
                </a:solidFill>
              </a:rPr>
              <a:t>protein</a:t>
            </a:r>
          </a:p>
          <a:p>
            <a:pPr>
              <a:buFont typeface="Wingdings" panose="05000000000000000000" pitchFamily="2" charset="2"/>
              <a:buChar char="Ø"/>
            </a:pPr>
            <a:r>
              <a:rPr lang="en-US" dirty="0" smtClean="0">
                <a:solidFill>
                  <a:srgbClr val="002060"/>
                </a:solidFill>
              </a:rPr>
              <a:t> </a:t>
            </a:r>
            <a:r>
              <a:rPr lang="en-US" dirty="0">
                <a:solidFill>
                  <a:srgbClr val="002060"/>
                </a:solidFill>
              </a:rPr>
              <a:t>P</a:t>
            </a:r>
            <a:r>
              <a:rPr lang="en-US" dirty="0" smtClean="0">
                <a:solidFill>
                  <a:srgbClr val="002060"/>
                </a:solidFill>
              </a:rPr>
              <a:t>rotein </a:t>
            </a:r>
            <a:r>
              <a:rPr lang="en-US" dirty="0">
                <a:solidFill>
                  <a:srgbClr val="002060"/>
                </a:solidFill>
              </a:rPr>
              <a:t>content of cheese ranges from approximately 4-40%, depending upon the </a:t>
            </a:r>
            <a:r>
              <a:rPr lang="en-US" dirty="0" smtClean="0">
                <a:solidFill>
                  <a:srgbClr val="002060"/>
                </a:solidFill>
              </a:rPr>
              <a:t>variety</a:t>
            </a:r>
          </a:p>
          <a:p>
            <a:pPr>
              <a:buFont typeface="Wingdings" panose="05000000000000000000" pitchFamily="2" charset="2"/>
              <a:buChar char="Ø"/>
            </a:pPr>
            <a:r>
              <a:rPr lang="en-US" dirty="0" smtClean="0">
                <a:solidFill>
                  <a:srgbClr val="002060"/>
                </a:solidFill>
              </a:rPr>
              <a:t>Cheese </a:t>
            </a:r>
            <a:r>
              <a:rPr lang="en-US" dirty="0">
                <a:solidFill>
                  <a:srgbClr val="002060"/>
                </a:solidFill>
              </a:rPr>
              <a:t>protein </a:t>
            </a:r>
            <a:r>
              <a:rPr lang="en-US" dirty="0" smtClean="0">
                <a:solidFill>
                  <a:srgbClr val="002060"/>
                </a:solidFill>
              </a:rPr>
              <a:t>----</a:t>
            </a:r>
            <a:r>
              <a:rPr lang="en-US" dirty="0" smtClean="0">
                <a:solidFill>
                  <a:srgbClr val="002060"/>
                </a:solidFill>
              </a:rPr>
              <a:t> </a:t>
            </a:r>
            <a:r>
              <a:rPr lang="en-US" dirty="0">
                <a:solidFill>
                  <a:srgbClr val="002060"/>
                </a:solidFill>
              </a:rPr>
              <a:t>almost 100% digestible, as the ripening phase of cheese manufacture involves a progressive breakdown of casein, to water-soluble peptides and free amino </a:t>
            </a:r>
            <a:r>
              <a:rPr lang="en-US" dirty="0" smtClean="0">
                <a:solidFill>
                  <a:srgbClr val="002060"/>
                </a:solidFill>
              </a:rPr>
              <a:t>acids</a:t>
            </a:r>
          </a:p>
          <a:p>
            <a:pPr>
              <a:buNone/>
            </a:pPr>
            <a:r>
              <a:rPr lang="en-US" b="1" u="sng" dirty="0" smtClean="0">
                <a:solidFill>
                  <a:srgbClr val="C00000"/>
                </a:solidFill>
              </a:rPr>
              <a:t>LIPIDS</a:t>
            </a:r>
          </a:p>
          <a:p>
            <a:r>
              <a:rPr lang="en-US" dirty="0" smtClean="0">
                <a:solidFill>
                  <a:srgbClr val="002060"/>
                </a:solidFill>
              </a:rPr>
              <a:t>Fat </a:t>
            </a:r>
            <a:r>
              <a:rPr lang="en-US" dirty="0" smtClean="0">
                <a:solidFill>
                  <a:srgbClr val="002060"/>
                </a:solidFill>
              </a:rPr>
              <a:t>affects cheese firmness, adhesiveness, </a:t>
            </a:r>
            <a:r>
              <a:rPr lang="en-US" dirty="0" err="1" smtClean="0">
                <a:solidFill>
                  <a:srgbClr val="002060"/>
                </a:solidFill>
              </a:rPr>
              <a:t>mouthfeel</a:t>
            </a:r>
            <a:r>
              <a:rPr lang="en-US" dirty="0" smtClean="0">
                <a:solidFill>
                  <a:srgbClr val="002060"/>
                </a:solidFill>
              </a:rPr>
              <a:t> and </a:t>
            </a:r>
            <a:r>
              <a:rPr lang="en-US" dirty="0" err="1" smtClean="0">
                <a:solidFill>
                  <a:srgbClr val="002060"/>
                </a:solidFill>
              </a:rPr>
              <a:t>flavour</a:t>
            </a:r>
            <a:r>
              <a:rPr lang="en-US" dirty="0" smtClean="0">
                <a:solidFill>
                  <a:srgbClr val="002060"/>
                </a:solidFill>
              </a:rPr>
              <a:t> and also provides nutrition.</a:t>
            </a:r>
          </a:p>
          <a:p>
            <a:r>
              <a:rPr lang="en-US" dirty="0" smtClean="0">
                <a:solidFill>
                  <a:srgbClr val="002060"/>
                </a:solidFill>
              </a:rPr>
              <a:t>Cheese fat generally contains 66% saturated, 30% monounsaturated and 4% polyunsaturated fatty acids </a:t>
            </a:r>
            <a:br>
              <a:rPr lang="en-US" dirty="0" smtClean="0">
                <a:solidFill>
                  <a:srgbClr val="002060"/>
                </a:solidFill>
              </a:rPr>
            </a:br>
            <a:endParaRPr lang="en-US"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534400" cy="6705600"/>
          </a:xfrm>
          <a:solidFill>
            <a:schemeClr val="accent6">
              <a:lumMod val="60000"/>
              <a:lumOff val="40000"/>
            </a:schemeClr>
          </a:solidFill>
        </p:spPr>
        <p:txBody>
          <a:bodyPr>
            <a:normAutofit fontScale="85000" lnSpcReduction="20000"/>
          </a:bodyPr>
          <a:lstStyle/>
          <a:p>
            <a:pPr marL="0" indent="0">
              <a:buNone/>
            </a:pPr>
            <a:r>
              <a:rPr lang="en-US" b="1" u="sng" dirty="0" smtClean="0">
                <a:solidFill>
                  <a:schemeClr val="accent6">
                    <a:lumMod val="75000"/>
                  </a:schemeClr>
                </a:solidFill>
              </a:rPr>
              <a:t>Carbohydrate</a:t>
            </a:r>
          </a:p>
          <a:p>
            <a:pPr>
              <a:buFont typeface="Wingdings" panose="05000000000000000000" pitchFamily="2" charset="2"/>
              <a:buChar char="Ø"/>
            </a:pPr>
            <a:r>
              <a:rPr lang="en-US" dirty="0" smtClean="0">
                <a:solidFill>
                  <a:srgbClr val="002060"/>
                </a:solidFill>
              </a:rPr>
              <a:t> </a:t>
            </a:r>
            <a:r>
              <a:rPr lang="en-US" dirty="0">
                <a:solidFill>
                  <a:srgbClr val="002060"/>
                </a:solidFill>
              </a:rPr>
              <a:t>P</a:t>
            </a:r>
            <a:r>
              <a:rPr lang="en-US" dirty="0" smtClean="0">
                <a:solidFill>
                  <a:srgbClr val="002060"/>
                </a:solidFill>
              </a:rPr>
              <a:t>rincipal </a:t>
            </a:r>
            <a:r>
              <a:rPr lang="en-US" dirty="0">
                <a:solidFill>
                  <a:srgbClr val="002060"/>
                </a:solidFill>
              </a:rPr>
              <a:t>carbohydrate in milk is lactose, most of which </a:t>
            </a:r>
            <a:endParaRPr lang="en-US" dirty="0" smtClean="0">
              <a:solidFill>
                <a:srgbClr val="002060"/>
              </a:solidFill>
            </a:endParaRPr>
          </a:p>
          <a:p>
            <a:pPr marL="0" indent="0">
              <a:buNone/>
            </a:pPr>
            <a:r>
              <a:rPr lang="en-US" dirty="0" smtClean="0">
                <a:solidFill>
                  <a:srgbClr val="002060"/>
                </a:solidFill>
              </a:rPr>
              <a:t>        </a:t>
            </a:r>
            <a:r>
              <a:rPr lang="en-US" dirty="0" smtClean="0">
                <a:solidFill>
                  <a:srgbClr val="002060"/>
                </a:solidFill>
              </a:rPr>
              <a:t>lost </a:t>
            </a:r>
            <a:r>
              <a:rPr lang="en-US" dirty="0">
                <a:solidFill>
                  <a:srgbClr val="002060"/>
                </a:solidFill>
              </a:rPr>
              <a:t>in whey during cheese </a:t>
            </a:r>
            <a:r>
              <a:rPr lang="en-US" dirty="0" smtClean="0">
                <a:solidFill>
                  <a:srgbClr val="002060"/>
                </a:solidFill>
              </a:rPr>
              <a:t>manufacture</a:t>
            </a:r>
            <a:r>
              <a:rPr lang="en-US" dirty="0">
                <a:solidFill>
                  <a:srgbClr val="002060"/>
                </a:solidFill>
              </a:rPr>
              <a:t>.</a:t>
            </a:r>
            <a:endParaRPr lang="en-US" dirty="0" smtClean="0">
              <a:solidFill>
                <a:srgbClr val="002060"/>
              </a:solidFill>
            </a:endParaRPr>
          </a:p>
          <a:p>
            <a:pPr>
              <a:buFont typeface="Wingdings" panose="05000000000000000000" pitchFamily="2" charset="2"/>
              <a:buChar char="Ø"/>
            </a:pPr>
            <a:r>
              <a:rPr lang="en-US" dirty="0">
                <a:solidFill>
                  <a:srgbClr val="002060"/>
                </a:solidFill>
              </a:rPr>
              <a:t>Cheese </a:t>
            </a:r>
            <a:r>
              <a:rPr lang="en-US" dirty="0" smtClean="0">
                <a:solidFill>
                  <a:srgbClr val="002060"/>
                </a:solidFill>
              </a:rPr>
              <a:t>---</a:t>
            </a:r>
            <a:r>
              <a:rPr lang="en-US" dirty="0" smtClean="0">
                <a:solidFill>
                  <a:srgbClr val="002060"/>
                </a:solidFill>
              </a:rPr>
              <a:t> </a:t>
            </a:r>
            <a:r>
              <a:rPr lang="en-US" dirty="0">
                <a:solidFill>
                  <a:srgbClr val="002060"/>
                </a:solidFill>
              </a:rPr>
              <a:t>therefore, a safe food for lactose-intolerant people</a:t>
            </a:r>
            <a:r>
              <a:rPr lang="en-US" dirty="0" smtClean="0">
                <a:solidFill>
                  <a:srgbClr val="002060"/>
                </a:solidFill>
              </a:rPr>
              <a:t>.</a:t>
            </a:r>
          </a:p>
          <a:p>
            <a:pPr marL="0" indent="0">
              <a:buNone/>
            </a:pPr>
            <a:r>
              <a:rPr lang="en-US" b="1" u="sng" dirty="0">
                <a:solidFill>
                  <a:schemeClr val="accent6">
                    <a:lumMod val="75000"/>
                  </a:schemeClr>
                </a:solidFill>
              </a:rPr>
              <a:t>Vitamins and </a:t>
            </a:r>
            <a:r>
              <a:rPr lang="en-US" b="1" u="sng" dirty="0" smtClean="0">
                <a:solidFill>
                  <a:schemeClr val="accent6">
                    <a:lumMod val="75000"/>
                  </a:schemeClr>
                </a:solidFill>
              </a:rPr>
              <a:t>Minerals </a:t>
            </a:r>
          </a:p>
          <a:p>
            <a:pPr>
              <a:buFont typeface="Wingdings" panose="05000000000000000000" pitchFamily="2" charset="2"/>
              <a:buChar char="Ø"/>
            </a:pPr>
            <a:r>
              <a:rPr lang="en-US" dirty="0">
                <a:solidFill>
                  <a:srgbClr val="002060"/>
                </a:solidFill>
              </a:rPr>
              <a:t>F</a:t>
            </a:r>
            <a:r>
              <a:rPr lang="en-US" dirty="0" smtClean="0">
                <a:solidFill>
                  <a:srgbClr val="002060"/>
                </a:solidFill>
              </a:rPr>
              <a:t>at </a:t>
            </a:r>
            <a:r>
              <a:rPr lang="en-US" dirty="0" smtClean="0">
                <a:solidFill>
                  <a:srgbClr val="002060"/>
                </a:solidFill>
              </a:rPr>
              <a:t>soluble vitamins remain in the curd ----- most of the water soluble vitamins are lost in whey </a:t>
            </a:r>
          </a:p>
          <a:p>
            <a:pPr>
              <a:buFont typeface="Wingdings" panose="05000000000000000000" pitchFamily="2" charset="2"/>
              <a:buChar char="Ø"/>
            </a:pPr>
            <a:r>
              <a:rPr lang="en-US" dirty="0">
                <a:solidFill>
                  <a:srgbClr val="002060"/>
                </a:solidFill>
              </a:rPr>
              <a:t>M</a:t>
            </a:r>
            <a:r>
              <a:rPr lang="en-US" dirty="0" smtClean="0">
                <a:solidFill>
                  <a:srgbClr val="002060"/>
                </a:solidFill>
              </a:rPr>
              <a:t>ost </a:t>
            </a:r>
            <a:r>
              <a:rPr lang="en-US" dirty="0">
                <a:solidFill>
                  <a:srgbClr val="002060"/>
                </a:solidFill>
              </a:rPr>
              <a:t>cheeses </a:t>
            </a:r>
            <a:r>
              <a:rPr lang="en-US" dirty="0" smtClean="0">
                <a:solidFill>
                  <a:srgbClr val="002060"/>
                </a:solidFill>
              </a:rPr>
              <a:t>---</a:t>
            </a:r>
            <a:r>
              <a:rPr lang="en-US" dirty="0" smtClean="0">
                <a:solidFill>
                  <a:srgbClr val="002060"/>
                </a:solidFill>
              </a:rPr>
              <a:t> </a:t>
            </a:r>
            <a:r>
              <a:rPr lang="en-US" dirty="0">
                <a:solidFill>
                  <a:srgbClr val="002060"/>
                </a:solidFill>
              </a:rPr>
              <a:t>good sources of vitamin A, riboflavin, vitamin B12, and, to a lesser extent, folate </a:t>
            </a:r>
            <a:endParaRPr lang="en-US" dirty="0" smtClean="0">
              <a:solidFill>
                <a:srgbClr val="002060"/>
              </a:solidFill>
            </a:endParaRPr>
          </a:p>
          <a:p>
            <a:pPr>
              <a:buFont typeface="Wingdings" panose="05000000000000000000" pitchFamily="2" charset="2"/>
              <a:buChar char="Ø"/>
            </a:pPr>
            <a:r>
              <a:rPr lang="en-US" dirty="0">
                <a:solidFill>
                  <a:srgbClr val="002060"/>
                </a:solidFill>
              </a:rPr>
              <a:t>G</a:t>
            </a:r>
            <a:r>
              <a:rPr lang="en-US" dirty="0" smtClean="0">
                <a:solidFill>
                  <a:srgbClr val="002060"/>
                </a:solidFill>
              </a:rPr>
              <a:t>ood </a:t>
            </a:r>
            <a:r>
              <a:rPr lang="en-US" dirty="0">
                <a:solidFill>
                  <a:srgbClr val="002060"/>
                </a:solidFill>
              </a:rPr>
              <a:t>source of bioavailable calcium, with most hard cheeses containing approximately 800 mg calcium/100 g cheese </a:t>
            </a:r>
            <a:endParaRPr lang="en-US" dirty="0" smtClean="0">
              <a:solidFill>
                <a:srgbClr val="002060"/>
              </a:solidFill>
            </a:endParaRPr>
          </a:p>
          <a:p>
            <a:pPr>
              <a:buFont typeface="Wingdings" panose="05000000000000000000" pitchFamily="2" charset="2"/>
              <a:buChar char="Ø"/>
            </a:pPr>
            <a:r>
              <a:rPr lang="en-US" dirty="0">
                <a:solidFill>
                  <a:srgbClr val="002060"/>
                </a:solidFill>
              </a:rPr>
              <a:t>C</a:t>
            </a:r>
            <a:r>
              <a:rPr lang="en-US" dirty="0" smtClean="0">
                <a:solidFill>
                  <a:srgbClr val="002060"/>
                </a:solidFill>
              </a:rPr>
              <a:t>alcium </a:t>
            </a:r>
            <a:r>
              <a:rPr lang="en-US" dirty="0">
                <a:solidFill>
                  <a:srgbClr val="002060"/>
                </a:solidFill>
              </a:rPr>
              <a:t>intake during childhood and in teenage years </a:t>
            </a:r>
            <a:r>
              <a:rPr lang="en-US" dirty="0" smtClean="0">
                <a:solidFill>
                  <a:srgbClr val="002060"/>
                </a:solidFill>
              </a:rPr>
              <a:t>---</a:t>
            </a:r>
            <a:r>
              <a:rPr lang="en-US" dirty="0" smtClean="0">
                <a:solidFill>
                  <a:srgbClr val="002060"/>
                </a:solidFill>
              </a:rPr>
              <a:t> </a:t>
            </a:r>
            <a:r>
              <a:rPr lang="en-US" dirty="0">
                <a:solidFill>
                  <a:srgbClr val="002060"/>
                </a:solidFill>
              </a:rPr>
              <a:t>important in development of high bone mass which may prevent osteoporosis </a:t>
            </a: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a:solidFill>
            <a:schemeClr val="accent5">
              <a:lumMod val="60000"/>
              <a:lumOff val="40000"/>
            </a:schemeClr>
          </a:solidFill>
        </p:spPr>
        <p:txBody>
          <a:bodyPr>
            <a:normAutofit/>
          </a:bodyPr>
          <a:lstStyle/>
          <a:p>
            <a:r>
              <a:rPr lang="en-US" sz="3200" dirty="0">
                <a:solidFill>
                  <a:schemeClr val="accent2">
                    <a:lumMod val="75000"/>
                  </a:schemeClr>
                </a:solidFill>
              </a:rPr>
              <a:t>PRINCIPLES OF CHEESE MANUFACTURE</a:t>
            </a:r>
          </a:p>
        </p:txBody>
      </p:sp>
      <p:pic>
        <p:nvPicPr>
          <p:cNvPr id="17410" name="Picture 2"/>
          <p:cNvPicPr>
            <a:picLocks noGrp="1" noChangeAspect="1" noChangeArrowheads="1"/>
          </p:cNvPicPr>
          <p:nvPr>
            <p:ph idx="1"/>
          </p:nvPr>
        </p:nvPicPr>
        <p:blipFill>
          <a:blip r:embed="rId2"/>
          <a:srcRect/>
          <a:stretch>
            <a:fillRect/>
          </a:stretch>
        </p:blipFill>
        <p:spPr bwMode="auto">
          <a:xfrm>
            <a:off x="914400" y="1219200"/>
            <a:ext cx="7620000" cy="55227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a:solidFill>
            <a:schemeClr val="accent6">
              <a:lumMod val="40000"/>
              <a:lumOff val="60000"/>
            </a:schemeClr>
          </a:solidFill>
        </p:spPr>
        <p:txBody>
          <a:bodyPr>
            <a:noAutofit/>
          </a:bodyPr>
          <a:lstStyle/>
          <a:p>
            <a:pPr>
              <a:buNone/>
            </a:pPr>
            <a:r>
              <a:rPr lang="en-US" sz="2000" b="1" dirty="0" smtClean="0">
                <a:solidFill>
                  <a:schemeClr val="accent6">
                    <a:lumMod val="75000"/>
                  </a:schemeClr>
                </a:solidFill>
              </a:rPr>
              <a:t>SELECTION OF MILK</a:t>
            </a:r>
          </a:p>
          <a:p>
            <a:pPr>
              <a:buFont typeface="Wingdings" panose="05000000000000000000" pitchFamily="2" charset="2"/>
              <a:buChar char="Ø"/>
            </a:pPr>
            <a:r>
              <a:rPr lang="en-US" sz="2000" dirty="0" smtClean="0">
                <a:solidFill>
                  <a:srgbClr val="002060"/>
                </a:solidFill>
              </a:rPr>
              <a:t>C</a:t>
            </a:r>
            <a:r>
              <a:rPr lang="en-US" sz="2000" dirty="0" smtClean="0">
                <a:solidFill>
                  <a:srgbClr val="002060"/>
                </a:solidFill>
              </a:rPr>
              <a:t>heese </a:t>
            </a:r>
            <a:r>
              <a:rPr lang="en-US" sz="2000" dirty="0">
                <a:solidFill>
                  <a:srgbClr val="002060"/>
                </a:solidFill>
              </a:rPr>
              <a:t>milk is usually pasteurized or subjected to alternate treatments to render it free of pathogenic, food poisoning and/or spoilage bacteria.</a:t>
            </a:r>
            <a:endParaRPr lang="en-US" sz="2000" b="1" dirty="0" smtClean="0">
              <a:solidFill>
                <a:srgbClr val="002060"/>
              </a:solidFill>
            </a:endParaRPr>
          </a:p>
          <a:p>
            <a:pPr>
              <a:buFont typeface="Wingdings" panose="05000000000000000000" pitchFamily="2" charset="2"/>
              <a:buChar char="Ø"/>
            </a:pPr>
            <a:r>
              <a:rPr lang="en-US" sz="2000" dirty="0" smtClean="0">
                <a:solidFill>
                  <a:srgbClr val="002060"/>
                </a:solidFill>
              </a:rPr>
              <a:t> </a:t>
            </a:r>
            <a:r>
              <a:rPr lang="en-US" sz="2000" dirty="0">
                <a:solidFill>
                  <a:srgbClr val="002060"/>
                </a:solidFill>
              </a:rPr>
              <a:t>W</a:t>
            </a:r>
            <a:r>
              <a:rPr lang="en-US" sz="2000" dirty="0" smtClean="0">
                <a:solidFill>
                  <a:srgbClr val="002060"/>
                </a:solidFill>
              </a:rPr>
              <a:t>orld </a:t>
            </a:r>
            <a:r>
              <a:rPr lang="en-US" sz="2000" dirty="0">
                <a:solidFill>
                  <a:srgbClr val="002060"/>
                </a:solidFill>
              </a:rPr>
              <a:t>famous cheeses </a:t>
            </a:r>
            <a:r>
              <a:rPr lang="en-US" sz="2000" dirty="0" smtClean="0">
                <a:solidFill>
                  <a:srgbClr val="002060"/>
                </a:solidFill>
              </a:rPr>
              <a:t>---- </a:t>
            </a:r>
            <a:r>
              <a:rPr lang="en-US" sz="2000" dirty="0">
                <a:solidFill>
                  <a:srgbClr val="002060"/>
                </a:solidFill>
              </a:rPr>
              <a:t>produced from sheep’s milk, e.g. Roquefort and Feta and Romano; </a:t>
            </a:r>
            <a:endParaRPr lang="en-US" sz="2000" dirty="0" smtClean="0">
              <a:solidFill>
                <a:srgbClr val="002060"/>
              </a:solidFill>
            </a:endParaRPr>
          </a:p>
          <a:p>
            <a:pPr>
              <a:buFont typeface="Wingdings" panose="05000000000000000000" pitchFamily="2" charset="2"/>
              <a:buChar char="Ø"/>
            </a:pPr>
            <a:r>
              <a:rPr lang="en-US" sz="2000" dirty="0">
                <a:solidFill>
                  <a:srgbClr val="002060"/>
                </a:solidFill>
              </a:rPr>
              <a:t>Mozzarella </a:t>
            </a:r>
            <a:r>
              <a:rPr lang="en-US" sz="2000" dirty="0" smtClean="0">
                <a:solidFill>
                  <a:srgbClr val="002060"/>
                </a:solidFill>
              </a:rPr>
              <a:t>----</a:t>
            </a:r>
            <a:r>
              <a:rPr lang="en-US" sz="2000" dirty="0" smtClean="0">
                <a:solidFill>
                  <a:srgbClr val="002060"/>
                </a:solidFill>
              </a:rPr>
              <a:t> </a:t>
            </a:r>
            <a:r>
              <a:rPr lang="en-US" sz="2000" dirty="0">
                <a:solidFill>
                  <a:srgbClr val="002060"/>
                </a:solidFill>
              </a:rPr>
              <a:t>made from buffalo milk. </a:t>
            </a:r>
            <a:endParaRPr lang="en-US" sz="2000" dirty="0" smtClean="0">
              <a:solidFill>
                <a:srgbClr val="002060"/>
              </a:solidFill>
            </a:endParaRPr>
          </a:p>
          <a:p>
            <a:pPr>
              <a:buFont typeface="Wingdings" panose="05000000000000000000" pitchFamily="2" charset="2"/>
              <a:buChar char="Ø"/>
            </a:pPr>
            <a:r>
              <a:rPr lang="en-US" sz="2000" dirty="0">
                <a:solidFill>
                  <a:srgbClr val="002060"/>
                </a:solidFill>
              </a:rPr>
              <a:t>M</a:t>
            </a:r>
            <a:r>
              <a:rPr lang="en-US" sz="2000" dirty="0" smtClean="0">
                <a:solidFill>
                  <a:srgbClr val="002060"/>
                </a:solidFill>
              </a:rPr>
              <a:t>ammals </a:t>
            </a:r>
            <a:r>
              <a:rPr lang="en-US" sz="2000" dirty="0">
                <a:solidFill>
                  <a:srgbClr val="002060"/>
                </a:solidFill>
              </a:rPr>
              <a:t>containing a higher proportion of C</a:t>
            </a:r>
            <a:r>
              <a:rPr lang="en-US" sz="2000" baseline="-25000" dirty="0">
                <a:solidFill>
                  <a:srgbClr val="002060"/>
                </a:solidFill>
              </a:rPr>
              <a:t>6-</a:t>
            </a:r>
            <a:r>
              <a:rPr lang="en-US" sz="2000" dirty="0">
                <a:solidFill>
                  <a:srgbClr val="002060"/>
                </a:solidFill>
              </a:rPr>
              <a:t>C</a:t>
            </a:r>
            <a:r>
              <a:rPr lang="en-US" sz="2000" baseline="-25000" dirty="0">
                <a:solidFill>
                  <a:srgbClr val="002060"/>
                </a:solidFill>
              </a:rPr>
              <a:t>10</a:t>
            </a:r>
            <a:r>
              <a:rPr lang="en-US" sz="2000" dirty="0">
                <a:solidFill>
                  <a:srgbClr val="002060"/>
                </a:solidFill>
              </a:rPr>
              <a:t> fatty acids would develop a characteristic peppery flavor, as seen in Roquefort, which is always made from sheep milk </a:t>
            </a:r>
            <a:endParaRPr lang="en-US" sz="2000" dirty="0" smtClean="0">
              <a:solidFill>
                <a:srgbClr val="002060"/>
              </a:solidFill>
            </a:endParaRPr>
          </a:p>
          <a:p>
            <a:pPr>
              <a:buNone/>
            </a:pPr>
            <a:r>
              <a:rPr lang="en-US" sz="2000" b="1" dirty="0" smtClean="0">
                <a:solidFill>
                  <a:schemeClr val="accent6">
                    <a:lumMod val="50000"/>
                  </a:schemeClr>
                </a:solidFill>
              </a:rPr>
              <a:t>INHIBITORY SUBSTANCES IN MILK</a:t>
            </a:r>
          </a:p>
          <a:p>
            <a:pPr>
              <a:buFont typeface="Wingdings" panose="05000000000000000000" pitchFamily="2" charset="2"/>
              <a:buChar char="Ø"/>
            </a:pPr>
            <a:r>
              <a:rPr lang="en-US" sz="2000" dirty="0" smtClean="0">
                <a:solidFill>
                  <a:srgbClr val="002060"/>
                </a:solidFill>
              </a:rPr>
              <a:t>All </a:t>
            </a:r>
            <a:r>
              <a:rPr lang="en-US" sz="2000" dirty="0" smtClean="0">
                <a:solidFill>
                  <a:srgbClr val="002060"/>
                </a:solidFill>
              </a:rPr>
              <a:t>cheeses depend on the growth of </a:t>
            </a:r>
            <a:r>
              <a:rPr lang="en-US" sz="2000" dirty="0" err="1" smtClean="0">
                <a:solidFill>
                  <a:srgbClr val="002060"/>
                </a:solidFill>
              </a:rPr>
              <a:t>lactococci</a:t>
            </a:r>
            <a:r>
              <a:rPr lang="en-US" sz="2000" dirty="0" smtClean="0">
                <a:solidFill>
                  <a:srgbClr val="002060"/>
                </a:solidFill>
              </a:rPr>
              <a:t> and all matured cheese depends on the development of lactobacilli.</a:t>
            </a:r>
          </a:p>
          <a:p>
            <a:pPr>
              <a:buFont typeface="Wingdings" panose="05000000000000000000" pitchFamily="2" charset="2"/>
              <a:buChar char="Ø"/>
            </a:pPr>
            <a:r>
              <a:rPr lang="en-US" sz="2000" dirty="0" err="1">
                <a:solidFill>
                  <a:srgbClr val="002060"/>
                </a:solidFill>
              </a:rPr>
              <a:t>L</a:t>
            </a:r>
            <a:r>
              <a:rPr lang="en-US" sz="2000" dirty="0" err="1" smtClean="0">
                <a:solidFill>
                  <a:srgbClr val="002060"/>
                </a:solidFill>
              </a:rPr>
              <a:t>actenin</a:t>
            </a:r>
            <a:r>
              <a:rPr lang="en-US" sz="2000" dirty="0" smtClean="0">
                <a:solidFill>
                  <a:srgbClr val="002060"/>
                </a:solidFill>
              </a:rPr>
              <a:t> </a:t>
            </a:r>
            <a:r>
              <a:rPr lang="en-US" sz="2000" dirty="0">
                <a:solidFill>
                  <a:srgbClr val="002060"/>
                </a:solidFill>
              </a:rPr>
              <a:t>found in milk may inhibit the growth of certain streptococci</a:t>
            </a:r>
            <a:r>
              <a:rPr lang="en-US" sz="2000" dirty="0" smtClean="0">
                <a:solidFill>
                  <a:srgbClr val="002060"/>
                </a:solidFill>
              </a:rPr>
              <a:t>.</a:t>
            </a:r>
          </a:p>
          <a:p>
            <a:pPr>
              <a:buFont typeface="Wingdings" panose="05000000000000000000" pitchFamily="2" charset="2"/>
              <a:buChar char="Ø"/>
            </a:pPr>
            <a:r>
              <a:rPr lang="en-US" sz="2000" dirty="0" err="1">
                <a:solidFill>
                  <a:srgbClr val="002060"/>
                </a:solidFill>
              </a:rPr>
              <a:t>L</a:t>
            </a:r>
            <a:r>
              <a:rPr lang="en-US" sz="2000" dirty="0" err="1" smtClean="0">
                <a:solidFill>
                  <a:srgbClr val="002060"/>
                </a:solidFill>
              </a:rPr>
              <a:t>actenin</a:t>
            </a:r>
            <a:r>
              <a:rPr lang="en-US" sz="2000" dirty="0" smtClean="0">
                <a:solidFill>
                  <a:srgbClr val="002060"/>
                </a:solidFill>
              </a:rPr>
              <a:t> </a:t>
            </a:r>
            <a:r>
              <a:rPr lang="en-US" sz="2000" dirty="0" smtClean="0">
                <a:solidFill>
                  <a:srgbClr val="002060"/>
                </a:solidFill>
              </a:rPr>
              <a:t>---------two </a:t>
            </a:r>
            <a:r>
              <a:rPr lang="en-US" sz="2000" dirty="0">
                <a:solidFill>
                  <a:srgbClr val="002060"/>
                </a:solidFill>
              </a:rPr>
              <a:t>components, L1 and L2</a:t>
            </a:r>
            <a:r>
              <a:rPr lang="en-US" sz="2000" dirty="0" smtClean="0">
                <a:solidFill>
                  <a:srgbClr val="002060"/>
                </a:solidFill>
              </a:rPr>
              <a:t>.</a:t>
            </a:r>
          </a:p>
          <a:p>
            <a:pPr>
              <a:buFont typeface="Wingdings" panose="05000000000000000000" pitchFamily="2" charset="2"/>
              <a:buChar char="Ø"/>
            </a:pPr>
            <a:r>
              <a:rPr lang="en-US" sz="2000" dirty="0">
                <a:solidFill>
                  <a:srgbClr val="002060"/>
                </a:solidFill>
              </a:rPr>
              <a:t>L1 </a:t>
            </a:r>
            <a:r>
              <a:rPr lang="en-US" sz="2000" dirty="0" smtClean="0">
                <a:solidFill>
                  <a:srgbClr val="002060"/>
                </a:solidFill>
              </a:rPr>
              <a:t>---- </a:t>
            </a:r>
            <a:r>
              <a:rPr lang="en-US" sz="2000" dirty="0">
                <a:solidFill>
                  <a:srgbClr val="002060"/>
                </a:solidFill>
              </a:rPr>
              <a:t>present in colostrum and is inactivated by heating to 70°C /</a:t>
            </a:r>
            <a:r>
              <a:rPr lang="en-US" sz="2000" dirty="0" smtClean="0">
                <a:solidFill>
                  <a:srgbClr val="002060"/>
                </a:solidFill>
              </a:rPr>
              <a:t>20 min</a:t>
            </a:r>
          </a:p>
          <a:p>
            <a:pPr>
              <a:buFont typeface="Wingdings" panose="05000000000000000000" pitchFamily="2" charset="2"/>
              <a:buChar char="Ø"/>
            </a:pPr>
            <a:r>
              <a:rPr lang="en-US" sz="2000" dirty="0" smtClean="0">
                <a:solidFill>
                  <a:srgbClr val="002060"/>
                </a:solidFill>
              </a:rPr>
              <a:t>L2-- </a:t>
            </a:r>
            <a:r>
              <a:rPr lang="en-US" sz="2000" dirty="0">
                <a:solidFill>
                  <a:srgbClr val="002060"/>
                </a:solidFill>
              </a:rPr>
              <a:t>present in mid-lactation milk and is inactivated by heating to </a:t>
            </a:r>
            <a:r>
              <a:rPr lang="en-US" sz="2000" dirty="0" smtClean="0">
                <a:solidFill>
                  <a:srgbClr val="002060"/>
                </a:solidFill>
              </a:rPr>
              <a:t>70°C/ </a:t>
            </a:r>
            <a:r>
              <a:rPr lang="en-US" sz="2000" dirty="0">
                <a:solidFill>
                  <a:srgbClr val="002060"/>
                </a:solidFill>
              </a:rPr>
              <a:t>20 </a:t>
            </a:r>
            <a:r>
              <a:rPr lang="en-US" sz="2000" dirty="0" smtClean="0">
                <a:solidFill>
                  <a:srgbClr val="002060"/>
                </a:solidFill>
              </a:rPr>
              <a:t>min</a:t>
            </a:r>
            <a:r>
              <a:rPr lang="en-US" sz="2000" dirty="0">
                <a:solidFill>
                  <a:srgbClr val="002060"/>
                </a:solidFill>
              </a:rPr>
              <a:t>.</a:t>
            </a:r>
            <a:endParaRPr lang="en-US" sz="2000" dirty="0" smtClean="0">
              <a:solidFill>
                <a:srgbClr val="002060"/>
              </a:solidFill>
            </a:endParaRPr>
          </a:p>
          <a:p>
            <a:endParaRPr lang="en-US" sz="2000" b="1" dirty="0" smtClean="0"/>
          </a:p>
          <a:p>
            <a:endParaRPr lang="en-US" sz="2000" b="1" dirty="0" smtClean="0"/>
          </a:p>
          <a:p>
            <a:endParaRPr lang="en-US" sz="2000" b="1" dirty="0" smtClean="0"/>
          </a:p>
          <a:p>
            <a:pPr>
              <a:buNone/>
            </a:pPr>
            <a:r>
              <a:rPr lang="en-US" sz="2000" dirty="0"/>
              <a:t/>
            </a:r>
            <a:br>
              <a:rPr lang="en-US" sz="2000" dirty="0"/>
            </a:br>
            <a:r>
              <a:rPr lang="en-US" sz="2000" dirty="0"/>
              <a:t> </a:t>
            </a:r>
            <a:br>
              <a:rPr lang="en-US" sz="2000" dirty="0"/>
            </a:b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1887</TotalTime>
  <Words>1359</Words>
  <Application>Microsoft Office PowerPoint</Application>
  <PresentationFormat>On-screen Show (4:3)</PresentationFormat>
  <Paragraphs>137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Cheese Technology</vt:lpstr>
      <vt:lpstr>Definition</vt:lpstr>
      <vt:lpstr>Classification of Cheese</vt:lpstr>
      <vt:lpstr>Legal standards for cheeses</vt:lpstr>
      <vt:lpstr>COMPOSITION AND NUTRITIONAL VALUE OF CHEESE</vt:lpstr>
      <vt:lpstr>PowerPoint Presentation</vt:lpstr>
      <vt:lpstr>PowerPoint Presentation</vt:lpstr>
      <vt:lpstr>PRINCIPLES OF CHEESE MANUFACTURE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Cheese Technology</dc:title>
  <dc:creator>Pragya Bharti</dc:creator>
  <cp:lastModifiedBy>sanjeev</cp:lastModifiedBy>
  <cp:revision>96</cp:revision>
  <dcterms:created xsi:type="dcterms:W3CDTF">2019-03-08T07:16:43Z</dcterms:created>
  <dcterms:modified xsi:type="dcterms:W3CDTF">2020-03-26T08:54:28Z</dcterms:modified>
</cp:coreProperties>
</file>