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sldIdLst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3" r:id="rId12"/>
    <p:sldId id="264" r:id="rId13"/>
    <p:sldId id="265" r:id="rId14"/>
    <p:sldId id="266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8763BC-7CA6-4E6C-BB8D-1892DF6C3356}">
          <p14:sldIdLst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63"/>
            <p14:sldId id="264"/>
            <p14:sldId id="265"/>
            <p14:sldId id="266"/>
          </p14:sldIdLst>
        </p14:section>
        <p14:section name="Untitled Section" id="{E46AAB78-FEB4-4E09-8CE8-50DEB160CA47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2C1CA773-CC1D-4505-BAC7-27397FF58F12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5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5A61-A1C6-43B3-A80D-79B50FC561C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3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9AE-850B-4C6E-ACBC-521DC59F1DD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74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6161-F4D0-4846-9795-2E611E0F6A3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8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2C1CA773-CC1D-4505-BAC7-27397FF58F12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72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5737-C606-48BF-ABF2-3A4CE80DB91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6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8FCE-9900-44AD-9A17-1C1B61CA245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57D3-640A-41C1-AB78-059BD4EEE258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2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450A-D341-4229-BA9C-4B44ECE116F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48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F810-0AFA-4A5A-99FB-58473769ED3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95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74C0-856C-4614-87FC-B8771BB30DC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1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5737-C606-48BF-ABF2-3A4CE80DB91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9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2076-1A5D-4699-BD69-BF11E177F2D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5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0CB5-7FB2-48F5-88D3-731BFCC2860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21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5A61-A1C6-43B3-A80D-79B50FC561C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12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9AE-850B-4C6E-ACBC-521DC59F1DD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5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6161-F4D0-4846-9795-2E611E0F6A3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71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2C1CA773-CC1D-4505-BAC7-27397FF58F12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49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5737-C606-48BF-ABF2-3A4CE80DB91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57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8FCE-9900-44AD-9A17-1C1B61CA245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53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57D3-640A-41C1-AB78-059BD4EEE258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21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450A-D341-4229-BA9C-4B44ECE116F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5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8FCE-9900-44AD-9A17-1C1B61CA245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19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F810-0AFA-4A5A-99FB-58473769ED3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15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74C0-856C-4614-87FC-B8771BB30DC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28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2076-1A5D-4699-BD69-BF11E177F2D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32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0CB5-7FB2-48F5-88D3-731BFCC2860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91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5A61-A1C6-43B3-A80D-79B50FC561C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49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9AE-850B-4C6E-ACBC-521DC59F1DD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35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6161-F4D0-4846-9795-2E611E0F6A3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1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57D3-640A-41C1-AB78-059BD4EEE258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450A-D341-4229-BA9C-4B44ECE116F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9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F810-0AFA-4A5A-99FB-58473769ED3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2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74C0-856C-4614-87FC-B8771BB30DC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8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2076-1A5D-4699-BD69-BF11E177F2D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0CB5-7FB2-48F5-88D3-731BFCC2860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5BF2DD1F-3F17-4363-A260-9A04D87DB12A}" type="slidenum">
              <a:rPr lang="en-US">
                <a:solidFill>
                  <a:srgbClr val="FFFF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1501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5BF2DD1F-3F17-4363-A260-9A04D87DB12A}" type="slidenum">
              <a:rPr lang="en-US">
                <a:solidFill>
                  <a:srgbClr val="FFFF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2106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5BF2DD1F-3F17-4363-A260-9A04D87DB12A}" type="slidenum">
              <a:rPr lang="en-US">
                <a:solidFill>
                  <a:srgbClr val="FFFF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88127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CHEESE </a:t>
            </a:r>
            <a:r>
              <a:rPr lang="en-US" dirty="0" smtClean="0"/>
              <a:t>TECHNOLOGY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Dr. Sanjeev </a:t>
            </a:r>
            <a:r>
              <a:rPr lang="en-US" dirty="0" err="1" smtClean="0"/>
              <a:t>Kuma</a:t>
            </a:r>
            <a:endParaRPr lang="en-US" dirty="0" smtClean="0"/>
          </a:p>
          <a:p>
            <a:pPr eaLnBrk="1" hangingPunct="1"/>
            <a:r>
              <a:rPr lang="en-US" dirty="0" smtClean="0"/>
              <a:t>Dairy Technology Division</a:t>
            </a:r>
          </a:p>
          <a:p>
            <a:pPr eaLnBrk="1" hangingPunct="1"/>
            <a:r>
              <a:rPr lang="en-GB" dirty="0" smtClean="0"/>
              <a:t>SGIDT, Patna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635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Cheddar Cheese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>
                <a:cs typeface="Times New Roman" panose="02020603050405020304" pitchFamily="18" charset="0"/>
              </a:rPr>
              <a:t>Milk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>
                <a:cs typeface="Times New Roman" panose="02020603050405020304" pitchFamily="18" charset="0"/>
              </a:rPr>
              <a:t>Standardisation (C/F= 0.70)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Pasteurisation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Addition of Starter Culture (@ 1%, 30</a:t>
            </a:r>
            <a:r>
              <a:rPr lang="en-GB" sz="2800" baseline="30000">
                <a:cs typeface="Times New Roman" panose="02020603050405020304" pitchFamily="18" charset="0"/>
              </a:rPr>
              <a:t>o</a:t>
            </a:r>
            <a:r>
              <a:rPr lang="en-GB" sz="2800">
                <a:cs typeface="Times New Roman" panose="02020603050405020304" pitchFamily="18" charset="0"/>
              </a:rPr>
              <a:t>C)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Addition of rennet (Meito, 1.5g/100 ml)</a:t>
            </a:r>
          </a:p>
        </p:txBody>
      </p:sp>
    </p:spTree>
    <p:extLst>
      <p:ext uri="{BB962C8B-B14F-4D97-AF65-F5344CB8AC3E}">
        <p14:creationId xmlns:p14="http://schemas.microsoft.com/office/powerpoint/2010/main" val="50127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144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Setting (30</a:t>
            </a:r>
            <a:r>
              <a:rPr lang="en-GB" sz="2800" baseline="30000">
                <a:cs typeface="Times New Roman" panose="02020603050405020304" pitchFamily="18" charset="0"/>
              </a:rPr>
              <a:t>o</a:t>
            </a:r>
            <a:r>
              <a:rPr lang="en-GB" sz="2800">
                <a:cs typeface="Times New Roman" panose="02020603050405020304" pitchFamily="18" charset="0"/>
              </a:rPr>
              <a:t>C)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Cutting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Cooking (39°C)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Draining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Cheddaring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9830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6858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Milling (0.5% L.A.)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Salting (@ 2.5%)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Hooping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Pressing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Paraffining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Curing/Ripening (6-8</a:t>
            </a:r>
            <a:r>
              <a:rPr lang="en-GB" sz="2800" baseline="30000">
                <a:cs typeface="Times New Roman" panose="02020603050405020304" pitchFamily="18" charset="0"/>
              </a:rPr>
              <a:t>o</a:t>
            </a:r>
            <a:r>
              <a:rPr lang="en-GB" sz="2800">
                <a:cs typeface="Times New Roman" panose="02020603050405020304" pitchFamily="18" charset="0"/>
              </a:rPr>
              <a:t>C, 80-85% RH)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7879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6858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Milling (0.5% L.A.)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Salting (@ 2.5%)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Hooping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Pressing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Paraffining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latin typeface="Symbol" panose="05050102010706020507" pitchFamily="18" charset="2"/>
                <a:cs typeface="Times New Roman" panose="02020603050405020304" pitchFamily="18" charset="0"/>
              </a:rPr>
              <a:t>¯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>
                <a:cs typeface="Times New Roman" panose="02020603050405020304" pitchFamily="18" charset="0"/>
              </a:rPr>
              <a:t>Curing/Ripening (6-8</a:t>
            </a:r>
            <a:r>
              <a:rPr lang="en-GB" sz="2800" baseline="30000">
                <a:cs typeface="Times New Roman" panose="02020603050405020304" pitchFamily="18" charset="0"/>
              </a:rPr>
              <a:t>o</a:t>
            </a:r>
            <a:r>
              <a:rPr lang="en-GB" sz="2800">
                <a:cs typeface="Times New Roman" panose="02020603050405020304" pitchFamily="18" charset="0"/>
              </a:rPr>
              <a:t>C, 80-85% RH)</a:t>
            </a:r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1665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CHEESE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correct thing</a:t>
            </a:r>
          </a:p>
          <a:p>
            <a:pPr eaLnBrk="1" hangingPunct="1"/>
            <a:r>
              <a:rPr lang="en-US" smtClean="0"/>
              <a:t>A perfect food</a:t>
            </a:r>
          </a:p>
          <a:p>
            <a:pPr eaLnBrk="1" hangingPunct="1"/>
            <a:r>
              <a:rPr lang="en-US" smtClean="0"/>
              <a:t>Highly diversified product</a:t>
            </a:r>
          </a:p>
          <a:p>
            <a:pPr eaLnBrk="1" hangingPunct="1"/>
            <a:r>
              <a:rPr lang="en-US" smtClean="0"/>
              <a:t>Good for people of all ages</a:t>
            </a:r>
          </a:p>
          <a:p>
            <a:pPr eaLnBrk="1" hangingPunct="1"/>
            <a:r>
              <a:rPr lang="en-US" smtClean="0"/>
              <a:t>Biotechnological product</a:t>
            </a:r>
          </a:p>
          <a:p>
            <a:pPr eaLnBrk="1" hangingPunct="1"/>
            <a:r>
              <a:rPr lang="en-US" smtClean="0"/>
              <a:t>Best method of conserving and preserving milk solids</a:t>
            </a:r>
          </a:p>
        </p:txBody>
      </p:sp>
    </p:spTree>
    <p:extLst>
      <p:ext uri="{BB962C8B-B14F-4D97-AF65-F5344CB8AC3E}">
        <p14:creationId xmlns:p14="http://schemas.microsoft.com/office/powerpoint/2010/main" val="283084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Cheese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In 1980- 1,000 MT</a:t>
            </a:r>
          </a:p>
          <a:p>
            <a:pPr eaLnBrk="1" hangingPunct="1"/>
            <a:r>
              <a:rPr lang="en-US" smtClean="0"/>
              <a:t>In 1987- 3,000 MT</a:t>
            </a:r>
          </a:p>
          <a:p>
            <a:pPr eaLnBrk="1" hangingPunct="1"/>
            <a:r>
              <a:rPr lang="en-US" smtClean="0"/>
              <a:t> In 1995- 10,000 MT</a:t>
            </a:r>
          </a:p>
          <a:p>
            <a:pPr eaLnBrk="1" hangingPunct="1"/>
            <a:r>
              <a:rPr lang="en-US" smtClean="0"/>
              <a:t> Annual cheese import- 1,000 MT</a:t>
            </a:r>
          </a:p>
          <a:p>
            <a:pPr eaLnBrk="1" hangingPunct="1"/>
            <a:r>
              <a:rPr lang="en-US" smtClean="0"/>
              <a:t> Total demand estimated - 18,000 MT</a:t>
            </a:r>
          </a:p>
          <a:p>
            <a:pPr eaLnBrk="1" hangingPunct="1"/>
            <a:r>
              <a:rPr lang="en-US" smtClean="0"/>
              <a:t> Demand to exceed by the end of the century- Over 30,000 MT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24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Cheese: Nutritional Aspects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Pre-digested milk proteins</a:t>
            </a:r>
          </a:p>
          <a:p>
            <a:pPr eaLnBrk="1" hangingPunct="1"/>
            <a:r>
              <a:rPr lang="en-US" smtClean="0"/>
              <a:t>Rich source of calcium and phosphorus</a:t>
            </a:r>
          </a:p>
          <a:p>
            <a:pPr eaLnBrk="1" hangingPunct="1"/>
            <a:r>
              <a:rPr lang="en-US" smtClean="0"/>
              <a:t>Rich source of fat soluble vitamins-A,D,E, &amp; K.</a:t>
            </a:r>
          </a:p>
          <a:p>
            <a:pPr eaLnBrk="1" hangingPunct="1"/>
            <a:r>
              <a:rPr lang="en-US" smtClean="0"/>
              <a:t>Excellent food for lactose intolerants</a:t>
            </a:r>
          </a:p>
          <a:p>
            <a:pPr eaLnBrk="1" hangingPunct="1"/>
            <a:r>
              <a:rPr lang="en-US" smtClean="0"/>
              <a:t>Calorific value- 400kcal/100g cheese.</a:t>
            </a:r>
          </a:p>
        </p:txBody>
      </p:sp>
    </p:spTree>
    <p:extLst>
      <p:ext uri="{BB962C8B-B14F-4D97-AF65-F5344CB8AC3E}">
        <p14:creationId xmlns:p14="http://schemas.microsoft.com/office/powerpoint/2010/main" val="13415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Food Value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Cheddar cheese contains 25% protein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Bread- 8%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kg Cheddar cheese equivalent in food value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70000"/>
              </a:lnSpc>
              <a:buFont typeface="MS Outlook" panose="05010100010000000000" pitchFamily="2" charset="2"/>
              <a:buChar char=""/>
            </a:pPr>
            <a:r>
              <a:rPr lang="en-US" smtClean="0"/>
              <a:t>10 litres of milk</a:t>
            </a:r>
          </a:p>
          <a:p>
            <a:pPr lvl="1" eaLnBrk="1" hangingPunct="1">
              <a:lnSpc>
                <a:spcPct val="70000"/>
              </a:lnSpc>
              <a:buFont typeface="MS Outlook" panose="05010100010000000000" pitchFamily="2" charset="2"/>
              <a:buChar char=""/>
            </a:pPr>
            <a:r>
              <a:rPr lang="en-US" smtClean="0"/>
              <a:t>30 eggs</a:t>
            </a:r>
          </a:p>
          <a:p>
            <a:pPr lvl="1" eaLnBrk="1" hangingPunct="1">
              <a:lnSpc>
                <a:spcPct val="70000"/>
              </a:lnSpc>
              <a:buFont typeface="MS Outlook" panose="05010100010000000000" pitchFamily="2" charset="2"/>
              <a:buChar char=""/>
            </a:pPr>
            <a:r>
              <a:rPr lang="en-US" smtClean="0"/>
              <a:t>1.5-2.0 kg meat</a:t>
            </a:r>
          </a:p>
          <a:p>
            <a:pPr lvl="1" eaLnBrk="1" hangingPunct="1">
              <a:lnSpc>
                <a:spcPct val="70000"/>
              </a:lnSpc>
              <a:buFont typeface="MS Outlook" panose="05010100010000000000" pitchFamily="2" charset="2"/>
              <a:buChar char=""/>
            </a:pPr>
            <a:r>
              <a:rPr lang="en-US" smtClean="0"/>
              <a:t>2-3 kg fish</a:t>
            </a:r>
          </a:p>
          <a:p>
            <a:pPr lvl="1" eaLnBrk="1" hangingPunct="1">
              <a:lnSpc>
                <a:spcPct val="70000"/>
              </a:lnSpc>
              <a:buFont typeface="MS Outlook" panose="05010100010000000000" pitchFamily="2" charset="2"/>
              <a:buChar char=""/>
            </a:pPr>
            <a:r>
              <a:rPr lang="en-US" smtClean="0"/>
              <a:t>18-20 kg cabbage</a:t>
            </a:r>
          </a:p>
        </p:txBody>
      </p:sp>
    </p:spTree>
    <p:extLst>
      <p:ext uri="{BB962C8B-B14F-4D97-AF65-F5344CB8AC3E}">
        <p14:creationId xmlns:p14="http://schemas.microsoft.com/office/powerpoint/2010/main" val="14874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Medicinal/Therapeutic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Anticholesterolaemic </a:t>
            </a:r>
          </a:p>
          <a:p>
            <a:pPr eaLnBrk="1" hangingPunct="1"/>
            <a:r>
              <a:rPr lang="en-US" b="1" smtClean="0"/>
              <a:t>Anticarcinogenic</a:t>
            </a:r>
          </a:p>
          <a:p>
            <a:pPr eaLnBrk="1" hangingPunct="1"/>
            <a:r>
              <a:rPr lang="en-US" b="1" smtClean="0"/>
              <a:t>Anticariogenic</a:t>
            </a:r>
          </a:p>
          <a:p>
            <a:pPr eaLnBrk="1" hangingPunct="1"/>
            <a:r>
              <a:rPr lang="en-US" b="1" smtClean="0"/>
              <a:t>Probiotic</a:t>
            </a:r>
          </a:p>
          <a:p>
            <a:pPr eaLnBrk="1" hangingPunct="1"/>
            <a:r>
              <a:rPr lang="en-US" b="1" smtClean="0"/>
              <a:t>Anti-allergenic</a:t>
            </a:r>
          </a:p>
        </p:txBody>
      </p:sp>
    </p:spTree>
    <p:extLst>
      <p:ext uri="{BB962C8B-B14F-4D97-AF65-F5344CB8AC3E}">
        <p14:creationId xmlns:p14="http://schemas.microsoft.com/office/powerpoint/2010/main" val="198171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of Cheese Consumption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5105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/>
              <a:t>Green cheese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Processed cheese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Cheese spread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Cheese dips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Cheese foods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Formulated foods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In bakery products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Pizza preparation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Bread-mate</a:t>
            </a:r>
          </a:p>
        </p:txBody>
      </p:sp>
    </p:spTree>
    <p:extLst>
      <p:ext uri="{BB962C8B-B14F-4D97-AF65-F5344CB8AC3E}">
        <p14:creationId xmlns:p14="http://schemas.microsoft.com/office/powerpoint/2010/main" val="14989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Cheddar Cheese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90000"/>
              </a:lnSpc>
            </a:pPr>
            <a:r>
              <a:rPr lang="en-US" b="1" smtClean="0"/>
              <a:t>Originated from “Cheddar” in England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Hard and ripened variety of Cheese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Largest production in India/Abroad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Used as such and in several forms</a:t>
            </a:r>
          </a:p>
        </p:txBody>
      </p:sp>
    </p:spTree>
    <p:extLst>
      <p:ext uri="{BB962C8B-B14F-4D97-AF65-F5344CB8AC3E}">
        <p14:creationId xmlns:p14="http://schemas.microsoft.com/office/powerpoint/2010/main" val="173604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Cheddar Cheese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90000"/>
              </a:lnSpc>
            </a:pPr>
            <a:r>
              <a:rPr lang="en-US" b="1" smtClean="0"/>
              <a:t>Originated from “Cheddar” in England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Hard and ripened variety of Cheese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Largest production in India/Abroad</a:t>
            </a:r>
          </a:p>
          <a:p>
            <a:pPr eaLnBrk="1" hangingPunct="1">
              <a:lnSpc>
                <a:spcPct val="190000"/>
              </a:lnSpc>
            </a:pPr>
            <a:r>
              <a:rPr lang="en-US" b="1" smtClean="0"/>
              <a:t>Used as such and in several forms</a:t>
            </a:r>
          </a:p>
        </p:txBody>
      </p:sp>
    </p:spTree>
    <p:extLst>
      <p:ext uri="{BB962C8B-B14F-4D97-AF65-F5344CB8AC3E}">
        <p14:creationId xmlns:p14="http://schemas.microsoft.com/office/powerpoint/2010/main" val="429795251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328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MS Outlook</vt:lpstr>
      <vt:lpstr>Symbol</vt:lpstr>
      <vt:lpstr>Times New Roman</vt:lpstr>
      <vt:lpstr>Ribbons</vt:lpstr>
      <vt:lpstr>1_Ribbons</vt:lpstr>
      <vt:lpstr>2_Ribbons</vt:lpstr>
      <vt:lpstr>CHEESE TECHNOLOGY</vt:lpstr>
      <vt:lpstr>CHEESE</vt:lpstr>
      <vt:lpstr>Cheese Growth</vt:lpstr>
      <vt:lpstr>Cheese: Nutritional Aspects</vt:lpstr>
      <vt:lpstr>Food Value</vt:lpstr>
      <vt:lpstr>Medicinal/Therapeutic value</vt:lpstr>
      <vt:lpstr>Forms of Cheese Consumption</vt:lpstr>
      <vt:lpstr>Cheddar Cheese</vt:lpstr>
      <vt:lpstr>Cheddar Cheese</vt:lpstr>
      <vt:lpstr>Cheddar Cheese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 TECHNOLOGY</dc:title>
  <dc:creator>sanjeev</dc:creator>
  <cp:lastModifiedBy>sanjeev</cp:lastModifiedBy>
  <cp:revision>2</cp:revision>
  <dcterms:created xsi:type="dcterms:W3CDTF">2020-03-22T07:43:20Z</dcterms:created>
  <dcterms:modified xsi:type="dcterms:W3CDTF">2020-03-22T07:51:52Z</dcterms:modified>
</cp:coreProperties>
</file>