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sldIdLst>
    <p:sldId id="299" r:id="rId2"/>
    <p:sldId id="300" r:id="rId3"/>
    <p:sldId id="301" r:id="rId4"/>
    <p:sldId id="261" r:id="rId5"/>
    <p:sldId id="263" r:id="rId6"/>
    <p:sldId id="274" r:id="rId7"/>
    <p:sldId id="302" r:id="rId8"/>
    <p:sldId id="304" r:id="rId9"/>
    <p:sldId id="305" r:id="rId10"/>
    <p:sldId id="265" r:id="rId11"/>
    <p:sldId id="292" r:id="rId12"/>
    <p:sldId id="271" r:id="rId13"/>
    <p:sldId id="266" r:id="rId14"/>
    <p:sldId id="268" r:id="rId15"/>
    <p:sldId id="269" r:id="rId16"/>
    <p:sldId id="303" r:id="rId17"/>
    <p:sldId id="293" r:id="rId18"/>
    <p:sldId id="294" r:id="rId19"/>
    <p:sldId id="295" r:id="rId20"/>
    <p:sldId id="296" r:id="rId21"/>
    <p:sldId id="286" r:id="rId22"/>
    <p:sldId id="277" r:id="rId23"/>
    <p:sldId id="279" r:id="rId24"/>
    <p:sldId id="280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3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2E16CF-ED27-46BA-A568-0BFFCD10C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253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0FAA6-DA6A-4F35-9206-6190F0784C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962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3622B-49C6-4C75-932E-8AA8E983F1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5690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929F9-1BE7-41EB-B569-94246583C0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569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F871C1-A25A-4419-A07A-44213F4B6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533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94A1B3-C516-471A-AB49-53E4536CF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312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10BEE-1E87-49B0-9CD0-512694E9F3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820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0DEDF0-F0C3-4FF8-A03E-A8718E236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56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32B6F-EDD6-49E7-9A84-648573857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148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9B083-398C-40D8-B30F-014DD35DF7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2601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1001E-F898-42FC-A039-9A902197E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89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BFA9A-E0C1-47C4-95F0-8E5F4CA74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795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AC1BB3B0-DF38-47B1-A606-BB2A35AF4E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r>
              <a:rPr lang="en-US" b="1" dirty="0" smtClean="0">
                <a:solidFill>
                  <a:srgbClr val="FF0000"/>
                </a:solidFill>
              </a:rPr>
              <a:t>CHEMICAL MEDIATORS OF INFLAMMATION</a:t>
            </a:r>
          </a:p>
          <a:p>
            <a:pPr marL="0" indent="0" algn="ctr">
              <a:buFontTx/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 algn="ctr">
              <a:buFontTx/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FontTx/>
              <a:buNone/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Dr. SANJIV KUMAR</a:t>
            </a:r>
          </a:p>
          <a:p>
            <a:pPr marL="0" indent="0">
              <a:buFontTx/>
              <a:buNone/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ASSTT.  PROFESSOR,</a:t>
            </a:r>
          </a:p>
          <a:p>
            <a:pPr marL="0" indent="0">
              <a:buFontTx/>
              <a:buNone/>
            </a:pPr>
            <a:r>
              <a:rPr lang="en-US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DEPTT. OF PATHOLOGY, BVC, PATNA</a:t>
            </a:r>
          </a:p>
          <a:p>
            <a:pPr marL="0" indent="0" algn="ctr">
              <a:buFontTx/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588963"/>
            <a:ext cx="8675688" cy="431800"/>
          </a:xfrm>
          <a:noFill/>
        </p:spPr>
        <p:txBody>
          <a:bodyPr lIns="0" tIns="0" rIns="0" bIns="0">
            <a:spAutoFit/>
          </a:bodyPr>
          <a:lstStyle/>
          <a:p>
            <a:pPr algn="l" defTabSz="381000" eaLnBrk="1" hangingPunct="1"/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KININ SYSTEM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228600" y="1752600"/>
            <a:ext cx="8674100" cy="4284663"/>
          </a:xfrm>
        </p:spPr>
        <p:txBody>
          <a:bodyPr lIns="0" tIns="0" rIns="0" bIns="0">
            <a:spAutoFit/>
          </a:bodyPr>
          <a:lstStyle/>
          <a:p>
            <a:pPr defTabSz="381000" eaLnBrk="1" hangingPunct="1">
              <a:lnSpc>
                <a:spcPct val="9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Activated by Hageman factor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XIIa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defTabSz="381000" eaLnBrk="1" hangingPunct="1">
              <a:lnSpc>
                <a:spcPct val="90000"/>
              </a:lnSpc>
              <a:buFontTx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defTabSz="381000" eaLnBrk="1" hangingPunct="1">
              <a:lnSpc>
                <a:spcPct val="90000"/>
              </a:lnSpc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BRADYKININ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(Vasoactive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nanopeptide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defTabSz="381000" eaLnBrk="1" hangingPunct="1">
              <a:lnSpc>
                <a:spcPct val="150000"/>
              </a:lnSpc>
              <a:buFontTx/>
              <a:buAutoNum type="romanU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Potent vasodilator </a:t>
            </a:r>
          </a:p>
          <a:p>
            <a:pPr defTabSz="381000" eaLnBrk="1" hangingPunct="1">
              <a:lnSpc>
                <a:spcPct val="150000"/>
              </a:lnSpc>
              <a:buFontTx/>
              <a:buAutoNum type="romanU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Increased vascular permeability</a:t>
            </a:r>
          </a:p>
          <a:p>
            <a:pPr defTabSz="381000" eaLnBrk="1" hangingPunct="1">
              <a:lnSpc>
                <a:spcPct val="150000"/>
              </a:lnSpc>
              <a:buFontTx/>
              <a:buAutoNum type="romanU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Contraction of smooth muscle</a:t>
            </a:r>
          </a:p>
          <a:p>
            <a:pPr defTabSz="381000" eaLnBrk="1" hangingPunct="1">
              <a:lnSpc>
                <a:spcPct val="150000"/>
              </a:lnSpc>
              <a:buFontTx/>
              <a:buAutoNum type="romanU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Produce pain</a:t>
            </a:r>
          </a:p>
          <a:p>
            <a:pPr defTabSz="381000" eaLnBrk="1" hangingPunct="1">
              <a:lnSpc>
                <a:spcPct val="150000"/>
              </a:lnSpc>
              <a:buFontTx/>
              <a:buAutoNum type="romanU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Stimulates release of histamine</a:t>
            </a:r>
          </a:p>
          <a:p>
            <a:pPr defTabSz="381000" eaLnBrk="1" hangingPunct="1">
              <a:lnSpc>
                <a:spcPct val="150000"/>
              </a:lnSpc>
              <a:buFontTx/>
              <a:buAutoNum type="romanUcPeriod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Activates the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arachidonic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acid cascade</a:t>
            </a:r>
          </a:p>
        </p:txBody>
      </p:sp>
    </p:spTree>
  </p:cSld>
  <p:clrMapOvr>
    <a:masterClrMapping/>
  </p:clrMapOvr>
  <p:transition advClick="0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214313"/>
            <a:ext cx="8677275" cy="11684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COAGULATION SYSTEM</a:t>
            </a:r>
            <a:b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dirty="0" smtClean="0">
                <a:solidFill>
                  <a:srgbClr val="93708A"/>
                </a:solidFill>
                <a:latin typeface="Californian FB" pitchFamily="18" charset="0"/>
              </a:rPr>
              <a:t>Clotting system/</a:t>
            </a:r>
            <a:r>
              <a:rPr lang="en-US" sz="2000" dirty="0" err="1" smtClean="0">
                <a:solidFill>
                  <a:srgbClr val="93708A"/>
                </a:solidFill>
                <a:latin typeface="Californian FB" pitchFamily="18" charset="0"/>
              </a:rPr>
              <a:t>fibrinolytic</a:t>
            </a:r>
            <a:r>
              <a:rPr lang="en-US" sz="2000" dirty="0" smtClean="0">
                <a:solidFill>
                  <a:srgbClr val="93708A"/>
                </a:solidFill>
                <a:latin typeface="Californian FB" pitchFamily="18" charset="0"/>
              </a:rPr>
              <a:t> system </a:t>
            </a:r>
            <a:r>
              <a:rPr lang="en-US" sz="2800" dirty="0" smtClean="0">
                <a:solidFill>
                  <a:srgbClr val="93708A"/>
                </a:solidFill>
                <a:latin typeface="Comic Sans MS" pitchFamily="66" charset="0"/>
              </a:rPr>
              <a:t/>
            </a:r>
            <a:br>
              <a:rPr lang="en-US" sz="2800" dirty="0" smtClean="0">
                <a:solidFill>
                  <a:srgbClr val="93708A"/>
                </a:solidFill>
                <a:latin typeface="Comic Sans MS" pitchFamily="66" charset="0"/>
              </a:rPr>
            </a:b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90500" y="1497013"/>
            <a:ext cx="8677275" cy="435768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Plasma proteins </a:t>
            </a:r>
          </a:p>
          <a:p>
            <a:pPr lvl="1" defTabSz="381000"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Can be activated by Hageman factor</a:t>
            </a:r>
          </a:p>
          <a:p>
            <a:pPr defTabSz="381000"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Thrombin converts fibrinogen to fibrin </a:t>
            </a:r>
          </a:p>
          <a:p>
            <a:pPr marL="506413" lvl="2" indent="254000" defTabSz="381000" eaLnBrk="1" hangingPunct="1">
              <a:buFont typeface="Arial" charset="0"/>
              <a:buChar char="–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↑vascular permeability</a:t>
            </a:r>
          </a:p>
          <a:p>
            <a:pPr marL="506413" lvl="2" indent="254000" defTabSz="381000" eaLnBrk="1" hangingPunct="1">
              <a:buFont typeface="Arial" charset="0"/>
              <a:buChar char="–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Chemotactic for leucocytes</a:t>
            </a:r>
          </a:p>
          <a:p>
            <a:pPr defTabSz="381000"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Plasmin is important in lysing fibrin clots,</a:t>
            </a:r>
          </a:p>
          <a:p>
            <a:pPr lvl="1" defTabSz="381000"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Activates Hageman factor (XII) ⇨ bradykinin</a:t>
            </a:r>
          </a:p>
          <a:p>
            <a:pPr lvl="1" defTabSz="381000"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Cleaves C3  ⇨  C3a </a:t>
            </a:r>
          </a:p>
          <a:p>
            <a:pPr lvl="1" defTabSz="381000"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"fibrin-split products" formed from fibrin breakdown</a:t>
            </a:r>
          </a:p>
          <a:p>
            <a:pPr marL="506413" lvl="2" indent="254000" defTabSz="381000" eaLnBrk="1" hangingPunct="1">
              <a:buFont typeface="Arial" charset="0"/>
              <a:buChar char="–"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↑ vascular permeability</a:t>
            </a:r>
          </a:p>
        </p:txBody>
      </p:sp>
    </p:spTree>
  </p:cSld>
  <p:clrMapOvr>
    <a:masterClrMapping/>
  </p:clrMapOvr>
  <p:transition advClick="0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3675" y="314325"/>
            <a:ext cx="8677275" cy="3683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2400" b="1" smtClean="0">
                <a:solidFill>
                  <a:srgbClr val="FF0000"/>
                </a:solidFill>
              </a:rPr>
              <a:t>HAGEMAN FACTOR </a:t>
            </a:r>
          </a:p>
        </p:txBody>
      </p:sp>
      <p:sp>
        <p:nvSpPr>
          <p:cNvPr id="1331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7475" y="1568450"/>
            <a:ext cx="8677275" cy="37973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Factor XII of intrinsic coagulation cascade</a:t>
            </a:r>
          </a:p>
          <a:p>
            <a:pPr defTabSz="381000" eaLnBrk="1" hangingPunct="1"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Causes</a:t>
            </a:r>
          </a:p>
          <a:p>
            <a:pPr lvl="1" defTabSz="381000" eaLnBrk="1" hangingPunct="1">
              <a:lnSpc>
                <a:spcPct val="150000"/>
              </a:lnSpc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Coagulation</a:t>
            </a:r>
          </a:p>
          <a:p>
            <a:pPr lvl="1" defTabSz="381000" eaLnBrk="1" hangingPunct="1">
              <a:lnSpc>
                <a:spcPct val="150000"/>
              </a:lnSpc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Activation of fibrinolytic system</a:t>
            </a:r>
          </a:p>
          <a:p>
            <a:pPr lvl="1" defTabSz="381000" eaLnBrk="1" hangingPunct="1">
              <a:lnSpc>
                <a:spcPct val="150000"/>
              </a:lnSpc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Produces bradykinin</a:t>
            </a:r>
          </a:p>
          <a:p>
            <a:pPr lvl="1" defTabSz="381000" eaLnBrk="1" hangingPunct="1">
              <a:lnSpc>
                <a:spcPct val="150000"/>
              </a:lnSpc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Activates complement</a:t>
            </a:r>
          </a:p>
          <a:p>
            <a:pPr lvl="1" defTabSz="381000" eaLnBrk="1" hangingPunct="1">
              <a:lnSpc>
                <a:spcPct val="150000"/>
              </a:lnSpc>
            </a:pPr>
            <a:r>
              <a:rPr lang="en-US" sz="2000" smtClean="0">
                <a:latin typeface="Times New Roman" pitchFamily="18" charset="0"/>
                <a:cs typeface="Times New Roman" pitchFamily="18" charset="0"/>
              </a:rPr>
              <a:t>Provides an amplification system</a:t>
            </a:r>
          </a:p>
        </p:txBody>
      </p:sp>
    </p:spTree>
  </p:cSld>
  <p:clrMapOvr>
    <a:masterClrMapping/>
  </p:clrMapOvr>
  <p:transition advClick="0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30238"/>
            <a:ext cx="8229600" cy="4318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2800" b="1" smtClean="0">
                <a:solidFill>
                  <a:srgbClr val="FF0000"/>
                </a:solidFill>
              </a:rPr>
              <a:t>ARACHIDONIC ACID METABOLITES</a:t>
            </a:r>
          </a:p>
        </p:txBody>
      </p:sp>
      <p:sp>
        <p:nvSpPr>
          <p:cNvPr id="14339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262313"/>
          </a:xfrm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20-carbon polyunsaturated fatty acid (4 double bonds) </a:t>
            </a:r>
          </a:p>
          <a:p>
            <a:pPr lvl="1" defTabSz="381000" eaLnBrk="1" hangingPunct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Derived directly from dietary sources or by conversion of essential fatty acid linoleic acid</a:t>
            </a:r>
          </a:p>
          <a:p>
            <a:pPr lvl="1" defTabSz="381000" eaLnBrk="1" hangingPunct="1"/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defTabSz="381000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Undergo 2 major pathways</a:t>
            </a:r>
          </a:p>
          <a:p>
            <a:pPr lvl="1" defTabSz="381000" eaLnBrk="1" hangingPunct="1"/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Cyclooxygenase pathway (COX)</a:t>
            </a:r>
          </a:p>
          <a:p>
            <a:pPr lvl="1" defTabSz="381000" eaLnBrk="1" hangingPunct="1"/>
            <a:r>
              <a:rPr lang="en-US" sz="2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Lipoxygenase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pathway  (LOX)</a:t>
            </a:r>
          </a:p>
          <a:p>
            <a:pPr defTabSz="381000" eaLnBrk="1" hangingPunct="1"/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 defTabSz="381000" eaLnBrk="1" hangingPunct="1"/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96913"/>
            <a:ext cx="8675688" cy="431800"/>
          </a:xfrm>
          <a:noFill/>
        </p:spPr>
        <p:txBody>
          <a:bodyPr lIns="0" tIns="0" rIns="0" bIns="0">
            <a:spAutoFit/>
          </a:bodyPr>
          <a:lstStyle/>
          <a:p>
            <a:pPr algn="l" defTabSz="381000" eaLnBrk="1" hangingPunct="1"/>
            <a:r>
              <a:rPr lang="en-US" sz="2800" b="1" smtClean="0">
                <a:solidFill>
                  <a:srgbClr val="FF0000"/>
                </a:solidFill>
              </a:rPr>
              <a:t>CYCLOOXYGENASE PATHWAY</a:t>
            </a: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15888" y="1930400"/>
            <a:ext cx="8677275" cy="3090077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3 important products</a:t>
            </a:r>
          </a:p>
          <a:p>
            <a:pPr lvl="1" defTabSz="381000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Thromboxane A2 </a:t>
            </a:r>
          </a:p>
          <a:p>
            <a:pPr marL="506413" lvl="2" indent="254000" defTabSz="381000" eaLnBrk="1" hangingPunct="1">
              <a:buFont typeface="Arial" charset="0"/>
              <a:buChar char="–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Aggregates platelets and causes vasoconstriction</a:t>
            </a:r>
          </a:p>
          <a:p>
            <a:pPr lvl="1" defTabSz="381000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Prostacyclin (PGI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06413" lvl="2" indent="254000" defTabSz="381000" eaLnBrk="1" hangingPunct="1">
              <a:buFont typeface="Arial" charset="0"/>
              <a:buChar char="–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Endothelial cells inhibits platelet aggregation and causes vasodilation</a:t>
            </a:r>
          </a:p>
          <a:p>
            <a:pPr lvl="1" defTabSz="381000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Prostaglandins PGE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PGF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2-alpha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and PGD</a:t>
            </a:r>
            <a:r>
              <a:rPr lang="en-US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506413" lvl="2" indent="254000" defTabSz="381000" eaLnBrk="1" hangingPunct="1">
              <a:buFont typeface="Arial" charset="0"/>
              <a:buChar char="–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Variety of actions on vascular tone and permeability</a:t>
            </a:r>
          </a:p>
          <a:p>
            <a:pPr marL="506413" lvl="2" indent="254000" defTabSz="381000" eaLnBrk="1" hangingPunct="1">
              <a:buFont typeface="Arial" charset="0"/>
              <a:buChar char="–"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Pain and fever</a:t>
            </a:r>
          </a:p>
        </p:txBody>
      </p:sp>
    </p:spTree>
  </p:cSld>
  <p:clrMapOvr>
    <a:masterClrMapping/>
  </p:clrMapOvr>
  <p:transition advClick="0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193675" y="138113"/>
            <a:ext cx="8677275" cy="431800"/>
          </a:xfrm>
          <a:noFill/>
        </p:spPr>
        <p:txBody>
          <a:bodyPr lIns="0" tIns="0" rIns="0" bIns="0">
            <a:spAutoFit/>
          </a:bodyPr>
          <a:lstStyle/>
          <a:p>
            <a:pPr algn="l" defTabSz="381000" eaLnBrk="1" hangingPunct="1"/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LIPOXYGENASE PATHWAY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9063" y="1135063"/>
            <a:ext cx="8677275" cy="4364272"/>
          </a:xfrm>
        </p:spPr>
        <p:txBody>
          <a:bodyPr lIns="0" tIns="0" rIns="0" bIns="0">
            <a:spAutoFit/>
          </a:bodyPr>
          <a:lstStyle/>
          <a:p>
            <a:pPr marL="0" indent="0" defTabSz="381000" eaLnBrk="1" hangingPunct="1">
              <a:lnSpc>
                <a:spcPct val="150000"/>
              </a:lnSpc>
              <a:buFontTx/>
              <a:buNone/>
              <a:defRPr/>
            </a:pP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Leukotrienes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lipoxins</a:t>
            </a:r>
            <a:endParaRPr lang="en-U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defTabSz="381000" eaLnBrk="1" hangingPunct="1">
              <a:lnSpc>
                <a:spcPct val="150000"/>
              </a:lnSpc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Leukotriene B4 is a potent chemotactic agent</a:t>
            </a:r>
          </a:p>
          <a:p>
            <a:pPr defTabSz="381000" eaLnBrk="1" hangingPunct="1">
              <a:lnSpc>
                <a:spcPct val="150000"/>
              </a:lnSpc>
              <a:defRPr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Leukotrienes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C4, D4, E4 </a:t>
            </a:r>
          </a:p>
          <a:p>
            <a:pPr lvl="1" defTabSz="381000" eaLnBrk="1" hangingPunct="1">
              <a:lnSpc>
                <a:spcPct val="150000"/>
              </a:lnSpc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Potent vasoconstrictors</a:t>
            </a:r>
          </a:p>
          <a:p>
            <a:pPr lvl="1" defTabSz="381000" eaLnBrk="1" hangingPunct="1">
              <a:lnSpc>
                <a:spcPct val="150000"/>
              </a:lnSpc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Potent mediators of increased vascular permeability on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venules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only</a:t>
            </a:r>
          </a:p>
          <a:p>
            <a:pPr lvl="1" defTabSz="381000" eaLnBrk="1" hangingPunct="1">
              <a:lnSpc>
                <a:spcPct val="150000"/>
              </a:lnSpc>
              <a:defRPr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Up to 1000 times as potent as histamine in producing increased vascular permeability</a:t>
            </a:r>
          </a:p>
          <a:p>
            <a:pPr lvl="1" defTabSz="381000" eaLnBrk="1" hangingPunct="1">
              <a:lnSpc>
                <a:spcPct val="150000"/>
              </a:lnSpc>
              <a:defRPr/>
            </a:pP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Lipoxins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cause vasodilation, inhibit neutrophil i.e. reverse of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leukotrienes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ransition advClick="0"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4988" y="76200"/>
            <a:ext cx="8151812" cy="6553200"/>
          </a:xfr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37999"/>
            <a:ext cx="8675688" cy="104644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PLATELET ACTIVATING FACTOR</a:t>
            </a:r>
            <a:b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from mast cells, neutrophils, macrophages, platelets, endothelium etc. as AA metabolites</a:t>
            </a:r>
          </a:p>
        </p:txBody>
      </p:sp>
      <p:sp>
        <p:nvSpPr>
          <p:cNvPr id="18435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61963" y="2133600"/>
            <a:ext cx="8224837" cy="30654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Aggregate platelets and cause release</a:t>
            </a:r>
          </a:p>
          <a:p>
            <a:pPr defTabSz="381000" eaLnBrk="1" hangingPunct="1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Bronchoconstriction and Vasoconstriction</a:t>
            </a:r>
          </a:p>
          <a:p>
            <a:pPr defTabSz="381000" eaLnBrk="1" hangingPunct="1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At low concentration Vasodilation and ↑ vascular permeability</a:t>
            </a:r>
          </a:p>
          <a:p>
            <a:pPr defTabSz="381000" eaLnBrk="1" hangingPunct="1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↑ leukocyte adhesion</a:t>
            </a:r>
          </a:p>
          <a:p>
            <a:pPr defTabSz="381000" eaLnBrk="1" hangingPunct="1"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Leukocyte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chemotaxis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95325"/>
            <a:ext cx="8675688" cy="4318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CYTOKINES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" y="2382838"/>
            <a:ext cx="8675688" cy="1809750"/>
          </a:xfrm>
        </p:spPr>
        <p:txBody>
          <a:bodyPr lIns="0" tIns="0" rIns="0" bIns="0">
            <a:spAutoFit/>
          </a:bodyPr>
          <a:lstStyle/>
          <a:p>
            <a:pPr defTabSz="381000" eaLnBrk="1" hangingPunct="1">
              <a:lnSpc>
                <a:spcPct val="150000"/>
              </a:lnSpc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Transmitters for cell-to-cell chatting</a:t>
            </a:r>
          </a:p>
          <a:p>
            <a:pPr defTabSz="381000" eaLnBrk="1" hangingPunct="1">
              <a:lnSpc>
                <a:spcPct val="150000"/>
              </a:lnSpc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Primarily from activated macrophages and lymphocytes</a:t>
            </a:r>
          </a:p>
          <a:p>
            <a:pPr marL="0" indent="0" defTabSz="381000" eaLnBrk="1" hangingPunct="1">
              <a:lnSpc>
                <a:spcPct val="150000"/>
              </a:lnSpc>
              <a:buFontTx/>
              <a:buNone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>
    <p:cut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66688" y="228600"/>
            <a:ext cx="8675687" cy="369888"/>
          </a:xfrm>
          <a:noFill/>
        </p:spPr>
        <p:txBody>
          <a:bodyPr lIns="0" tIns="0" rIns="0" bIns="0">
            <a:spAutoFit/>
          </a:bodyPr>
          <a:lstStyle/>
          <a:p>
            <a:pPr algn="l" defTabSz="381000" eaLnBrk="1" hangingPunct="1"/>
            <a:r>
              <a:rPr lang="en-US" sz="2400" b="1" smtClean="0">
                <a:solidFill>
                  <a:srgbClr val="FF0000"/>
                </a:solidFill>
              </a:rPr>
              <a:t>IL-I and TNF</a:t>
            </a: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1588" y="762000"/>
            <a:ext cx="867886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381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381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381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381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381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>
                <a:solidFill>
                  <a:srgbClr val="FF0000"/>
                </a:solidFill>
                <a:latin typeface="Comic Sans MS" pitchFamily="66" charset="0"/>
              </a:rPr>
              <a:t>Master Cytokines</a:t>
            </a:r>
          </a:p>
        </p:txBody>
      </p:sp>
      <p:pic>
        <p:nvPicPr>
          <p:cNvPr id="2048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295400"/>
            <a:ext cx="8223250" cy="556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192088" y="304800"/>
            <a:ext cx="8678862" cy="153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381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381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381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381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381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5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Definition:</a:t>
            </a:r>
          </a:p>
          <a:p>
            <a:endParaRPr lang="en-US" sz="2500" dirty="0">
              <a:solidFill>
                <a:srgbClr val="93708A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Any messenger that acts on blood vessels, inflammatory cells, or other cells to contribute to an inflammatory response.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088" y="2286000"/>
            <a:ext cx="8229600" cy="4297363"/>
          </a:xfrm>
        </p:spPr>
        <p:txBody>
          <a:bodyPr/>
          <a:lstStyle/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May be in present in 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Cell or Plasma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Cell they are either preformed or newly synthesized</a:t>
            </a:r>
          </a:p>
          <a:p>
            <a:pPr>
              <a:lnSpc>
                <a:spcPct val="200000"/>
              </a:lnSpc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 plasma present as precursor or inactive form.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27075"/>
            <a:ext cx="8675688" cy="368300"/>
          </a:xfrm>
          <a:noFill/>
        </p:spPr>
        <p:txBody>
          <a:bodyPr lIns="0" tIns="0" rIns="0" bIns="0">
            <a:spAutoFit/>
          </a:bodyPr>
          <a:lstStyle/>
          <a:p>
            <a:pPr algn="l" defTabSz="381000" eaLnBrk="1" hangingPunct="1"/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Other Cytokines</a:t>
            </a:r>
          </a:p>
        </p:txBody>
      </p:sp>
      <p:sp>
        <p:nvSpPr>
          <p:cNvPr id="2150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675688" cy="302895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IL-5</a:t>
            </a:r>
          </a:p>
          <a:p>
            <a:pPr lvl="1" defTabSz="381000"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Eosinophils</a:t>
            </a:r>
          </a:p>
          <a:p>
            <a:pPr defTabSz="381000"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IL-6</a:t>
            </a:r>
          </a:p>
          <a:p>
            <a:pPr lvl="1" defTabSz="381000"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B and T cells</a:t>
            </a:r>
          </a:p>
          <a:p>
            <a:pPr defTabSz="381000"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IL-8  </a:t>
            </a:r>
          </a:p>
          <a:p>
            <a:pPr lvl="1" defTabSz="381000"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Neutrophils </a:t>
            </a:r>
          </a:p>
          <a:p>
            <a:pPr lvl="1" defTabSz="381000" eaLnBrk="1" hangingPunct="1"/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Lesser degree monocytes and eosinophils</a:t>
            </a:r>
          </a:p>
        </p:txBody>
      </p:sp>
    </p:spTree>
  </p:cSld>
  <p:clrMapOvr>
    <a:masterClrMapping/>
  </p:clrMapOvr>
  <p:transition advClick="0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96913"/>
            <a:ext cx="8675688" cy="4318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GROWTH FACTORS</a:t>
            </a:r>
          </a:p>
        </p:txBody>
      </p:sp>
      <p:sp>
        <p:nvSpPr>
          <p:cNvPr id="22531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1676400"/>
            <a:ext cx="8675688" cy="2371725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Platelet derived growth factor</a:t>
            </a:r>
          </a:p>
          <a:p>
            <a:pPr defTabSz="381000" eaLnBrk="1" hangingPunct="1"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Transforming growth factor β</a:t>
            </a:r>
          </a:p>
          <a:p>
            <a:pPr lvl="1" defTabSz="381000" eaLnBrk="1" hangingPunct="1"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Chemokines </a:t>
            </a:r>
          </a:p>
          <a:p>
            <a:pPr defTabSz="381000" eaLnBrk="1" hangingPunct="1"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Important in regeneration and repair</a:t>
            </a:r>
          </a:p>
        </p:txBody>
      </p:sp>
    </p:spTree>
  </p:cSld>
  <p:clrMapOvr>
    <a:masterClrMapping/>
  </p:clrMapOvr>
  <p:transition advClick="0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-5437"/>
            <a:ext cx="8675688" cy="861774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NITRIC OXIDE (NO)</a:t>
            </a:r>
            <a:b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Formed from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arginine 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along with </a:t>
            </a:r>
            <a:r>
              <a:rPr lang="en-US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citrulline</a:t>
            </a:r>
            <a:r>
              <a:rPr lang="en-US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84150" y="1346200"/>
            <a:ext cx="8689975" cy="4949825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3 effects</a:t>
            </a:r>
          </a:p>
          <a:p>
            <a:pPr lvl="1" defTabSz="381000" eaLnBrk="1" hangingPunct="1"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Physical mediator of vascular tone</a:t>
            </a:r>
          </a:p>
          <a:p>
            <a:pPr lvl="1" defTabSz="381000" eaLnBrk="1" hangingPunct="1"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Host defense </a:t>
            </a:r>
          </a:p>
          <a:p>
            <a:pPr lvl="1" defTabSz="381000" eaLnBrk="1" hangingPunct="1"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Reduces platelet aggregation and adhesion</a:t>
            </a:r>
          </a:p>
          <a:p>
            <a:pPr lvl="1" defTabSz="381000" eaLnBrk="1" hangingPunct="1"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Inhibits several features of mast cell induced inflammation</a:t>
            </a:r>
          </a:p>
          <a:p>
            <a:pPr defTabSz="381000" eaLnBrk="1" hangingPunct="1"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Uncontrolled NO production</a:t>
            </a:r>
          </a:p>
          <a:p>
            <a:pPr lvl="1" defTabSz="381000" eaLnBrk="1" hangingPunct="1"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Can lead to massive peripheral Vasodilation  and Shock</a:t>
            </a:r>
          </a:p>
          <a:p>
            <a:pPr lvl="1" defTabSz="381000" eaLnBrk="1" hangingPunct="1">
              <a:lnSpc>
                <a:spcPct val="150000"/>
              </a:lnSpc>
              <a:buFontTx/>
              <a:buNone/>
            </a:pPr>
            <a:endParaRPr lang="en-US" sz="240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96913"/>
            <a:ext cx="8675688" cy="4318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LYSOSOMAL CONSTITUENTS</a:t>
            </a:r>
          </a:p>
        </p:txBody>
      </p:sp>
      <p:sp>
        <p:nvSpPr>
          <p:cNvPr id="2457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675688" cy="4579715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Neutrophils,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Monocyte/Macrophages</a:t>
            </a:r>
          </a:p>
          <a:p>
            <a:pPr lvl="1" defTabSz="381000" eaLnBrk="1" hangingPunct="1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Smaller, specific or secondary granules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like lysozyme, collagenase,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histminase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1" defTabSz="381000" eaLnBrk="1" hangingPunct="1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Large, </a:t>
            </a:r>
            <a:r>
              <a:rPr lang="en-US" sz="24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azurophil</a:t>
            </a: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or primary granules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like myeloperoxidase, acid hydrolases,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elastase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etc.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defTabSz="381000" eaLnBrk="1" hangingPunct="1"/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defTabSz="381000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Cationic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proteins </a:t>
            </a:r>
          </a:p>
          <a:p>
            <a:pPr lvl="1" defTabSz="381000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↑ vascular permeability</a:t>
            </a:r>
          </a:p>
          <a:p>
            <a:pPr lvl="1" defTabSz="381000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Chemotactic</a:t>
            </a:r>
          </a:p>
          <a:p>
            <a:pPr defTabSz="381000" eaLnBrk="1" hangingPunct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Neutral proteases degrade ECM while acid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proteases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degrade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bacteria, neutral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proteases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cause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anaphylotoxins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36563"/>
            <a:ext cx="8675688" cy="4318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OXYGEN-DERIVED FREE RADICALS</a:t>
            </a:r>
          </a:p>
        </p:txBody>
      </p:sp>
      <p:sp>
        <p:nvSpPr>
          <p:cNvPr id="2560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38125" y="1143000"/>
            <a:ext cx="8677275" cy="551021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Cause endothelial damage </a:t>
            </a:r>
          </a:p>
          <a:p>
            <a:pPr defTabSz="381000" eaLnBrk="1" hangingPunct="1"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Protein destruction by inhibiting antiproteases</a:t>
            </a:r>
          </a:p>
          <a:p>
            <a:pPr defTabSz="381000" eaLnBrk="1" hangingPunct="1"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Injury to variety of cells</a:t>
            </a:r>
          </a:p>
          <a:p>
            <a:pPr defTabSz="381000" eaLnBrk="1" hangingPunct="1"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Don’t forget the antioxidants</a:t>
            </a:r>
          </a:p>
          <a:p>
            <a:pPr lvl="1" defTabSz="381000" eaLnBrk="1" hangingPunct="1"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Ceruloplasmin</a:t>
            </a:r>
          </a:p>
          <a:p>
            <a:pPr lvl="1" defTabSz="381000" eaLnBrk="1" hangingPunct="1"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Transferrin</a:t>
            </a:r>
          </a:p>
          <a:p>
            <a:pPr lvl="1" defTabSz="381000" eaLnBrk="1" hangingPunct="1"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Superoxide dismutase</a:t>
            </a:r>
          </a:p>
          <a:p>
            <a:pPr lvl="1" defTabSz="381000" eaLnBrk="1" hangingPunct="1"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Catalase</a:t>
            </a:r>
          </a:p>
          <a:p>
            <a:pPr lvl="1" defTabSz="381000" eaLnBrk="1" hangingPunct="1">
              <a:lnSpc>
                <a:spcPct val="150000"/>
              </a:lnSpc>
            </a:pP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Glutathione peroxidase</a:t>
            </a:r>
          </a:p>
        </p:txBody>
      </p:sp>
    </p:spTree>
  </p:cSld>
  <p:clrMapOvr>
    <a:masterClrMapping/>
  </p:clrMapOvr>
  <p:transition advClick="0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304800" y="-228600"/>
            <a:ext cx="8229600" cy="1143000"/>
          </a:xfrm>
        </p:spPr>
        <p:txBody>
          <a:bodyPr/>
          <a:lstStyle/>
          <a:p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DIFFERENT MEDIATORS</a:t>
            </a:r>
          </a:p>
        </p:txBody>
      </p:sp>
      <p:pic>
        <p:nvPicPr>
          <p:cNvPr id="4099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876300"/>
            <a:ext cx="8686800" cy="6019800"/>
          </a:xfr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" y="314325"/>
            <a:ext cx="8675688" cy="3683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2400" b="1" smtClean="0">
                <a:solidFill>
                  <a:srgbClr val="FF0000"/>
                </a:solidFill>
              </a:rPr>
              <a:t>VASOACTIVE AMINES 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677275" cy="4247317"/>
          </a:xfrm>
        </p:spPr>
        <p:txBody>
          <a:bodyPr lIns="0" tIns="0" rIns="0" bIns="0">
            <a:spAutoFit/>
          </a:bodyPr>
          <a:lstStyle/>
          <a:p>
            <a:pPr marL="0" indent="0" defTabSz="381000" eaLnBrk="1" hangingPunct="1">
              <a:lnSpc>
                <a:spcPct val="150000"/>
              </a:lnSpc>
              <a:buFontTx/>
              <a:buNone/>
              <a:defRPr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Histamine and Serotonin </a:t>
            </a:r>
            <a:r>
              <a:rPr lang="en-US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(Histamine is formed from amino acid </a:t>
            </a:r>
            <a:r>
              <a:rPr lang="en-US" sz="24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histidine</a:t>
            </a:r>
            <a:r>
              <a:rPr lang="en-US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by </a:t>
            </a:r>
            <a:r>
              <a:rPr lang="en-US" sz="2400" dirty="0" err="1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histidine</a:t>
            </a:r>
            <a:r>
              <a:rPr lang="en-US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decarboxylase )</a:t>
            </a:r>
          </a:p>
          <a:p>
            <a:pPr defTabSz="381000" eaLnBrk="1" hangingPunct="1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Increase Vascular Permeability and Vascular Permeability</a:t>
            </a:r>
          </a:p>
          <a:p>
            <a:pPr defTabSz="381000" eaLnBrk="1" hangingPunct="1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Mediators in the immediate active phase of increased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permeability</a:t>
            </a:r>
          </a:p>
          <a:p>
            <a:pPr defTabSz="381000" eaLnBrk="1" hangingPunct="1">
              <a:lnSpc>
                <a:spcPct val="150000"/>
              </a:lnSpc>
              <a:buFont typeface="Wingdings" pitchFamily="2" charset="2"/>
              <a:buChar char="v"/>
              <a:defRPr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Promotes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contraction of smooth muscle</a:t>
            </a:r>
          </a:p>
          <a:p>
            <a:pPr marL="457200" lvl="1" indent="0" algn="ctr" defTabSz="381000" eaLnBrk="1" hangingPunct="1">
              <a:lnSpc>
                <a:spcPct val="150000"/>
              </a:lnSpc>
              <a:buNone/>
              <a:defRPr/>
            </a:pPr>
            <a:r>
              <a:rPr lang="en-US" sz="2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Serotonin found in rodent mast cells </a:t>
            </a:r>
          </a:p>
          <a:p>
            <a:pPr marL="457200" lvl="1" indent="0" defTabSz="381000" eaLnBrk="1" hangingPunct="1">
              <a:lnSpc>
                <a:spcPct val="150000"/>
              </a:lnSpc>
              <a:buNone/>
              <a:defRPr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30238"/>
            <a:ext cx="8229600" cy="4318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sz="2800" b="1" smtClean="0">
                <a:solidFill>
                  <a:srgbClr val="FF0000"/>
                </a:solidFill>
              </a:rPr>
              <a:t>PLASMA PROTEASES</a:t>
            </a:r>
          </a:p>
        </p:txBody>
      </p:sp>
      <p:sp>
        <p:nvSpPr>
          <p:cNvPr id="6147" name="Rectangle 4"/>
          <p:cNvSpPr>
            <a:spLocks noGrp="1" noChangeArrowheads="1"/>
          </p:cNvSpPr>
          <p:nvPr>
            <p:ph idx="1"/>
          </p:nvPr>
        </p:nvSpPr>
        <p:spPr>
          <a:xfrm>
            <a:off x="381000" y="1905000"/>
            <a:ext cx="8229600" cy="2363788"/>
          </a:xfrm>
        </p:spPr>
        <p:txBody>
          <a:bodyPr lIns="0" tIns="0" rIns="0" bIns="0">
            <a:spAutoFit/>
          </a:bodyPr>
          <a:lstStyle/>
          <a:p>
            <a:pPr defTabSz="381000" eaLnBrk="1" hangingPunct="1">
              <a:lnSpc>
                <a:spcPct val="200000"/>
              </a:lnSpc>
              <a:buFontTx/>
              <a:buAutoNum type="arabicPeriod"/>
            </a:pPr>
            <a:r>
              <a:rPr lang="en-US" sz="2400" b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COMPLEMENT SYSTEM</a:t>
            </a:r>
          </a:p>
          <a:p>
            <a:pPr defTabSz="381000" eaLnBrk="1" hangingPunct="1">
              <a:lnSpc>
                <a:spcPct val="200000"/>
              </a:lnSpc>
              <a:buFontTx/>
              <a:buAutoNum type="arabicPeriod"/>
            </a:pPr>
            <a:r>
              <a:rPr lang="en-US" sz="24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KININ SYSTEM</a:t>
            </a:r>
          </a:p>
          <a:p>
            <a:pPr defTabSz="381000" eaLnBrk="1" hangingPunct="1">
              <a:lnSpc>
                <a:spcPct val="200000"/>
              </a:lnSpc>
              <a:buFontTx/>
              <a:buAutoNum type="arabicPeriod"/>
            </a:pPr>
            <a:r>
              <a:rPr lang="en-US" sz="24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CLOTTING SYSTEM </a:t>
            </a:r>
          </a:p>
        </p:txBody>
      </p:sp>
    </p:spTree>
  </p:cSld>
  <p:clrMapOvr>
    <a:masterClrMapping/>
  </p:clrMapOvr>
  <p:transition advClick="0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747715"/>
            <a:ext cx="8675688" cy="368300"/>
          </a:xfrm>
          <a:noFill/>
        </p:spPr>
        <p:txBody>
          <a:bodyPr lIns="0" tIns="0" rIns="0" bIns="0">
            <a:spAutoFit/>
          </a:bodyPr>
          <a:lstStyle/>
          <a:p>
            <a:pPr algn="l" defTabSz="381000" eaLnBrk="1" hangingPunct="1"/>
            <a:r>
              <a:rPr lang="en-US" sz="2400" b="1" dirty="0" smtClean="0">
                <a:solidFill>
                  <a:srgbClr val="FF0000"/>
                </a:solidFill>
              </a:rPr>
              <a:t>Activation Pathway</a:t>
            </a: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223838" y="2133600"/>
            <a:ext cx="8678862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38100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38100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3810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3810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3810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381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200000"/>
              </a:lnSpc>
            </a:pPr>
            <a:r>
              <a:rPr lang="en-US" sz="2400">
                <a:solidFill>
                  <a:srgbClr val="00B050"/>
                </a:solidFill>
              </a:rPr>
              <a:t>Classical pathway- </a:t>
            </a:r>
            <a:r>
              <a:rPr lang="en-US" sz="2400"/>
              <a:t>By antibody, antigen complex</a:t>
            </a:r>
          </a:p>
          <a:p>
            <a:pPr eaLnBrk="1" hangingPunct="1">
              <a:lnSpc>
                <a:spcPct val="200000"/>
              </a:lnSpc>
            </a:pPr>
            <a:r>
              <a:rPr lang="en-US" sz="2400">
                <a:solidFill>
                  <a:srgbClr val="00B050"/>
                </a:solidFill>
              </a:rPr>
              <a:t>Alternate pathway- </a:t>
            </a:r>
            <a:r>
              <a:rPr lang="en-US" sz="2400"/>
              <a:t>By microbial surface polysaccharides</a:t>
            </a:r>
          </a:p>
          <a:p>
            <a:pPr algn="ctr" eaLnBrk="1" hangingPunct="1">
              <a:lnSpc>
                <a:spcPct val="200000"/>
              </a:lnSpc>
            </a:pPr>
            <a:r>
              <a:rPr lang="en-US" sz="2400">
                <a:solidFill>
                  <a:srgbClr val="00B050"/>
                </a:solidFill>
              </a:rPr>
              <a:t>Common pathway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713" y="381000"/>
            <a:ext cx="8675687" cy="993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advClick="0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024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52400"/>
            <a:ext cx="8229600" cy="6248400"/>
          </a:xfr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10200"/>
          </a:xfrm>
        </p:spPr>
        <p:txBody>
          <a:bodyPr/>
          <a:lstStyle/>
          <a:p>
            <a:pPr marL="0" indent="0" defTabSz="381000" eaLnBrk="1" hangingPunct="1">
              <a:buFontTx/>
              <a:buNone/>
              <a:defRPr/>
            </a:pPr>
            <a:r>
              <a:rPr lang="en-US" sz="2800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Important inflammatory mediators</a:t>
            </a:r>
          </a:p>
          <a:p>
            <a:pPr marL="457200" lvl="1" indent="0" defTabSz="381000" eaLnBrk="1" hangingPunct="1">
              <a:buFontTx/>
              <a:buNone/>
              <a:defRPr/>
            </a:pPr>
            <a:r>
              <a:rPr lang="en-US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C3a and C5a (</a:t>
            </a:r>
            <a:r>
              <a:rPr lang="en-US" sz="24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anaphylatoxins</a:t>
            </a:r>
            <a:r>
              <a:rPr lang="en-US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506413" lvl="2" indent="254000" defTabSz="381000" eaLnBrk="1" hangingPunct="1">
              <a:buFont typeface="Arial" charset="0"/>
              <a:buChar char="–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Cause release of histamine from mast cells</a:t>
            </a:r>
          </a:p>
          <a:p>
            <a:pPr marL="506413" lvl="2" indent="254000" defTabSz="381000" eaLnBrk="1" hangingPunct="1">
              <a:buFont typeface="Arial" charset="0"/>
              <a:buChar char="–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Lysosomal enzyme release in inflammatory cells</a:t>
            </a:r>
          </a:p>
          <a:p>
            <a:pPr marL="457200" lvl="1" indent="0" defTabSz="381000" eaLnBrk="1" hangingPunct="1">
              <a:buFontTx/>
              <a:buNone/>
              <a:defRPr/>
            </a:pPr>
            <a:r>
              <a:rPr lang="en-US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C5a</a:t>
            </a:r>
          </a:p>
          <a:p>
            <a:pPr marL="506413" lvl="2" indent="254000" defTabSz="381000" eaLnBrk="1" hangingPunct="1">
              <a:buFont typeface="Arial" charset="0"/>
              <a:buChar char="–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Activates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lipoxygenase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pathway</a:t>
            </a:r>
          </a:p>
          <a:p>
            <a:pPr marL="506413" lvl="2" indent="254000" defTabSz="381000" eaLnBrk="1" hangingPunct="1">
              <a:buFont typeface="Arial" charset="0"/>
              <a:buChar char="–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Chemotactic many inflammatory cells</a:t>
            </a:r>
          </a:p>
          <a:p>
            <a:pPr marL="506413" lvl="2" indent="254000" defTabSz="381000" eaLnBrk="1" hangingPunct="1">
              <a:buFont typeface="Arial" charset="0"/>
              <a:buChar char="–"/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Increases adhesion of leukocytes</a:t>
            </a:r>
          </a:p>
          <a:p>
            <a:pPr marL="0" indent="0" defTabSz="381000" eaLnBrk="1" hangingPunct="1">
              <a:buFontTx/>
              <a:buNone/>
              <a:defRPr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C5b-9 membrane attack complex (MAC)</a:t>
            </a:r>
          </a:p>
          <a:p>
            <a:pPr lvl="1" defTabSz="381000" eaLnBrk="1" hangingPunct="1"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Lyses cells</a:t>
            </a:r>
          </a:p>
          <a:p>
            <a:pPr lvl="1" defTabSz="381000" eaLnBrk="1" hangingPunct="1"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Stimulates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arachidonic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acid metabolism</a:t>
            </a:r>
          </a:p>
          <a:p>
            <a:pPr lvl="1" defTabSz="381000" eaLnBrk="1" hangingPunct="1">
              <a:defRPr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Produces reactive oxygen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metabolites</a:t>
            </a:r>
          </a:p>
          <a:p>
            <a:pPr marL="457200" lvl="1" indent="0" defTabSz="381000" eaLnBrk="1" hangingPunct="1">
              <a:buNone/>
              <a:defRPr/>
            </a:pPr>
            <a:r>
              <a:rPr lang="en-US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C3b </a:t>
            </a:r>
            <a:r>
              <a:rPr lang="en-US" sz="2400" dirty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act as </a:t>
            </a:r>
            <a:r>
              <a:rPr lang="en-US" sz="2400" dirty="0" err="1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opsonin</a:t>
            </a:r>
            <a:endParaRPr lang="en-US" sz="2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06413" lvl="2" indent="254000" defTabSz="381000" eaLnBrk="1" hangingPunct="1">
              <a:buFont typeface="Arial" charset="0"/>
              <a:buChar char="–"/>
              <a:defRPr/>
            </a:pPr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316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62000"/>
            <a:ext cx="9144000" cy="62484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KININ AND CLOTTING SYSTEM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8604918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</TotalTime>
  <Words>635</Words>
  <Application>Microsoft Office PowerPoint</Application>
  <PresentationFormat>On-screen Show (4:3)</PresentationFormat>
  <Paragraphs>145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1_Default Design</vt:lpstr>
      <vt:lpstr>PowerPoint Presentation</vt:lpstr>
      <vt:lpstr>PowerPoint Presentation</vt:lpstr>
      <vt:lpstr>DIFFERENT MEDIATORS</vt:lpstr>
      <vt:lpstr>VASOACTIVE AMINES </vt:lpstr>
      <vt:lpstr>PLASMA PROTEASES</vt:lpstr>
      <vt:lpstr>Activation Pathway</vt:lpstr>
      <vt:lpstr>PowerPoint Presentation</vt:lpstr>
      <vt:lpstr>PowerPoint Presentation</vt:lpstr>
      <vt:lpstr>KININ AND CLOTTING SYSTEM</vt:lpstr>
      <vt:lpstr>KININ SYSTEM</vt:lpstr>
      <vt:lpstr>COAGULATION SYSTEM Clotting system/fibrinolytic system  </vt:lpstr>
      <vt:lpstr>HAGEMAN FACTOR </vt:lpstr>
      <vt:lpstr>ARACHIDONIC ACID METABOLITES</vt:lpstr>
      <vt:lpstr>CYCLOOXYGENASE PATHWAY</vt:lpstr>
      <vt:lpstr>LIPOXYGENASE PATHWAY</vt:lpstr>
      <vt:lpstr>PowerPoint Presentation</vt:lpstr>
      <vt:lpstr>PLATELET ACTIVATING FACTOR from mast cells, neutrophils, macrophages, platelets, endothelium etc. as AA metabolites</vt:lpstr>
      <vt:lpstr>CYTOKINES</vt:lpstr>
      <vt:lpstr>IL-I and TNF</vt:lpstr>
      <vt:lpstr>Other Cytokines</vt:lpstr>
      <vt:lpstr>GROWTH FACTORS</vt:lpstr>
      <vt:lpstr>NITRIC OXIDE (NO) Formed from arginine along with citrulline  </vt:lpstr>
      <vt:lpstr>LYSOSOMAL CONSTITUENTS</vt:lpstr>
      <vt:lpstr>OXYGEN-DERIVED FREE RADICALS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MEDIATORS OF INFLAMMATION</dc:title>
  <dc:creator>PC</dc:creator>
  <cp:lastModifiedBy>PC</cp:lastModifiedBy>
  <cp:revision>26</cp:revision>
  <dcterms:modified xsi:type="dcterms:W3CDTF">2020-04-25T11:30:13Z</dcterms:modified>
</cp:coreProperties>
</file>