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4551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774" y="700968"/>
            <a:ext cx="9753600" cy="1753591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Cholinergic Drugs</a:t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en-IN" sz="3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Parasympathomimetics</a:t>
            </a:r>
            <a:r>
              <a:rPr lang="en-IN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6100" y="3984418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80" y="3540252"/>
            <a:ext cx="1291274" cy="1316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1164" y="3679953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217" y="437543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   II. Natural Alkaloids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 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756" y="1249621"/>
            <a:ext cx="11139535" cy="5514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34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2. </a:t>
            </a:r>
            <a:r>
              <a:rPr lang="en-US" sz="2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Arecholine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An </a:t>
            </a:r>
            <a:r>
              <a:rPr lang="en-US" sz="2400" dirty="0">
                <a:latin typeface="Comic Sans MS" panose="030F0702030302020204" pitchFamily="66" charset="0"/>
              </a:rPr>
              <a:t>alkaloid found in the beetle nut, the seed of the beetle palm (</a:t>
            </a:r>
            <a:r>
              <a:rPr lang="en-US" sz="2400" i="1" dirty="0">
                <a:solidFill>
                  <a:srgbClr val="0000FF"/>
                </a:solidFill>
                <a:latin typeface="Comic Sans MS" panose="030F0702030302020204" pitchFamily="66" charset="0"/>
              </a:rPr>
              <a:t>Areca catechu</a:t>
            </a:r>
            <a:r>
              <a:rPr lang="en-US" sz="2400" dirty="0">
                <a:latin typeface="Comic Sans MS" panose="030F0702030302020204" pitchFamily="66" charset="0"/>
              </a:rPr>
              <a:t>).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Has </a:t>
            </a:r>
            <a:r>
              <a:rPr lang="en-US" sz="2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muscarinic as well as nicotinic actions</a:t>
            </a:r>
            <a:r>
              <a:rPr lang="en-US" sz="2400" dirty="0">
                <a:latin typeface="Comic Sans MS" panose="030F0702030302020204" pitchFamily="66" charset="0"/>
              </a:rPr>
              <a:t> including those on skeletal muscle end plate.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Is </a:t>
            </a:r>
            <a:r>
              <a:rPr lang="en-US" sz="2400" dirty="0">
                <a:latin typeface="Comic Sans MS" panose="030F0702030302020204" pitchFamily="66" charset="0"/>
              </a:rPr>
              <a:t>similar to Pilocarpine in scope of activity but is considerably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more potent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</a:rPr>
              <a:t>stimulates secretion of the glands of the digestive tract and increases peristaltic movement of the gut.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u="sng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Increased </a:t>
            </a:r>
            <a:r>
              <a:rPr lang="en-US" sz="2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flow of the saliva occurring within 5 minutes following a subcutaneous injection and lasting for an hour is particularly noticeable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Comic Sans MS" panose="030F0702030302020204" pitchFamily="66" charset="0"/>
              </a:rPr>
              <a:t>Arecholine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contracts the urinary </a:t>
            </a:r>
            <a:r>
              <a:rPr lang="en-US" sz="2400" dirty="0" smtClean="0">
                <a:latin typeface="Comic Sans MS" panose="030F0702030302020204" pitchFamily="66" charset="0"/>
              </a:rPr>
              <a:t>bladder.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217" y="437543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   II. Natural Alkaloids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 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756" y="1249621"/>
            <a:ext cx="11139535" cy="1944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34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2. </a:t>
            </a:r>
            <a:r>
              <a:rPr lang="en-US" sz="2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Muscarine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Found </a:t>
            </a:r>
            <a:r>
              <a:rPr lang="en-US" sz="2400" dirty="0">
                <a:latin typeface="Comic Sans MS" panose="030F0702030302020204" pitchFamily="66" charset="0"/>
              </a:rPr>
              <a:t>in the poisonous mushrooms </a:t>
            </a:r>
            <a:r>
              <a:rPr lang="en-US" sz="2400" i="1" dirty="0">
                <a:solidFill>
                  <a:srgbClr val="0000FF"/>
                </a:solidFill>
                <a:latin typeface="Comic Sans MS" panose="030F0702030302020204" pitchFamily="66" charset="0"/>
              </a:rPr>
              <a:t>Amanita </a:t>
            </a:r>
            <a:r>
              <a:rPr lang="en-US" sz="2400" i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muscaria</a:t>
            </a:r>
            <a:r>
              <a:rPr lang="en-US" sz="2400" dirty="0">
                <a:latin typeface="Comic Sans MS" panose="030F0702030302020204" pitchFamily="66" charset="0"/>
              </a:rPr>
              <a:t>, and has only muscarinic actions.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</a:rPr>
              <a:t>is not used therapeutically, but, is of toxicological importance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1" y="609558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   II. Natural Alkaloids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 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916" y="1729455"/>
            <a:ext cx="11139535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34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Therapeutic uses of Cholinomimetic Natural Alkaloids: </a:t>
            </a:r>
          </a:p>
          <a:p>
            <a:pPr marL="342900" lvl="0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latin typeface="Comic Sans MS" panose="030F0702030302020204" pitchFamily="66" charset="0"/>
              </a:rPr>
              <a:t>Clinically, solutions of </a:t>
            </a:r>
            <a:r>
              <a:rPr lang="en-US" sz="2400" u="sng" dirty="0">
                <a:latin typeface="Comic Sans MS" panose="030F0702030302020204" pitchFamily="66" charset="0"/>
              </a:rPr>
              <a:t>0.5 to 2% of pilocarpine</a:t>
            </a:r>
            <a:r>
              <a:rPr lang="en-US" sz="2400" dirty="0">
                <a:latin typeface="Comic Sans MS" panose="030F0702030302020204" pitchFamily="66" charset="0"/>
              </a:rPr>
              <a:t> are used for </a:t>
            </a:r>
            <a:r>
              <a:rPr lang="en-US" sz="2400" u="sng" dirty="0">
                <a:latin typeface="Comic Sans MS" panose="030F0702030302020204" pitchFamily="66" charset="0"/>
              </a:rPr>
              <a:t>instillation into the conjunctival sac for treatment of </a:t>
            </a:r>
            <a:r>
              <a:rPr lang="en-US" sz="2400" u="sng" dirty="0" smtClean="0">
                <a:latin typeface="Comic Sans MS" panose="030F0702030302020204" pitchFamily="66" charset="0"/>
              </a:rPr>
              <a:t>glaucoma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342900" lvl="0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Other </a:t>
            </a:r>
            <a:r>
              <a:rPr lang="en-US" sz="2400" dirty="0">
                <a:latin typeface="Comic Sans MS" panose="030F0702030302020204" pitchFamily="66" charset="0"/>
              </a:rPr>
              <a:t>uses of pilocarpine as a </a:t>
            </a:r>
            <a:r>
              <a:rPr lang="en-US" sz="2400" u="sng" dirty="0" err="1">
                <a:latin typeface="Comic Sans MS" panose="030F0702030302020204" pitchFamily="66" charset="0"/>
              </a:rPr>
              <a:t>miotic</a:t>
            </a:r>
            <a:r>
              <a:rPr lang="en-US" sz="2400" u="sng" dirty="0">
                <a:latin typeface="Comic Sans MS" panose="030F0702030302020204" pitchFamily="66" charset="0"/>
              </a:rPr>
              <a:t> are – to counteract </a:t>
            </a:r>
            <a:r>
              <a:rPr lang="en-US" sz="2400" u="sng" dirty="0" err="1">
                <a:latin typeface="Comic Sans MS" panose="030F0702030302020204" pitchFamily="66" charset="0"/>
              </a:rPr>
              <a:t>mydriatics</a:t>
            </a:r>
            <a:r>
              <a:rPr lang="en-US" sz="2400" dirty="0">
                <a:latin typeface="Comic Sans MS" panose="030F0702030302020204" pitchFamily="66" charset="0"/>
              </a:rPr>
              <a:t> after they have been used for testing refraction and to prevent or break adhesions of iris with lens or cornea by alternating it with </a:t>
            </a:r>
            <a:r>
              <a:rPr lang="en-US" sz="2400" dirty="0" err="1" smtClean="0">
                <a:latin typeface="Comic Sans MS" panose="030F0702030302020204" pitchFamily="66" charset="0"/>
              </a:rPr>
              <a:t>mydriatics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217" y="437543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III. Cholinesterase Inhibitors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4702" y="1353115"/>
            <a:ext cx="1113953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3619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These </a:t>
            </a:r>
            <a:r>
              <a:rPr lang="en-US" sz="2400" dirty="0">
                <a:latin typeface="Comic Sans MS" panose="030F0702030302020204" pitchFamily="66" charset="0"/>
              </a:rPr>
              <a:t>are indirect acting </a:t>
            </a:r>
            <a:r>
              <a:rPr lang="en-US" sz="2400" dirty="0" err="1">
                <a:latin typeface="Comic Sans MS" panose="030F0702030302020204" pitchFamily="66" charset="0"/>
              </a:rPr>
              <a:t>parasympathomimetic</a:t>
            </a:r>
            <a:r>
              <a:rPr lang="en-US" sz="2400" dirty="0">
                <a:latin typeface="Comic Sans MS" panose="030F0702030302020204" pitchFamily="66" charset="0"/>
              </a:rPr>
              <a:t> agents.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361950" lvl="0" indent="-3619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They </a:t>
            </a:r>
            <a:r>
              <a:rPr lang="en-US" sz="2400" dirty="0">
                <a:latin typeface="Comic Sans MS" panose="030F0702030302020204" pitchFamily="66" charset="0"/>
              </a:rPr>
              <a:t>inactivate or inhibit </a:t>
            </a:r>
            <a:r>
              <a:rPr lang="en-US" sz="2400" dirty="0" err="1">
                <a:latin typeface="Comic Sans MS" panose="030F0702030302020204" pitchFamily="66" charset="0"/>
              </a:rPr>
              <a:t>AChE</a:t>
            </a:r>
            <a:r>
              <a:rPr lang="en-US" sz="2400" dirty="0">
                <a:latin typeface="Comic Sans MS" panose="030F0702030302020204" pitchFamily="66" charset="0"/>
              </a:rPr>
              <a:t> and </a:t>
            </a:r>
            <a:r>
              <a:rPr lang="en-US" sz="2400" dirty="0" err="1">
                <a:latin typeface="Comic Sans MS" panose="030F0702030302020204" pitchFamily="66" charset="0"/>
              </a:rPr>
              <a:t>pseudoChE</a:t>
            </a:r>
            <a:r>
              <a:rPr lang="en-US" sz="2400" dirty="0">
                <a:latin typeface="Comic Sans MS" panose="030F0702030302020204" pitchFamily="66" charset="0"/>
              </a:rPr>
              <a:t> and thereby intensify the activity of endogenous </a:t>
            </a:r>
            <a:r>
              <a:rPr lang="en-US" sz="2400" dirty="0" err="1" smtClean="0">
                <a:latin typeface="Comic Sans MS" panose="030F0702030302020204" pitchFamily="66" charset="0"/>
              </a:rPr>
              <a:t>ACh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36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Acetylcholinesterase (</a:t>
            </a:r>
            <a:r>
              <a:rPr lang="en-US" sz="2400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AChE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):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</a:p>
          <a:p>
            <a:pPr indent="361950" algn="just">
              <a:spcBef>
                <a:spcPts val="1200"/>
              </a:spcBef>
            </a:pPr>
            <a:endParaRPr lang="en-US" sz="2400" b="1" dirty="0" smtClean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indent="361950" algn="just">
              <a:spcBef>
                <a:spcPts val="1200"/>
              </a:spcBef>
            </a:pPr>
            <a:endParaRPr lang="en-US" sz="2400" b="1" dirty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indent="361950" algn="just">
              <a:spcBef>
                <a:spcPts val="1200"/>
              </a:spcBef>
            </a:pPr>
            <a:endParaRPr lang="en-US" sz="2400" b="1" dirty="0" smtClean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indent="361950" algn="just">
              <a:spcBef>
                <a:spcPts val="1200"/>
              </a:spcBef>
            </a:pPr>
            <a:endParaRPr lang="en-US" sz="2400" b="1" dirty="0" smtClean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indent="361950" algn="just"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Anionic site: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Active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region of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AChE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formed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by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tryptophan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indent="361950" algn="just"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Esteratic</a:t>
            </a:r>
            <a:r>
              <a:rPr 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site:</a:t>
            </a:r>
            <a:r>
              <a:rPr lang="en-US" sz="24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Formed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by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serine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glutamate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</a:t>
            </a:r>
            <a:r>
              <a:rPr lang="en-US" sz="24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histidine</a:t>
            </a:r>
            <a:endParaRPr lang="en-IN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268" y="3511342"/>
            <a:ext cx="7139411" cy="198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1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110" y="274581"/>
            <a:ext cx="10125546" cy="812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III. Cholinesterase Inhibitors  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43" y="1353115"/>
            <a:ext cx="7634725" cy="51949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4703" y="1353115"/>
            <a:ext cx="390581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6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Hydrolysis of </a:t>
            </a:r>
            <a:r>
              <a:rPr lang="en-US" sz="2400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by </a:t>
            </a:r>
            <a:r>
              <a:rPr lang="en-US" sz="2400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AChE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omic Sans MS" panose="030F0702030302020204" pitchFamily="66" charset="0"/>
              </a:rPr>
              <a:t>Involves </a:t>
            </a:r>
            <a:r>
              <a:rPr lang="en-US" sz="2000" dirty="0">
                <a:latin typeface="Comic Sans MS" panose="030F0702030302020204" pitchFamily="66" charset="0"/>
              </a:rPr>
              <a:t>electrostatic attraction of </a:t>
            </a:r>
            <a:r>
              <a:rPr lang="en-US" sz="2000" dirty="0" smtClean="0">
                <a:latin typeface="Comic Sans MS" panose="030F0702030302020204" pitchFamily="66" charset="0"/>
              </a:rPr>
              <a:t>+</a:t>
            </a:r>
            <a:r>
              <a:rPr lang="en-US" sz="2000" dirty="0" err="1" smtClean="0">
                <a:latin typeface="Comic Sans MS" panose="030F0702030302020204" pitchFamily="66" charset="0"/>
              </a:rPr>
              <a:t>ly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charged N</a:t>
            </a:r>
            <a:r>
              <a:rPr lang="en-US" sz="2000" baseline="30000" dirty="0">
                <a:latin typeface="Comic Sans MS" panose="030F0702030302020204" pitchFamily="66" charset="0"/>
              </a:rPr>
              <a:t>+</a:t>
            </a:r>
            <a:r>
              <a:rPr lang="en-US" sz="2000" dirty="0">
                <a:latin typeface="Comic Sans MS" panose="030F0702030302020204" pitchFamily="66" charset="0"/>
              </a:rPr>
              <a:t> of </a:t>
            </a:r>
            <a:r>
              <a:rPr lang="en-US" sz="2000" dirty="0" err="1">
                <a:latin typeface="Comic Sans MS" panose="030F0702030302020204" pitchFamily="66" charset="0"/>
              </a:rPr>
              <a:t>ACh</a:t>
            </a:r>
            <a:r>
              <a:rPr lang="en-US" sz="2000" dirty="0">
                <a:latin typeface="Comic Sans MS" panose="030F0702030302020204" pitchFamily="66" charset="0"/>
              </a:rPr>
              <a:t> to the aromatic pocket and nucleophilic attack by serine –OH which is activated by the adjacent histidine leading to acetylation of the serine.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omic Sans MS" panose="030F0702030302020204" pitchFamily="66" charset="0"/>
              </a:rPr>
              <a:t>The </a:t>
            </a:r>
            <a:r>
              <a:rPr lang="en-US" sz="2000" dirty="0">
                <a:latin typeface="Comic Sans MS" panose="030F0702030302020204" pitchFamily="66" charset="0"/>
              </a:rPr>
              <a:t>acetylated enzyme reacts with water to produce acetic acid and choline.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omic Sans MS" panose="030F0702030302020204" pitchFamily="66" charset="0"/>
              </a:rPr>
              <a:t>The </a:t>
            </a:r>
            <a:r>
              <a:rPr lang="en-US" sz="2000" dirty="0">
                <a:latin typeface="Comic Sans MS" panose="030F0702030302020204" pitchFamily="66" charset="0"/>
              </a:rPr>
              <a:t>reaction is very fast.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39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110" y="274581"/>
            <a:ext cx="10125546" cy="812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III. Cholinesterase Inhibitors  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917" y="1217313"/>
            <a:ext cx="1102184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6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[A]. Reversible Cholinesterase Inhibitors: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latin typeface="Comic Sans MS" panose="030F0702030302020204" pitchFamily="66" charset="0"/>
              </a:rPr>
              <a:t>Mechanism of action: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marL="533400" indent="-3524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These </a:t>
            </a:r>
            <a:r>
              <a:rPr lang="en-US" sz="2400" dirty="0">
                <a:latin typeface="Comic Sans MS" panose="030F0702030302020204" pitchFamily="66" charset="0"/>
              </a:rPr>
              <a:t>agents reversibly bind to the active sites of the enzyme, as they serve as alternate substrates for </a:t>
            </a:r>
            <a:r>
              <a:rPr lang="en-US" sz="2400" dirty="0" err="1">
                <a:latin typeface="Comic Sans MS" panose="030F0702030302020204" pitchFamily="66" charset="0"/>
              </a:rPr>
              <a:t>AChE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533400" indent="-3524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u="sng" dirty="0" err="1" smtClean="0">
                <a:latin typeface="Comic Sans MS" panose="030F0702030302020204" pitchFamily="66" charset="0"/>
              </a:rPr>
              <a:t>Edrophonium</a:t>
            </a:r>
            <a:r>
              <a:rPr lang="en-US" sz="2400" u="sng" dirty="0" smtClean="0">
                <a:latin typeface="Comic Sans MS" panose="030F0702030302020204" pitchFamily="66" charset="0"/>
              </a:rPr>
              <a:t> </a:t>
            </a:r>
            <a:r>
              <a:rPr lang="en-US" sz="2400" u="sng" dirty="0">
                <a:latin typeface="Comic Sans MS" panose="030F0702030302020204" pitchFamily="66" charset="0"/>
              </a:rPr>
              <a:t>and </a:t>
            </a:r>
            <a:r>
              <a:rPr lang="en-US" sz="2400" u="sng" dirty="0" err="1" smtClean="0">
                <a:latin typeface="Comic Sans MS" panose="030F0702030302020204" pitchFamily="66" charset="0"/>
              </a:rPr>
              <a:t>Tacrine</a:t>
            </a:r>
            <a:r>
              <a:rPr lang="en-US" sz="2400" u="sng" dirty="0" smtClean="0">
                <a:latin typeface="Comic Sans MS" panose="030F0702030302020204" pitchFamily="66" charset="0"/>
              </a:rPr>
              <a:t> </a:t>
            </a:r>
            <a:r>
              <a:rPr lang="en-US" sz="2400" u="sng" dirty="0">
                <a:latin typeface="Comic Sans MS" panose="030F0702030302020204" pitchFamily="66" charset="0"/>
              </a:rPr>
              <a:t>attach only to the anionic site of the enzyme</a:t>
            </a:r>
            <a:r>
              <a:rPr lang="en-US" sz="2400" dirty="0">
                <a:latin typeface="Comic Sans MS" panose="030F0702030302020204" pitchFamily="66" charset="0"/>
              </a:rPr>
              <a:t> and </a:t>
            </a:r>
            <a:r>
              <a:rPr lang="en-US" sz="2400" dirty="0" err="1">
                <a:latin typeface="Comic Sans MS" panose="030F0702030302020204" pitchFamily="66" charset="0"/>
              </a:rPr>
              <a:t>tacrine</a:t>
            </a:r>
            <a:r>
              <a:rPr lang="en-US" sz="2400" dirty="0">
                <a:latin typeface="Comic Sans MS" panose="030F0702030302020204" pitchFamily="66" charset="0"/>
              </a:rPr>
              <a:t> inhibited enzyme does not involve hydrolysis of the inhibitor, but only its diffusion – so action is </a:t>
            </a:r>
            <a:r>
              <a:rPr lang="en-US" sz="2400" dirty="0" smtClean="0">
                <a:latin typeface="Comic Sans MS" panose="030F0702030302020204" pitchFamily="66" charset="0"/>
              </a:rPr>
              <a:t>brief.</a:t>
            </a:r>
          </a:p>
          <a:p>
            <a:pPr marL="533400" indent="-3524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u="sng" dirty="0" err="1" smtClean="0">
                <a:latin typeface="Comic Sans MS" panose="030F0702030302020204" pitchFamily="66" charset="0"/>
              </a:rPr>
              <a:t>Physostigmine</a:t>
            </a:r>
            <a:r>
              <a:rPr lang="en-US" sz="2400" u="sng" dirty="0" smtClean="0">
                <a:latin typeface="Comic Sans MS" panose="030F0702030302020204" pitchFamily="66" charset="0"/>
              </a:rPr>
              <a:t> </a:t>
            </a:r>
            <a:r>
              <a:rPr lang="en-US" sz="2400" u="sng" dirty="0">
                <a:latin typeface="Comic Sans MS" panose="030F0702030302020204" pitchFamily="66" charset="0"/>
              </a:rPr>
              <a:t>and </a:t>
            </a:r>
            <a:r>
              <a:rPr lang="en-US" sz="2400" u="sng" dirty="0" smtClean="0">
                <a:latin typeface="Comic Sans MS" panose="030F0702030302020204" pitchFamily="66" charset="0"/>
              </a:rPr>
              <a:t>Neostigmine </a:t>
            </a:r>
            <a:r>
              <a:rPr lang="en-US" sz="2400" u="sng" dirty="0">
                <a:latin typeface="Comic Sans MS" panose="030F0702030302020204" pitchFamily="66" charset="0"/>
              </a:rPr>
              <a:t>bind to both anionic and </a:t>
            </a:r>
            <a:r>
              <a:rPr lang="en-US" sz="2400" u="sng" dirty="0" err="1">
                <a:latin typeface="Comic Sans MS" panose="030F0702030302020204" pitchFamily="66" charset="0"/>
              </a:rPr>
              <a:t>esteratic</a:t>
            </a:r>
            <a:r>
              <a:rPr lang="en-US" sz="2400" u="sng" dirty="0">
                <a:latin typeface="Comic Sans MS" panose="030F0702030302020204" pitchFamily="66" charset="0"/>
              </a:rPr>
              <a:t> sites</a:t>
            </a:r>
            <a:r>
              <a:rPr lang="en-US" sz="2400" dirty="0">
                <a:latin typeface="Comic Sans MS" panose="030F0702030302020204" pitchFamily="66" charset="0"/>
              </a:rPr>
              <a:t> of the enzyme. So, the </a:t>
            </a:r>
            <a:r>
              <a:rPr lang="en-US" sz="2400" dirty="0" err="1">
                <a:latin typeface="Comic Sans MS" panose="030F0702030302020204" pitchFamily="66" charset="0"/>
              </a:rPr>
              <a:t>carbamylation</a:t>
            </a:r>
            <a:r>
              <a:rPr lang="en-US" sz="2400" dirty="0">
                <a:latin typeface="Comic Sans MS" panose="030F0702030302020204" pitchFamily="66" charset="0"/>
              </a:rPr>
              <a:t> of the enzyme (with neostigmine and </a:t>
            </a:r>
            <a:r>
              <a:rPr lang="en-US" sz="2400" dirty="0" err="1">
                <a:latin typeface="Comic Sans MS" panose="030F0702030302020204" pitchFamily="66" charset="0"/>
              </a:rPr>
              <a:t>physostigmine</a:t>
            </a:r>
            <a:r>
              <a:rPr lang="en-US" sz="2400" dirty="0">
                <a:latin typeface="Comic Sans MS" panose="030F0702030302020204" pitchFamily="66" charset="0"/>
              </a:rPr>
              <a:t>) is of longer duration than the inhibition by </a:t>
            </a:r>
            <a:r>
              <a:rPr lang="en-US" sz="2400" dirty="0" err="1" smtClean="0">
                <a:latin typeface="Comic Sans MS" panose="030F0702030302020204" pitchFamily="66" charset="0"/>
              </a:rPr>
              <a:t>edrophonium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533400" indent="-3524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Thus</a:t>
            </a:r>
            <a:r>
              <a:rPr lang="en-US" sz="2400" dirty="0">
                <a:latin typeface="Comic Sans MS" panose="030F0702030302020204" pitchFamily="66" charset="0"/>
              </a:rPr>
              <a:t>, during the period where the enzyme inhibitor complex exists, the enzyme will not hydrolyze its natural substrate </a:t>
            </a:r>
            <a:r>
              <a:rPr lang="en-US" sz="2400" dirty="0" err="1">
                <a:latin typeface="Comic Sans MS" panose="030F0702030302020204" pitchFamily="66" charset="0"/>
              </a:rPr>
              <a:t>ACh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219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110" y="274581"/>
            <a:ext cx="10125546" cy="812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III. Cholinesterase Inhibitors  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917" y="1217313"/>
            <a:ext cx="1102184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6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[A]. Reversible Cholinesterase Inhibitors:</a:t>
            </a:r>
          </a:p>
          <a:p>
            <a:pPr marL="457200" lvl="0" indent="-457200">
              <a:spcBef>
                <a:spcPts val="1800"/>
              </a:spcBef>
              <a:buAutoNum type="arabicPeriod"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Physostigmine</a:t>
            </a:r>
            <a:r>
              <a:rPr lang="en-US" altLang="en-US" sz="2400" b="1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altLang="en-US" sz="2400" b="1" dirty="0" smtClean="0">
              <a:solidFill>
                <a:srgbClr val="000099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6450" lvl="0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An </a:t>
            </a:r>
            <a:r>
              <a:rPr lang="en-US" altLang="en-US" sz="24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alkaloid extracted from the dried ripe seeds of a vine, </a:t>
            </a:r>
            <a:r>
              <a:rPr lang="en-US" altLang="en-US" sz="2400" i="1" dirty="0" err="1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Physostigma</a:t>
            </a:r>
            <a:r>
              <a:rPr lang="en-US" altLang="en-US" sz="2400" i="1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venenosum</a:t>
            </a:r>
            <a:r>
              <a:rPr lang="en-US" altLang="en-US" sz="24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which grows in tropical West Africa. It is also known as </a:t>
            </a:r>
            <a:r>
              <a:rPr lang="en-US" altLang="en-US" sz="2400" u="sng" dirty="0" err="1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Calabar</a:t>
            </a:r>
            <a:r>
              <a:rPr lang="en-US" altLang="en-US" sz="2400" u="sng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bean</a:t>
            </a:r>
            <a:r>
              <a:rPr lang="en-US" altLang="en-US" sz="24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or “</a:t>
            </a:r>
            <a:r>
              <a:rPr lang="en-US" altLang="en-US" sz="2400" u="sng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Ordeal bean</a:t>
            </a:r>
            <a:r>
              <a:rPr lang="en-US" altLang="en-US" sz="24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”. </a:t>
            </a:r>
            <a:endParaRPr lang="en-US" altLang="en-US" sz="2400" dirty="0" smtClean="0">
              <a:solidFill>
                <a:srgbClr val="000099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6450" lvl="0" indent="-4445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Now-a-days</a:t>
            </a:r>
            <a:r>
              <a:rPr lang="en-US" altLang="en-US" sz="24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physostigmine</a:t>
            </a:r>
            <a:r>
              <a:rPr lang="en-US" altLang="en-US" sz="24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is used for its ability to constrict the pupil or as </a:t>
            </a:r>
            <a:r>
              <a:rPr lang="en-US" altLang="en-US" sz="2400" dirty="0" err="1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miotic</a:t>
            </a:r>
            <a:r>
              <a:rPr lang="en-US" altLang="en-US" sz="24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and in the 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treatment of deadly nightshade </a:t>
            </a:r>
            <a:r>
              <a:rPr lang="en-US" alt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poisoning</a:t>
            </a:r>
            <a:r>
              <a:rPr lang="en-US" alt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.</a:t>
            </a:r>
          </a:p>
          <a:p>
            <a:pPr lvl="0">
              <a:spcBef>
                <a:spcPts val="18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2. Neostigmine</a:t>
            </a:r>
            <a:r>
              <a:rPr lang="en-US" sz="2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: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lang="en-US" sz="2400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806450" lvl="0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It 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is the salt of a synthetically produced substance structurally related to </a:t>
            </a:r>
            <a:r>
              <a:rPr lang="en-US" sz="2400" dirty="0" err="1">
                <a:solidFill>
                  <a:srgbClr val="000099"/>
                </a:solidFill>
                <a:latin typeface="Comic Sans MS" panose="030F0702030302020204" pitchFamily="66" charset="0"/>
              </a:rPr>
              <a:t>physostigmine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. </a:t>
            </a:r>
            <a:endParaRPr lang="en-US" sz="2400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806450" lvl="0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It 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is used as purgative and in the treatment of atony of urinary </a:t>
            </a: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bladder.</a:t>
            </a:r>
            <a:endParaRPr lang="en-US" altLang="en-US" sz="2400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42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110" y="274581"/>
            <a:ext cx="10125546" cy="812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III. Cholinesterase Inhibitors  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917" y="1217313"/>
            <a:ext cx="11021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6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Comparative </a:t>
            </a: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features of </a:t>
            </a:r>
            <a:r>
              <a:rPr lang="en-US" sz="24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Physostigmine</a:t>
            </a: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and Neostigmine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724276" y="1809632"/>
          <a:ext cx="10619715" cy="4572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842789">
                  <a:extLst>
                    <a:ext uri="{9D8B030D-6E8A-4147-A177-3AD203B41FA5}">
                      <a16:colId xmlns:a16="http://schemas.microsoft.com/office/drawing/2014/main" val="2811108901"/>
                    </a:ext>
                  </a:extLst>
                </a:gridCol>
                <a:gridCol w="3675707">
                  <a:extLst>
                    <a:ext uri="{9D8B030D-6E8A-4147-A177-3AD203B41FA5}">
                      <a16:colId xmlns:a16="http://schemas.microsoft.com/office/drawing/2014/main" val="2168083584"/>
                    </a:ext>
                  </a:extLst>
                </a:gridCol>
                <a:gridCol w="4101219">
                  <a:extLst>
                    <a:ext uri="{9D8B030D-6E8A-4147-A177-3AD203B41FA5}">
                      <a16:colId xmlns:a16="http://schemas.microsoft.com/office/drawing/2014/main" val="3298922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Physostigmine</a:t>
                      </a:r>
                      <a:endParaRPr lang="en-IN" sz="2000" b="1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Neostigmine</a:t>
                      </a:r>
                      <a:endParaRPr lang="en-IN" sz="2000" b="1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8192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1. Source</a:t>
                      </a:r>
                      <a:endParaRPr lang="en-IN" sz="2000" dirty="0">
                        <a:solidFill>
                          <a:srgbClr val="000099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Calabar bean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Synthetic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516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2. Chemistry</a:t>
                      </a:r>
                      <a:endParaRPr lang="en-IN" sz="2000" dirty="0">
                        <a:solidFill>
                          <a:srgbClr val="000099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Tertiary amine derivative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Quaternary ammonium compound 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258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3. Oral absorption</a:t>
                      </a:r>
                      <a:endParaRPr lang="en-IN" sz="2000">
                        <a:solidFill>
                          <a:srgbClr val="000099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Good 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Poor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7915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4. CNS actions</a:t>
                      </a:r>
                      <a:endParaRPr lang="en-IN" sz="2000" dirty="0">
                        <a:solidFill>
                          <a:srgbClr val="000099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Present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Absent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266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5. Applied to eye</a:t>
                      </a:r>
                      <a:endParaRPr lang="en-IN" sz="2000" dirty="0">
                        <a:solidFill>
                          <a:srgbClr val="000099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Penetrates cornea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Poor penetration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244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6. Direct  action  on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cholinoceptors</a:t>
                      </a:r>
                      <a:endParaRPr lang="en-IN" sz="2000" dirty="0">
                        <a:solidFill>
                          <a:srgbClr val="000099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Absent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Present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0480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7. Prominent effect on</a:t>
                      </a:r>
                      <a:endParaRPr lang="en-IN" sz="2000" dirty="0">
                        <a:solidFill>
                          <a:srgbClr val="000099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Autonomic effectors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Skeletal muscle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7368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8. Important use</a:t>
                      </a:r>
                      <a:endParaRPr lang="en-IN" sz="2000" dirty="0">
                        <a:solidFill>
                          <a:srgbClr val="000099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Miotic (in glaucoma)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Myasthenia gravis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9892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9. Dose</a:t>
                      </a:r>
                      <a:endParaRPr lang="en-IN" sz="2000" dirty="0">
                        <a:solidFill>
                          <a:srgbClr val="000099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0.5 – 1 mg (man) oral or parenteral</a:t>
                      </a:r>
                      <a:endParaRPr lang="en-IN" sz="200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0.1 – 1% in eye drops.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0.5 – 2.5 mg (man) i.m./ s.c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410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42913" indent="-442913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10.Duration 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Comic Sans MS" panose="030F0702030302020204" pitchFamily="66" charset="0"/>
                        </a:rPr>
                        <a:t>of action</a:t>
                      </a:r>
                      <a:endParaRPr lang="en-IN" sz="2000" dirty="0">
                        <a:solidFill>
                          <a:srgbClr val="000099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Systemic - 4 to 6 hours</a:t>
                      </a:r>
                      <a:endParaRPr lang="en-IN" sz="200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Eye – 6 to 24 hours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4 to 6 hours.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263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1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110" y="274581"/>
            <a:ext cx="10125546" cy="812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III. Cholinesterase Inhibitors  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917" y="1217313"/>
            <a:ext cx="110218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6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[B]. Irreversible Cholinesterase Inhibitors:</a:t>
            </a:r>
          </a:p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sz="2400" b="1" dirty="0">
                <a:latin typeface="Comic Sans MS" panose="030F0702030302020204" pitchFamily="66" charset="0"/>
              </a:rPr>
              <a:t>Mechanism of action: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marL="533400" indent="-352425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Organophosphates</a:t>
            </a:r>
            <a:r>
              <a:rPr lang="en-US" sz="2400" dirty="0">
                <a:latin typeface="Comic Sans MS" panose="030F0702030302020204" pitchFamily="66" charset="0"/>
              </a:rPr>
              <a:t> act as irreversible inhibitors of the </a:t>
            </a:r>
            <a:r>
              <a:rPr lang="en-US" sz="2400" dirty="0" err="1">
                <a:latin typeface="Comic Sans MS" panose="030F0702030302020204" pitchFamily="66" charset="0"/>
              </a:rPr>
              <a:t>cholinesterases</a:t>
            </a:r>
            <a:r>
              <a:rPr lang="en-US" sz="2400" dirty="0">
                <a:latin typeface="Comic Sans MS" panose="030F0702030302020204" pitchFamily="66" charset="0"/>
              </a:rPr>
              <a:t> in mammals.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533400" indent="-352425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These </a:t>
            </a:r>
            <a:r>
              <a:rPr lang="en-US" sz="2400" dirty="0">
                <a:latin typeface="Comic Sans MS" panose="030F0702030302020204" pitchFamily="66" charset="0"/>
              </a:rPr>
              <a:t>compounds irreversibly phosphorylate the </a:t>
            </a:r>
            <a:r>
              <a:rPr lang="en-US" sz="2400" dirty="0" err="1">
                <a:latin typeface="Comic Sans MS" panose="030F0702030302020204" pitchFamily="66" charset="0"/>
              </a:rPr>
              <a:t>esteratic</a:t>
            </a:r>
            <a:r>
              <a:rPr lang="en-US" sz="2400" dirty="0">
                <a:latin typeface="Comic Sans MS" panose="030F0702030302020204" pitchFamily="66" charset="0"/>
              </a:rPr>
              <a:t> site of both </a:t>
            </a:r>
            <a:r>
              <a:rPr lang="en-US" sz="2400" dirty="0" err="1">
                <a:latin typeface="Comic Sans MS" panose="030F0702030302020204" pitchFamily="66" charset="0"/>
              </a:rPr>
              <a:t>AChE</a:t>
            </a:r>
            <a:r>
              <a:rPr lang="en-US" sz="2400" dirty="0">
                <a:latin typeface="Comic Sans MS" panose="030F0702030302020204" pitchFamily="66" charset="0"/>
              </a:rPr>
              <a:t> and the non-specific or the </a:t>
            </a:r>
            <a:r>
              <a:rPr lang="en-US" sz="2400" dirty="0" err="1">
                <a:latin typeface="Comic Sans MS" panose="030F0702030302020204" pitchFamily="66" charset="0"/>
              </a:rPr>
              <a:t>pseudocholinesterase</a:t>
            </a:r>
            <a:r>
              <a:rPr lang="en-US" sz="2400" dirty="0">
                <a:latin typeface="Comic Sans MS" panose="030F0702030302020204" pitchFamily="66" charset="0"/>
              </a:rPr>
              <a:t> throughout the body.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533400" indent="-352425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Endogenous </a:t>
            </a:r>
            <a:r>
              <a:rPr lang="en-US" sz="2400" dirty="0" err="1">
                <a:latin typeface="Comic Sans MS" panose="030F0702030302020204" pitchFamily="66" charset="0"/>
              </a:rPr>
              <a:t>ACh</a:t>
            </a:r>
            <a:r>
              <a:rPr lang="en-US" sz="2400" dirty="0">
                <a:latin typeface="Comic Sans MS" panose="030F0702030302020204" pitchFamily="66" charset="0"/>
              </a:rPr>
              <a:t> is not inactivated and the resulting effects are due to the </a:t>
            </a:r>
            <a:r>
              <a:rPr lang="en-US" sz="2400" dirty="0" smtClean="0">
                <a:latin typeface="Comic Sans MS" panose="030F0702030302020204" pitchFamily="66" charset="0"/>
              </a:rPr>
              <a:t>excessive preservation </a:t>
            </a:r>
            <a:r>
              <a:rPr lang="en-US" sz="2400" dirty="0">
                <a:latin typeface="Comic Sans MS" panose="030F0702030302020204" pitchFamily="66" charset="0"/>
              </a:rPr>
              <a:t>and accumulation of endogenous </a:t>
            </a:r>
            <a:r>
              <a:rPr lang="en-US" sz="2400" dirty="0" err="1">
                <a:latin typeface="Comic Sans MS" panose="030F0702030302020204" pitchFamily="66" charset="0"/>
              </a:rPr>
              <a:t>ACh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6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110" y="274581"/>
            <a:ext cx="10125546" cy="812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III. Cholinesterase Inhibitors  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917" y="1217313"/>
            <a:ext cx="11021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6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[B]. Irreversible Cholinesterase Inhibitors:</a:t>
            </a:r>
          </a:p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sz="2400" b="1" dirty="0" smtClean="0">
                <a:latin typeface="Comic Sans MS" panose="030F0702030302020204" pitchFamily="66" charset="0"/>
              </a:rPr>
              <a:t>Effects &amp; Toxicity: </a:t>
            </a:r>
            <a:endParaRPr lang="en-US" sz="2400" b="1" dirty="0">
              <a:latin typeface="Comic Sans MS" panose="030F0702030302020204" pitchFamily="66" charset="0"/>
            </a:endParaRPr>
          </a:p>
          <a:p>
            <a:pPr marL="533400" indent="-352425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Muscarinic effects: </a:t>
            </a:r>
            <a:r>
              <a:rPr lang="en-US" sz="2400" dirty="0" smtClean="0">
                <a:latin typeface="Comic Sans MS" panose="030F0702030302020204" pitchFamily="66" charset="0"/>
              </a:rPr>
              <a:t>Profuse salivation, vomiting, </a:t>
            </a:r>
            <a:r>
              <a:rPr lang="en-US" sz="2400" dirty="0" err="1" smtClean="0">
                <a:latin typeface="Comic Sans MS" panose="030F0702030302020204" pitchFamily="66" charset="0"/>
              </a:rPr>
              <a:t>defaecation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hypermotility</a:t>
            </a:r>
            <a:r>
              <a:rPr lang="en-US" sz="2400" dirty="0" smtClean="0">
                <a:latin typeface="Comic Sans MS" panose="030F0702030302020204" pitchFamily="66" charset="0"/>
              </a:rPr>
              <a:t> of the GI tract, urination, bradycardia, hypotension, severe bronchoconstriction and excess bronchial secretions. 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533400" indent="-352425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Nicotinic effects: </a:t>
            </a:r>
            <a:r>
              <a:rPr lang="en-US" sz="2400" dirty="0" smtClean="0">
                <a:latin typeface="Comic Sans MS" panose="030F0702030302020204" pitchFamily="66" charset="0"/>
              </a:rPr>
              <a:t>Skeletal muscle </a:t>
            </a:r>
            <a:r>
              <a:rPr lang="en-US" sz="2400" dirty="0" err="1" smtClean="0">
                <a:latin typeface="Comic Sans MS" panose="030F0702030302020204" pitchFamily="66" charset="0"/>
              </a:rPr>
              <a:t>fasciculations</a:t>
            </a:r>
            <a:r>
              <a:rPr lang="en-US" sz="2400" dirty="0" smtClean="0">
                <a:latin typeface="Comic Sans MS" panose="030F0702030302020204" pitchFamily="66" charset="0"/>
              </a:rPr>
              <a:t>, twitching and subsequently muscle paralysis. </a:t>
            </a:r>
          </a:p>
          <a:p>
            <a:pPr marL="533400" indent="-352425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CNS symptoms: </a:t>
            </a:r>
            <a:r>
              <a:rPr lang="en-US" sz="2400" dirty="0" smtClean="0">
                <a:latin typeface="Comic Sans MS" panose="030F0702030302020204" pitchFamily="66" charset="0"/>
              </a:rPr>
              <a:t>Convulsions and frequently death due to the penetration of the agents into the CNS and subsequent intensification of the activity of </a:t>
            </a:r>
            <a:r>
              <a:rPr lang="en-US" sz="2400" dirty="0" err="1" smtClean="0">
                <a:latin typeface="Comic Sans MS" panose="030F0702030302020204" pitchFamily="66" charset="0"/>
              </a:rPr>
              <a:t>ACh</a:t>
            </a:r>
            <a:r>
              <a:rPr lang="en-US" sz="2400" dirty="0" smtClean="0">
                <a:latin typeface="Comic Sans MS" panose="030F0702030302020204" pitchFamily="66" charset="0"/>
              </a:rPr>
              <a:t> at CNS sites.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491867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Cholinergic (</a:t>
            </a:r>
            <a:r>
              <a:rPr lang="en-US" sz="3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Parasympathomimetic</a:t>
            </a:r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) Drugs</a:t>
            </a:r>
            <a:endParaRPr lang="en-IN" sz="3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360" y="1796730"/>
            <a:ext cx="105825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Drugs 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which mimic the effects of parasympathetic post-ganglionic nerves or those of acetylcholine. </a:t>
            </a:r>
            <a:endParaRPr lang="en-US" sz="2400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Also 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called as </a:t>
            </a:r>
            <a:r>
              <a:rPr lang="en-US" sz="2400" dirty="0" err="1">
                <a:solidFill>
                  <a:srgbClr val="000099"/>
                </a:solidFill>
                <a:latin typeface="Comic Sans MS" panose="030F0702030302020204" pitchFamily="66" charset="0"/>
              </a:rPr>
              <a:t>cholinergics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, cholinergic agonists or cholinomimetics. </a:t>
            </a:r>
            <a:endParaRPr lang="en-US" sz="2400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These have </a:t>
            </a: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agonistic action on cholinergic receptors at autonomic ganglia, neuromuscular junction etc.</a:t>
            </a:r>
            <a:endParaRPr lang="en-IN" sz="2400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4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110" y="274581"/>
            <a:ext cx="10125546" cy="812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III. Cholinesterase Inhibitors  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917" y="1217313"/>
            <a:ext cx="11021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6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[B]. Irreversible Cholinesterase Inhibitors: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400" b="1" dirty="0">
                <a:latin typeface="Comic Sans MS" panose="030F0702030302020204" pitchFamily="66" charset="0"/>
              </a:rPr>
              <a:t>Treatment of organophosphate poisoning</a:t>
            </a:r>
            <a:r>
              <a:rPr lang="en-US" sz="2400" b="1" dirty="0" smtClean="0">
                <a:latin typeface="Comic Sans MS" panose="030F0702030302020204" pitchFamily="66" charset="0"/>
              </a:rPr>
              <a:t>: </a:t>
            </a:r>
            <a:endParaRPr lang="en-US" sz="2400" b="1" dirty="0">
              <a:latin typeface="Comic Sans MS" panose="030F0702030302020204" pitchFamily="66" charset="0"/>
            </a:endParaRPr>
          </a:p>
          <a:p>
            <a:pPr marL="806450" lvl="3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st</a:t>
            </a:r>
            <a:r>
              <a:rPr 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line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of </a:t>
            </a:r>
            <a:r>
              <a:rPr 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treatment : </a:t>
            </a:r>
            <a:r>
              <a:rPr lang="en-US" sz="2400" dirty="0" smtClean="0">
                <a:latin typeface="Comic Sans MS" panose="030F0702030302020204" pitchFamily="66" charset="0"/>
              </a:rPr>
              <a:t>Atropine </a:t>
            </a:r>
            <a:r>
              <a:rPr lang="en-US" sz="2400" dirty="0">
                <a:latin typeface="Comic Sans MS" panose="030F0702030302020204" pitchFamily="66" charset="0"/>
              </a:rPr>
              <a:t>to counter muscarinic effects of </a:t>
            </a:r>
            <a:r>
              <a:rPr lang="en-US" sz="2400" dirty="0" err="1">
                <a:latin typeface="Comic Sans MS" panose="030F0702030302020204" pitchFamily="66" charset="0"/>
              </a:rPr>
              <a:t>ACh</a:t>
            </a:r>
            <a:r>
              <a:rPr lang="en-US" sz="2400" dirty="0">
                <a:latin typeface="Comic Sans MS" panose="030F0702030302020204" pitchFamily="66" charset="0"/>
              </a:rPr>
              <a:t> @ 0.2 to 0.5 mg/kg </a:t>
            </a:r>
            <a:r>
              <a:rPr lang="en-US" sz="2400" dirty="0" err="1">
                <a:latin typeface="Comic Sans MS" panose="030F0702030302020204" pitchFamily="66" charset="0"/>
              </a:rPr>
              <a:t>b.wt</a:t>
            </a:r>
            <a:r>
              <a:rPr lang="en-US" sz="2400" dirty="0">
                <a:latin typeface="Comic Sans MS" panose="030F0702030302020204" pitchFamily="66" charset="0"/>
              </a:rPr>
              <a:t>. (maximum dose = 1 mg/kg). It is administered as 0.15% solution of atropine in physiological </a:t>
            </a:r>
            <a:r>
              <a:rPr lang="en-US" sz="2400" dirty="0" smtClean="0">
                <a:latin typeface="Comic Sans MS" panose="030F0702030302020204" pitchFamily="66" charset="0"/>
              </a:rPr>
              <a:t>saline.</a:t>
            </a:r>
          </a:p>
          <a:p>
            <a:pPr marL="806450" lvl="3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nd</a:t>
            </a:r>
            <a:r>
              <a:rPr 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line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of </a:t>
            </a:r>
            <a:r>
              <a:rPr 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treatment :</a:t>
            </a:r>
            <a:r>
              <a:rPr lang="en-US" sz="2400" dirty="0" smtClean="0">
                <a:latin typeface="Comic Sans MS" panose="030F0702030302020204" pitchFamily="66" charset="0"/>
              </a:rPr>
              <a:t> Oxime </a:t>
            </a:r>
            <a:r>
              <a:rPr lang="en-US" sz="2400" dirty="0">
                <a:latin typeface="Comic Sans MS" panose="030F0702030302020204" pitchFamily="66" charset="0"/>
              </a:rPr>
              <a:t>reactivators </a:t>
            </a:r>
            <a:r>
              <a:rPr lang="en-US" sz="2400" i="1" dirty="0" smtClean="0">
                <a:latin typeface="Comic Sans MS" panose="030F0702030302020204" pitchFamily="66" charset="0"/>
              </a:rPr>
              <a:t>viz.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diacetyl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monoxime</a:t>
            </a:r>
            <a:r>
              <a:rPr lang="en-US" sz="2400" dirty="0">
                <a:latin typeface="Comic Sans MS" panose="030F0702030302020204" pitchFamily="66" charset="0"/>
              </a:rPr>
              <a:t> (DAM), 2-pyridine </a:t>
            </a:r>
            <a:r>
              <a:rPr lang="en-US" sz="2400" dirty="0" err="1">
                <a:latin typeface="Comic Sans MS" panose="030F0702030302020204" pitchFamily="66" charset="0"/>
              </a:rPr>
              <a:t>aldoxime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methiodide</a:t>
            </a:r>
            <a:r>
              <a:rPr lang="en-US" sz="2400" dirty="0">
                <a:latin typeface="Comic Sans MS" panose="030F0702030302020204" pitchFamily="66" charset="0"/>
              </a:rPr>
              <a:t> (2-PAM or </a:t>
            </a:r>
            <a:r>
              <a:rPr lang="en-US" sz="2400" dirty="0" err="1">
                <a:latin typeface="Comic Sans MS" panose="030F0702030302020204" pitchFamily="66" charset="0"/>
              </a:rPr>
              <a:t>pralidoxime</a:t>
            </a:r>
            <a:r>
              <a:rPr lang="en-US" sz="2400" dirty="0">
                <a:latin typeface="Comic Sans MS" panose="030F0702030302020204" pitchFamily="66" charset="0"/>
              </a:rPr>
              <a:t>), </a:t>
            </a:r>
            <a:r>
              <a:rPr lang="en-US" sz="2400" dirty="0" err="1">
                <a:latin typeface="Comic Sans MS" panose="030F0702030302020204" pitchFamily="66" charset="0"/>
              </a:rPr>
              <a:t>obidoxime</a:t>
            </a:r>
            <a:r>
              <a:rPr lang="en-US" sz="2400" dirty="0">
                <a:latin typeface="Comic Sans MS" panose="030F0702030302020204" pitchFamily="66" charset="0"/>
              </a:rPr>
              <a:t> etc. which reactivate the phosphorylated </a:t>
            </a:r>
            <a:r>
              <a:rPr lang="en-US" sz="2400" dirty="0" err="1">
                <a:latin typeface="Comic Sans MS" panose="030F0702030302020204" pitchFamily="66" charset="0"/>
              </a:rPr>
              <a:t>AChE</a:t>
            </a:r>
            <a:r>
              <a:rPr lang="en-US" sz="2400" dirty="0">
                <a:latin typeface="Comic Sans MS" panose="030F0702030302020204" pitchFamily="66" charset="0"/>
              </a:rPr>
              <a:t> enzyme and greatly accelerates clinical </a:t>
            </a:r>
            <a:r>
              <a:rPr lang="en-US" sz="2400" dirty="0" smtClean="0">
                <a:latin typeface="Comic Sans MS" panose="030F0702030302020204" pitchFamily="66" charset="0"/>
              </a:rPr>
              <a:t>recovery.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806450" lvl="3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Ageing: </a:t>
            </a:r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</a:rPr>
              <a:t>usefulness of oxime reactivators is limited to a short period (minutes or hours depending on the compound) because the enzyme phosphate complex becomes resistant when a further group </a:t>
            </a:r>
            <a:r>
              <a:rPr lang="en-US" sz="2400" dirty="0" smtClean="0">
                <a:latin typeface="Comic Sans MS" panose="030F0702030302020204" pitchFamily="66" charset="0"/>
              </a:rPr>
              <a:t>is removed </a:t>
            </a:r>
            <a:r>
              <a:rPr lang="en-US" sz="2400" dirty="0">
                <a:latin typeface="Comic Sans MS" panose="030F0702030302020204" pitchFamily="66" charset="0"/>
              </a:rPr>
              <a:t>by hydrolysis, a change known as </a:t>
            </a:r>
            <a:r>
              <a:rPr lang="en-US" sz="2400" dirty="0" smtClean="0">
                <a:latin typeface="Comic Sans MS" panose="030F0702030302020204" pitchFamily="66" charset="0"/>
              </a:rPr>
              <a:t>“ageing”.</a:t>
            </a:r>
            <a:endParaRPr lang="en-IN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110" y="491857"/>
            <a:ext cx="10125546" cy="812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III. Cholinesterase Inhibitors   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917" y="1679030"/>
            <a:ext cx="11021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6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[B]. Irreversible Cholinesterase Inhibitors: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US" sz="2400" b="1" dirty="0" smtClean="0">
                <a:latin typeface="Comic Sans MS" panose="030F0702030302020204" pitchFamily="66" charset="0"/>
              </a:rPr>
              <a:t>Therapeutic Uses of Cholinesterase Inhibitors: </a:t>
            </a:r>
            <a:endParaRPr lang="en-US" sz="2400" b="1" dirty="0">
              <a:latin typeface="Comic Sans MS" panose="030F0702030302020204" pitchFamily="66" charset="0"/>
            </a:endParaRPr>
          </a:p>
          <a:p>
            <a:pPr marL="806450" lvl="1" indent="-4445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latin typeface="Comic Sans MS" panose="030F0702030302020204" pitchFamily="66" charset="0"/>
              </a:rPr>
              <a:t>The only drug indication is the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relief of glaucoma </a:t>
            </a:r>
            <a:r>
              <a:rPr lang="en-US" sz="2400" dirty="0">
                <a:latin typeface="Comic Sans MS" panose="030F0702030302020204" pitchFamily="66" charset="0"/>
              </a:rPr>
              <a:t>where a single instillation of </a:t>
            </a:r>
            <a:r>
              <a:rPr lang="en-US" sz="2400" dirty="0" err="1">
                <a:latin typeface="Comic Sans MS" panose="030F0702030302020204" pitchFamily="66" charset="0"/>
              </a:rPr>
              <a:t>dyflos</a:t>
            </a:r>
            <a:r>
              <a:rPr lang="en-US" sz="2400" dirty="0">
                <a:latin typeface="Comic Sans MS" panose="030F0702030302020204" pitchFamily="66" charset="0"/>
              </a:rPr>
              <a:t> (di-</a:t>
            </a:r>
            <a:r>
              <a:rPr lang="en-US" sz="2400" dirty="0" err="1">
                <a:latin typeface="Comic Sans MS" panose="030F0702030302020204" pitchFamily="66" charset="0"/>
              </a:rPr>
              <a:t>isopropylfluorophosphate</a:t>
            </a:r>
            <a:r>
              <a:rPr lang="en-US" sz="2400" dirty="0">
                <a:latin typeface="Comic Sans MS" panose="030F0702030302020204" pitchFamily="66" charset="0"/>
              </a:rPr>
              <a:t>) or echothiopate acts for several </a:t>
            </a:r>
            <a:r>
              <a:rPr lang="en-US" sz="2400" dirty="0" smtClean="0">
                <a:latin typeface="Comic Sans MS" panose="030F0702030302020204" pitchFamily="66" charset="0"/>
              </a:rPr>
              <a:t>weeks.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806450" lvl="1" indent="-4445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Organophosphates </a:t>
            </a:r>
            <a:r>
              <a:rPr lang="en-US" sz="2400" dirty="0">
                <a:latin typeface="Comic Sans MS" panose="030F0702030302020204" pitchFamily="66" charset="0"/>
              </a:rPr>
              <a:t>and carbamates are used as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insecticides</a:t>
            </a:r>
            <a:r>
              <a:rPr lang="en-US" sz="2400" dirty="0">
                <a:latin typeface="Comic Sans MS" panose="030F0702030302020204" pitchFamily="66" charset="0"/>
              </a:rPr>
              <a:t> for the control of insect vectors and </a:t>
            </a:r>
            <a:r>
              <a:rPr lang="en-US" sz="2400" dirty="0" err="1" smtClean="0">
                <a:latin typeface="Comic Sans MS" panose="030F0702030302020204" pitchFamily="66" charset="0"/>
              </a:rPr>
              <a:t>ectoparasites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843929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168251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Classification of </a:t>
            </a:r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Parasympathomimetic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Drugs</a:t>
            </a:r>
            <a:endParaRPr lang="en-IN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35" y="1240319"/>
            <a:ext cx="9884498" cy="526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8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555238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I. Choline Esters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360" y="1796730"/>
            <a:ext cx="10582562" cy="357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34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1. Acetylcholine </a:t>
            </a: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en-US" sz="24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ACh</a:t>
            </a: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): </a:t>
            </a:r>
            <a:endParaRPr lang="en-US" sz="24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715963" lvl="1" indent="-354013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Although </a:t>
            </a:r>
            <a:r>
              <a:rPr lang="en-US" sz="2400" dirty="0">
                <a:latin typeface="Comic Sans MS" panose="030F0702030302020204" pitchFamily="66" charset="0"/>
              </a:rPr>
              <a:t>is essential for maintenance of body homeostasis, it is not used therapeutically for two important </a:t>
            </a:r>
            <a:r>
              <a:rPr lang="en-US" sz="2400" dirty="0" smtClean="0">
                <a:latin typeface="Comic Sans MS" panose="030F0702030302020204" pitchFamily="66" charset="0"/>
              </a:rPr>
              <a:t>reasons: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715963" lvl="1" indent="-354013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</a:rPr>
              <a:t>acts simultaneously at various tissue sites and no selective therapeutic response can be </a:t>
            </a:r>
            <a:r>
              <a:rPr lang="en-US" sz="2400" dirty="0" smtClean="0">
                <a:latin typeface="Comic Sans MS" panose="030F0702030302020204" pitchFamily="66" charset="0"/>
              </a:rPr>
              <a:t>achieved.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715963" lvl="1" indent="-354013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Its </a:t>
            </a:r>
            <a:r>
              <a:rPr lang="en-US" sz="2400" dirty="0">
                <a:latin typeface="Comic Sans MS" panose="030F0702030302020204" pitchFamily="66" charset="0"/>
              </a:rPr>
              <a:t>duration of action is quite brief because it is rapidly inactivated by the </a:t>
            </a:r>
            <a:r>
              <a:rPr lang="en-US" sz="2400" dirty="0" err="1">
                <a:latin typeface="Comic Sans MS" panose="030F0702030302020204" pitchFamily="66" charset="0"/>
              </a:rPr>
              <a:t>cholinesterases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555238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    I. Choline Esters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 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6307" y="1485005"/>
            <a:ext cx="10582562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ts val="34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2. </a:t>
            </a:r>
            <a:r>
              <a:rPr lang="en-US" sz="2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Methacholine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(Acetyl-</a:t>
            </a:r>
            <a:r>
              <a:rPr lang="el-GR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β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-</a:t>
            </a:r>
            <a:r>
              <a:rPr lang="en-US" sz="2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methylcholine</a:t>
            </a: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): </a:t>
            </a:r>
            <a:endParaRPr lang="en-US" sz="24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806450" lvl="1" indent="-363538" algn="just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Synthetic </a:t>
            </a:r>
            <a:r>
              <a:rPr lang="en-US" sz="2400" dirty="0">
                <a:latin typeface="Comic Sans MS" panose="030F0702030302020204" pitchFamily="66" charset="0"/>
              </a:rPr>
              <a:t>choline ester used occasionally in human therapeutics but infrequently (rarely) employed in veterinary </a:t>
            </a:r>
            <a:r>
              <a:rPr lang="en-US" sz="2400" dirty="0" smtClean="0">
                <a:latin typeface="Comic Sans MS" panose="030F0702030302020204" pitchFamily="66" charset="0"/>
              </a:rPr>
              <a:t>medicine.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806450" lvl="1" indent="-363538" algn="just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Comic Sans MS" panose="030F0702030302020204" pitchFamily="66" charset="0"/>
              </a:rPr>
              <a:t>Methacholine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causes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muscarinic effects on cardiovascular function </a:t>
            </a:r>
            <a:r>
              <a:rPr lang="en-US" sz="2400" dirty="0">
                <a:latin typeface="Comic Sans MS" panose="030F0702030302020204" pitchFamily="66" charset="0"/>
              </a:rPr>
              <a:t>similar to those produced by </a:t>
            </a:r>
            <a:r>
              <a:rPr lang="en-US" sz="2400" dirty="0" err="1">
                <a:latin typeface="Comic Sans MS" panose="030F0702030302020204" pitchFamily="66" charset="0"/>
              </a:rPr>
              <a:t>ACh</a:t>
            </a:r>
            <a:r>
              <a:rPr lang="en-US" sz="2400" dirty="0">
                <a:latin typeface="Comic Sans MS" panose="030F0702030302020204" pitchFamily="66" charset="0"/>
              </a:rPr>
              <a:t>, but it is considerably less active on GI system.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Methacholine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lacks nicotinic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action.</a:t>
            </a:r>
            <a:endParaRPr lang="en-IN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806450" lvl="1" indent="-363538" algn="just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Comic Sans MS" panose="030F0702030302020204" pitchFamily="66" charset="0"/>
              </a:rPr>
              <a:t>Methacholine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is a cholinomimetic of choice for controlling </a:t>
            </a:r>
            <a:r>
              <a:rPr lang="en-US" sz="2400" u="sng" dirty="0" err="1">
                <a:latin typeface="Comic Sans MS" panose="030F0702030302020204" pitchFamily="66" charset="0"/>
              </a:rPr>
              <a:t>tachycardias</a:t>
            </a:r>
            <a:r>
              <a:rPr lang="en-US" sz="2400" dirty="0">
                <a:latin typeface="Comic Sans MS" panose="030F0702030302020204" pitchFamily="66" charset="0"/>
              </a:rPr>
              <a:t> of atrial origin. It will cause slowing of heart, reduction of the force of contraction &amp; generalized vasodilatation. </a:t>
            </a:r>
            <a:r>
              <a:rPr lang="en-US" sz="2400" i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Main site of action of </a:t>
            </a:r>
            <a:r>
              <a:rPr lang="en-US" sz="2400" i="1" u="sng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methacholine</a:t>
            </a:r>
            <a:r>
              <a:rPr lang="en-US" sz="2400" i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is the pacemaker</a:t>
            </a:r>
            <a:r>
              <a:rPr lang="en-US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868" y="274576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    I. Choline Esters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 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360" y="1200020"/>
            <a:ext cx="10582562" cy="5504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ts val="34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3. </a:t>
            </a:r>
            <a:r>
              <a:rPr lang="en-US" sz="24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Carbachol</a:t>
            </a: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(</a:t>
            </a:r>
            <a:r>
              <a:rPr lang="en-US" sz="24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Carbamoylcholine</a:t>
            </a: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pPr marL="896938" lvl="1" indent="-454025" algn="just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E</a:t>
            </a:r>
            <a:r>
              <a:rPr lang="en-US" sz="2400" u="sng" dirty="0" smtClean="0">
                <a:latin typeface="Comic Sans MS" panose="030F0702030302020204" pitchFamily="66" charset="0"/>
              </a:rPr>
              <a:t>xtremely </a:t>
            </a:r>
            <a:r>
              <a:rPr lang="en-US" sz="2400" u="sng" dirty="0">
                <a:latin typeface="Comic Sans MS" panose="030F0702030302020204" pitchFamily="66" charset="0"/>
              </a:rPr>
              <a:t>potent choline ester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active </a:t>
            </a:r>
            <a:r>
              <a:rPr lang="en-US" sz="2400" dirty="0">
                <a:latin typeface="Comic Sans MS" panose="030F0702030302020204" pitchFamily="66" charset="0"/>
              </a:rPr>
              <a:t>at </a:t>
            </a:r>
            <a:r>
              <a:rPr lang="en-US" sz="2400" u="sng" dirty="0">
                <a:latin typeface="Comic Sans MS" panose="030F0702030302020204" pitchFamily="66" charset="0"/>
              </a:rPr>
              <a:t>both muscarinic and nicotinic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receptors. 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896938" lvl="1" indent="-454025" algn="just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Comic Sans MS" panose="030F0702030302020204" pitchFamily="66" charset="0"/>
              </a:rPr>
              <a:t>Carbachol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is sometimes used for the </a:t>
            </a:r>
            <a:r>
              <a:rPr lang="en-US" sz="2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emergency treatment of colic in the horse and ruminal stasis in cattle</a:t>
            </a:r>
            <a:r>
              <a:rPr lang="en-US" sz="2400" dirty="0">
                <a:latin typeface="Comic Sans MS" panose="030F0702030302020204" pitchFamily="66" charset="0"/>
              </a:rPr>
              <a:t>. Administration of </a:t>
            </a:r>
            <a:r>
              <a:rPr lang="en-US" sz="2400" dirty="0" err="1">
                <a:latin typeface="Comic Sans MS" panose="030F0702030302020204" pitchFamily="66" charset="0"/>
              </a:rPr>
              <a:t>carbachol</a:t>
            </a:r>
            <a:r>
              <a:rPr lang="en-US" sz="2400" dirty="0">
                <a:latin typeface="Comic Sans MS" panose="030F0702030302020204" pitchFamily="66" charset="0"/>
              </a:rPr>
              <a:t> is done with great care and the drug is given in repeated small doses of 1-2 mg subcutaneously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1" algn="just">
              <a:lnSpc>
                <a:spcPts val="3400"/>
              </a:lnSpc>
              <a:spcBef>
                <a:spcPts val="1200"/>
              </a:spcBef>
            </a:pPr>
            <a:r>
              <a:rPr lang="en-IN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4. </a:t>
            </a:r>
            <a:r>
              <a:rPr lang="en-IN" sz="2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Bethanechol</a:t>
            </a:r>
            <a:r>
              <a:rPr lang="en-IN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en-US" sz="24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Carbamoylmethylcholine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):</a:t>
            </a:r>
            <a:endParaRPr lang="en-IN" sz="24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896938" lvl="1" indent="-454025" algn="just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</a:rPr>
              <a:t>is somewhat similar to </a:t>
            </a:r>
            <a:r>
              <a:rPr lang="en-US" sz="2400" dirty="0" err="1">
                <a:latin typeface="Comic Sans MS" panose="030F0702030302020204" pitchFamily="66" charset="0"/>
              </a:rPr>
              <a:t>methacholine</a:t>
            </a:r>
            <a:r>
              <a:rPr lang="en-US" sz="2400" dirty="0">
                <a:latin typeface="Comic Sans MS" panose="030F0702030302020204" pitchFamily="66" charset="0"/>
              </a:rPr>
              <a:t> and </a:t>
            </a:r>
            <a:r>
              <a:rPr lang="en-US" sz="2400" dirty="0" err="1">
                <a:latin typeface="Comic Sans MS" panose="030F0702030302020204" pitchFamily="66" charset="0"/>
              </a:rPr>
              <a:t>carbachol</a:t>
            </a:r>
            <a:r>
              <a:rPr lang="en-US" sz="2400" dirty="0">
                <a:latin typeface="Comic Sans MS" panose="030F0702030302020204" pitchFamily="66" charset="0"/>
              </a:rPr>
              <a:t>, however it is </a:t>
            </a:r>
            <a:r>
              <a:rPr lang="en-US" sz="2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primarily a muscarinic agonist</a:t>
            </a:r>
            <a:r>
              <a:rPr lang="en-US" sz="2400" dirty="0">
                <a:latin typeface="Comic Sans MS" panose="030F0702030302020204" pitchFamily="66" charset="0"/>
              </a:rPr>
              <a:t>, and has little stimulant effects on nicotinic receptors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966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868" y="274576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    I. Choline Esters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 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4808" y="2172830"/>
          <a:ext cx="10846050" cy="4055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73242">
                  <a:extLst>
                    <a:ext uri="{9D8B030D-6E8A-4147-A177-3AD203B41FA5}">
                      <a16:colId xmlns:a16="http://schemas.microsoft.com/office/drawing/2014/main" val="2240800322"/>
                    </a:ext>
                  </a:extLst>
                </a:gridCol>
                <a:gridCol w="1543683">
                  <a:extLst>
                    <a:ext uri="{9D8B030D-6E8A-4147-A177-3AD203B41FA5}">
                      <a16:colId xmlns:a16="http://schemas.microsoft.com/office/drawing/2014/main" val="3195765826"/>
                    </a:ext>
                  </a:extLst>
                </a:gridCol>
                <a:gridCol w="1700970">
                  <a:extLst>
                    <a:ext uri="{9D8B030D-6E8A-4147-A177-3AD203B41FA5}">
                      <a16:colId xmlns:a16="http://schemas.microsoft.com/office/drawing/2014/main" val="1078234678"/>
                    </a:ext>
                  </a:extLst>
                </a:gridCol>
                <a:gridCol w="1700970">
                  <a:extLst>
                    <a:ext uri="{9D8B030D-6E8A-4147-A177-3AD203B41FA5}">
                      <a16:colId xmlns:a16="http://schemas.microsoft.com/office/drawing/2014/main" val="1927750626"/>
                    </a:ext>
                  </a:extLst>
                </a:gridCol>
                <a:gridCol w="1488349">
                  <a:extLst>
                    <a:ext uri="{9D8B030D-6E8A-4147-A177-3AD203B41FA5}">
                      <a16:colId xmlns:a16="http://schemas.microsoft.com/office/drawing/2014/main" val="370474431"/>
                    </a:ext>
                  </a:extLst>
                </a:gridCol>
                <a:gridCol w="2338836">
                  <a:extLst>
                    <a:ext uri="{9D8B030D-6E8A-4147-A177-3AD203B41FA5}">
                      <a16:colId xmlns:a16="http://schemas.microsoft.com/office/drawing/2014/main" val="3171063066"/>
                    </a:ext>
                  </a:extLst>
                </a:gridCol>
              </a:tblGrid>
              <a:tr h="67599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holine esters</a:t>
                      </a:r>
                      <a:endParaRPr lang="en-IN" sz="2400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n-US" sz="240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ydrolyzed by</a:t>
                      </a:r>
                      <a:endParaRPr lang="en-IN" sz="240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ctions</a:t>
                      </a:r>
                      <a:endParaRPr lang="en-IN" sz="2400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S</a:t>
                      </a:r>
                      <a:r>
                        <a:rPr lang="en-US" sz="240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elective actions on</a:t>
                      </a:r>
                      <a:endParaRPr lang="en-IN" sz="240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0551077"/>
                  </a:ext>
                </a:extLst>
              </a:tr>
              <a:tr h="67599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 dirty="0" err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AC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n-US" sz="2400" cap="all" dirty="0" err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  <a:endParaRPr lang="en-IN" sz="2400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B</a:t>
                      </a:r>
                      <a:r>
                        <a:rPr lang="en-US" sz="240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u</a:t>
                      </a:r>
                      <a:r>
                        <a:rPr lang="en-US" sz="2400" cap="all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n-US" sz="240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n-US" sz="2400" cap="all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  <a:endParaRPr lang="en-IN" sz="240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r>
                        <a:rPr lang="en-US" sz="240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uscarinic</a:t>
                      </a:r>
                      <a:endParaRPr lang="en-IN" sz="240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icotinic</a:t>
                      </a:r>
                      <a:endParaRPr lang="en-IN" sz="2400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754300"/>
                  </a:ext>
                </a:extLst>
              </a:tr>
              <a:tr h="6759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 dirty="0" err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AC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endParaRPr lang="en-IN" sz="2400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++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mic Sans MS" panose="030F0702030302020204" pitchFamily="66" charset="0"/>
                        </a:rPr>
                        <a:t>Non-selective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4897906"/>
                  </a:ext>
                </a:extLst>
              </a:tr>
              <a:tr h="6759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r>
                        <a:rPr lang="en-US" sz="240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ethacholine</a:t>
                      </a:r>
                      <a:endParaRPr lang="en-IN" sz="240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–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±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cvs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6510379"/>
                  </a:ext>
                </a:extLst>
              </a:tr>
              <a:tr h="6759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n-US" sz="240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arbachol</a:t>
                      </a:r>
                      <a:endParaRPr lang="en-IN" sz="240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–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–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git, b</a:t>
                      </a:r>
                      <a:r>
                        <a:rPr lang="en-US" sz="2400">
                          <a:effectLst/>
                          <a:latin typeface="Comic Sans MS" panose="030F0702030302020204" pitchFamily="66" charset="0"/>
                        </a:rPr>
                        <a:t>ladder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1114411"/>
                  </a:ext>
                </a:extLst>
              </a:tr>
              <a:tr h="6759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 dirty="0" err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B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ethanechol</a:t>
                      </a:r>
                      <a:endParaRPr lang="en-IN" sz="2400" dirty="0"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–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–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endParaRPr lang="en-IN" sz="2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 dirty="0">
                          <a:effectLst/>
                          <a:latin typeface="Comic Sans MS" panose="030F0702030302020204" pitchFamily="66" charset="0"/>
                        </a:rPr>
                        <a:t>–</a:t>
                      </a:r>
                      <a:endParaRPr lang="en-IN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cap="all" dirty="0" err="1">
                          <a:effectLst/>
                          <a:latin typeface="Comic Sans MS" panose="030F0702030302020204" pitchFamily="66" charset="0"/>
                        </a:rPr>
                        <a:t>git</a:t>
                      </a:r>
                      <a:r>
                        <a:rPr lang="en-US" sz="2400" cap="all" dirty="0">
                          <a:effectLst/>
                          <a:latin typeface="Comic Sans MS" panose="030F0702030302020204" pitchFamily="66" charset="0"/>
                        </a:rPr>
                        <a:t>, b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ladder</a:t>
                      </a:r>
                      <a:endParaRPr lang="en-IN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399554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4808" y="1342127"/>
            <a:ext cx="67072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Table: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Showing properties of choline esters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9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868" y="274576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    I. Choline Esters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 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4808" y="1342127"/>
            <a:ext cx="53719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Therapeutic uses of choline esters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4634" y="2164705"/>
            <a:ext cx="104347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just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)	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Methacholine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bethanechol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are not used frequently in clinical veterinary medicine.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Methacholine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has been used in human medicine to control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tachycardia of supraventricular origin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533400" indent="-533400" algn="just">
              <a:spcBef>
                <a:spcPts val="1200"/>
              </a:spcBef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(ii) 	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Bethanechol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, 1 mg administered subcutaneously </a:t>
            </a:r>
            <a:r>
              <a:rPr lang="en-US" sz="2400" i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b.i.d</a:t>
            </a:r>
            <a:r>
              <a:rPr lang="en-US" sz="2400" i="1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has been used to treat </a:t>
            </a:r>
            <a:r>
              <a:rPr lang="en-US" sz="2400" i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urinary bladder atony in cats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after incidence of </a:t>
            </a:r>
            <a:r>
              <a:rPr lang="en-US" sz="2400" dirty="0" err="1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urolithiasis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533400" indent="-533400">
              <a:spcBef>
                <a:spcPts val="1200"/>
              </a:spcBef>
            </a:pPr>
            <a:r>
              <a:rPr lang="en-US" sz="2400" cap="all" dirty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iii</a:t>
            </a:r>
            <a:r>
              <a:rPr lang="en-US" sz="2400" cap="all" dirty="0">
                <a:latin typeface="Comic Sans MS" panose="030F0702030302020204" pitchFamily="66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Carbachol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has been used in the treatment of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colic and impactions of the intestinal tract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It is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also used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 the treatment of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ruminal atony and impaction in cattle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217" y="437543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II. Natural Alkaloids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4702" y="1443645"/>
            <a:ext cx="11139535" cy="514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34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1. Pilocarpine: </a:t>
            </a: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Obtained </a:t>
            </a:r>
            <a:r>
              <a:rPr lang="en-US" sz="2400" dirty="0">
                <a:latin typeface="Comic Sans MS" panose="030F0702030302020204" pitchFamily="66" charset="0"/>
              </a:rPr>
              <a:t>from the leaves of Brazilian shrubs </a:t>
            </a:r>
            <a:r>
              <a:rPr lang="en-US" sz="2400" i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Pilocarpus</a:t>
            </a:r>
            <a:r>
              <a:rPr lang="en-US" sz="2400" i="1" dirty="0">
                <a:solidFill>
                  <a:srgbClr val="0000FF"/>
                </a:solidFill>
                <a:latin typeface="Comic Sans MS" panose="030F0702030302020204" pitchFamily="66" charset="0"/>
              </a:rPr>
              <a:t> jaborandi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 and </a:t>
            </a:r>
            <a:r>
              <a:rPr lang="en-US" sz="2400" i="1" dirty="0">
                <a:solidFill>
                  <a:srgbClr val="0000FF"/>
                </a:solidFill>
                <a:latin typeface="Comic Sans MS" panose="030F0702030302020204" pitchFamily="66" charset="0"/>
              </a:rPr>
              <a:t>P. </a:t>
            </a:r>
            <a:r>
              <a:rPr lang="en-US" sz="2400" i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microphyllus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Prominent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muscarinic </a:t>
            </a:r>
            <a:r>
              <a:rPr lang="en-US" sz="2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actions</a:t>
            </a:r>
            <a:r>
              <a:rPr lang="en-US" sz="2400" dirty="0" smtClean="0">
                <a:latin typeface="Comic Sans MS" panose="030F0702030302020204" pitchFamily="66" charset="0"/>
              </a:rPr>
              <a:t>. </a:t>
            </a: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S</a:t>
            </a:r>
            <a:r>
              <a:rPr lang="en-US" sz="2400" u="sng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timulates </a:t>
            </a:r>
            <a:r>
              <a:rPr lang="en-US" sz="2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flow of secretions from exocrine glands</a:t>
            </a:r>
            <a:r>
              <a:rPr lang="en-US" sz="2400" dirty="0">
                <a:latin typeface="Comic Sans MS" panose="030F0702030302020204" pitchFamily="66" charset="0"/>
              </a:rPr>
              <a:t>, including </a:t>
            </a:r>
            <a:r>
              <a:rPr lang="en-US" sz="2400" u="sng" dirty="0">
                <a:latin typeface="Comic Sans MS" panose="030F0702030302020204" pitchFamily="66" charset="0"/>
              </a:rPr>
              <a:t>salivary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u="sng" dirty="0">
                <a:latin typeface="Comic Sans MS" panose="030F0702030302020204" pitchFamily="66" charset="0"/>
              </a:rPr>
              <a:t>mucous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u="sng" dirty="0">
                <a:latin typeface="Comic Sans MS" panose="030F0702030302020204" pitchFamily="66" charset="0"/>
              </a:rPr>
              <a:t>gastric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&amp; </a:t>
            </a:r>
            <a:r>
              <a:rPr lang="en-US" sz="2400" u="sng" dirty="0">
                <a:latin typeface="Comic Sans MS" panose="030F0702030302020204" pitchFamily="66" charset="0"/>
              </a:rPr>
              <a:t>digestive pancreatic secretions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Causes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contraction of GI smooth </a:t>
            </a:r>
            <a:r>
              <a:rPr lang="en-US" sz="2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muscle</a:t>
            </a:r>
            <a:r>
              <a:rPr lang="en-US" sz="2400" dirty="0" smtClean="0">
                <a:latin typeface="Comic Sans MS" panose="030F0702030302020204" pitchFamily="66" charset="0"/>
              </a:rPr>
              <a:t> &amp; increases </a:t>
            </a:r>
            <a:r>
              <a:rPr lang="en-US" sz="2400" dirty="0">
                <a:latin typeface="Comic Sans MS" panose="030F0702030302020204" pitchFamily="66" charset="0"/>
              </a:rPr>
              <a:t>smooth muscle tone and peristaltic activity.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u="sng" dirty="0" smtClean="0">
                <a:latin typeface="Comic Sans MS" panose="030F0702030302020204" pitchFamily="66" charset="0"/>
              </a:rPr>
              <a:t>Has </a:t>
            </a:r>
            <a:r>
              <a:rPr lang="en-US" sz="2400" u="sng" dirty="0">
                <a:latin typeface="Comic Sans MS" panose="030F0702030302020204" pitchFamily="66" charset="0"/>
              </a:rPr>
              <a:t>a </a:t>
            </a:r>
            <a:r>
              <a:rPr lang="en-US" sz="2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potent constrictor effect</a:t>
            </a:r>
            <a:r>
              <a:rPr lang="en-US" sz="2400" u="sng" dirty="0">
                <a:latin typeface="Comic Sans MS" panose="030F0702030302020204" pitchFamily="66" charset="0"/>
              </a:rPr>
              <a:t> on the pupil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715963" lvl="0" indent="-354013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Penetrates </a:t>
            </a:r>
            <a:r>
              <a:rPr lang="en-US" sz="2400" dirty="0">
                <a:latin typeface="Comic Sans MS" panose="030F0702030302020204" pitchFamily="66" charset="0"/>
              </a:rPr>
              <a:t>cornea and promptly causes </a:t>
            </a:r>
            <a:r>
              <a:rPr lang="en-US" sz="24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miosis</a:t>
            </a:r>
            <a:r>
              <a:rPr lang="en-US" sz="2400" dirty="0">
                <a:latin typeface="Comic Sans MS" panose="030F0702030302020204" pitchFamily="66" charset="0"/>
              </a:rPr>
              <a:t>, ciliary muscle contraction and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fall in intraocular tension</a:t>
            </a:r>
            <a:r>
              <a:rPr lang="en-US" sz="2400" dirty="0">
                <a:latin typeface="Comic Sans MS" panose="030F0702030302020204" pitchFamily="66" charset="0"/>
              </a:rPr>
              <a:t> lasting 4-8 </a:t>
            </a:r>
            <a:r>
              <a:rPr lang="en-US" sz="2400" dirty="0" smtClean="0">
                <a:latin typeface="Comic Sans MS" panose="030F0702030302020204" pitchFamily="66" charset="0"/>
              </a:rPr>
              <a:t>hours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1561</Words>
  <Application>Microsoft Office PowerPoint</Application>
  <PresentationFormat>Widescreen</PresentationFormat>
  <Paragraphs>180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Cholinergic Drugs (Parasympathomimetics)</vt:lpstr>
      <vt:lpstr>Cholinergic (Parasympathomimetic) Drugs</vt:lpstr>
      <vt:lpstr>Classification of Parasympathomimetic Drugs</vt:lpstr>
      <vt:lpstr>I. Choline Esters</vt:lpstr>
      <vt:lpstr>        I. Choline Esters   continued …</vt:lpstr>
      <vt:lpstr>        I. Choline Esters   continued …</vt:lpstr>
      <vt:lpstr>        I. Choline Esters   continued …</vt:lpstr>
      <vt:lpstr>        I. Choline Esters   continued …</vt:lpstr>
      <vt:lpstr>II. Natural Alkaloids</vt:lpstr>
      <vt:lpstr>       II. Natural Alkaloids    continued …</vt:lpstr>
      <vt:lpstr>       II. Natural Alkaloids    continued …</vt:lpstr>
      <vt:lpstr>       II. Natural Alkaloids    continued …</vt:lpstr>
      <vt:lpstr>III. Cholinesterase Inhibitors</vt:lpstr>
      <vt:lpstr>    III. Cholinesterase Inhibitors      continued…</vt:lpstr>
      <vt:lpstr>    III. Cholinesterase Inhibitors      continued…</vt:lpstr>
      <vt:lpstr>    III. Cholinesterase Inhibitors      continued…</vt:lpstr>
      <vt:lpstr>    III. Cholinesterase Inhibitors      continued…</vt:lpstr>
      <vt:lpstr>    III. Cholinesterase Inhibitors      continued…</vt:lpstr>
      <vt:lpstr>    III. Cholinesterase Inhibitors      continued…</vt:lpstr>
      <vt:lpstr>    III. Cholinesterase Inhibitors      continued…</vt:lpstr>
      <vt:lpstr>    III. Cholinesterase Inhibitors      continued…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62</cp:revision>
  <dcterms:created xsi:type="dcterms:W3CDTF">2019-08-07T04:06:43Z</dcterms:created>
  <dcterms:modified xsi:type="dcterms:W3CDTF">2020-03-29T11:49:02Z</dcterms:modified>
</cp:coreProperties>
</file>