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77" r:id="rId2"/>
    <p:sldId id="257" r:id="rId3"/>
    <p:sldId id="258" r:id="rId4"/>
    <p:sldId id="260" r:id="rId5"/>
    <p:sldId id="261" r:id="rId6"/>
    <p:sldId id="262" r:id="rId7"/>
    <p:sldId id="263" r:id="rId8"/>
    <p:sldId id="267" r:id="rId9"/>
    <p:sldId id="268" r:id="rId10"/>
    <p:sldId id="265" r:id="rId11"/>
    <p:sldId id="266" r:id="rId12"/>
    <p:sldId id="269" r:id="rId13"/>
    <p:sldId id="275" r:id="rId14"/>
    <p:sldId id="273" r:id="rId15"/>
    <p:sldId id="271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6D7D8-9863-4125-B737-8B0814D3F091}" type="datetimeFigureOut">
              <a:rPr lang="en-US" smtClean="0"/>
              <a:pPr/>
              <a:t>4/21/2020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B16820-50BD-4F29-A61B-35A099381A5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C299CB-8E7F-4B76-8F57-800B17433B38}" type="slidenum">
              <a:rPr lang="en-US"/>
              <a:pPr/>
              <a:t>9</a:t>
            </a:fld>
            <a:endParaRPr lang="en-US"/>
          </a:p>
        </p:txBody>
      </p:sp>
      <p:sp>
        <p:nvSpPr>
          <p:cNvPr id="40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FCBAC3-C180-4C13-82B1-676CEFF8C80A}" type="slidenum">
              <a:rPr lang="en-US"/>
              <a:pPr/>
              <a:t>12</a:t>
            </a:fld>
            <a:endParaRPr lang="en-US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EB6C77-CB58-4747-B080-E262DE11957D}" type="slidenum">
              <a:rPr lang="en-US"/>
              <a:pPr/>
              <a:t>14</a:t>
            </a:fld>
            <a:endParaRPr lang="en-US"/>
          </a:p>
        </p:txBody>
      </p:sp>
      <p:sp>
        <p:nvSpPr>
          <p:cNvPr id="4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F069A7-911D-43E2-8984-D3E5A61A16BC}" type="slidenum">
              <a:rPr lang="en-US"/>
              <a:pPr/>
              <a:t>15</a:t>
            </a:fld>
            <a:endParaRPr lang="en-US"/>
          </a:p>
        </p:txBody>
      </p:sp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1430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Classical Swine Fever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Dr. </a:t>
            </a:r>
            <a:r>
              <a:rPr lang="en-US" b="1" dirty="0" err="1">
                <a:solidFill>
                  <a:srgbClr val="7030A0"/>
                </a:solidFill>
              </a:rPr>
              <a:t>Kaushal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Kumar</a:t>
            </a:r>
            <a:endParaRPr lang="en-US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Assistant </a:t>
            </a:r>
            <a:r>
              <a:rPr lang="en-US" dirty="0" smtClean="0">
                <a:solidFill>
                  <a:srgbClr val="7030A0"/>
                </a:solidFill>
              </a:rPr>
              <a:t>Professor and Head </a:t>
            </a:r>
            <a:endParaRPr lang="en-US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Department of Veterinary pathology</a:t>
            </a:r>
          </a:p>
          <a:p>
            <a:r>
              <a:rPr lang="en-US" dirty="0">
                <a:solidFill>
                  <a:srgbClr val="7030A0"/>
                </a:solidFill>
              </a:rPr>
              <a:t>Bihar Veterinary College,</a:t>
            </a:r>
          </a:p>
          <a:p>
            <a:r>
              <a:rPr lang="en-US" dirty="0">
                <a:solidFill>
                  <a:srgbClr val="7030A0"/>
                </a:solidFill>
              </a:rPr>
              <a:t>Bihar Animal Sciences University, Patna, Bihar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16097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59724" y="152400"/>
            <a:ext cx="2484276" cy="1656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Spleen – Infarcts of wedge shaped, found on the </a:t>
            </a:r>
          </a:p>
          <a:p>
            <a:pPr>
              <a:buNone/>
            </a:pPr>
            <a:r>
              <a:rPr lang="en-US" dirty="0" smtClean="0"/>
              <a:t>			edges of the organ (</a:t>
            </a:r>
            <a:r>
              <a:rPr lang="en-US" dirty="0" err="1" smtClean="0"/>
              <a:t>browinesh</a:t>
            </a:r>
            <a:r>
              <a:rPr lang="en-US" dirty="0" smtClean="0"/>
              <a:t> in color)</a:t>
            </a:r>
          </a:p>
          <a:p>
            <a:r>
              <a:rPr lang="en-US" dirty="0" smtClean="0"/>
              <a:t>Lungs –  </a:t>
            </a:r>
            <a:r>
              <a:rPr lang="en-US" dirty="0" err="1" smtClean="0"/>
              <a:t>Croupous</a:t>
            </a:r>
            <a:r>
              <a:rPr lang="en-US" dirty="0" smtClean="0"/>
              <a:t> Pneumonia.</a:t>
            </a:r>
          </a:p>
          <a:p>
            <a:r>
              <a:rPr lang="en-US" dirty="0" smtClean="0"/>
              <a:t>Intestine – In chronic cases, ulcers with raised 			edges </a:t>
            </a:r>
            <a:r>
              <a:rPr lang="en-US" b="1" dirty="0" smtClean="0">
                <a:solidFill>
                  <a:srgbClr val="FF0000"/>
                </a:solidFill>
              </a:rPr>
              <a:t>“Button shaped ulcer” </a:t>
            </a:r>
            <a:r>
              <a:rPr lang="en-US" dirty="0" smtClean="0"/>
              <a:t>are often 			present in the </a:t>
            </a:r>
            <a:r>
              <a:rPr lang="en-US" dirty="0" err="1" smtClean="0"/>
              <a:t>cecum</a:t>
            </a:r>
            <a:r>
              <a:rPr lang="en-US" dirty="0" smtClean="0"/>
              <a:t> and/or colon. 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Kidney –  </a:t>
            </a:r>
            <a:r>
              <a:rPr lang="en-US" dirty="0" err="1" smtClean="0"/>
              <a:t>petechiaetion</a:t>
            </a:r>
            <a:r>
              <a:rPr lang="en-US" dirty="0" smtClean="0"/>
              <a:t> on the cortex extending 		deeply into the </a:t>
            </a:r>
            <a:r>
              <a:rPr lang="en-US" sz="2800" dirty="0" smtClean="0"/>
              <a:t>parenchyma</a:t>
            </a:r>
          </a:p>
          <a:p>
            <a:pPr lvl="4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		 -</a:t>
            </a:r>
            <a:r>
              <a:rPr lang="en-US" sz="3000" b="1" dirty="0" smtClean="0">
                <a:solidFill>
                  <a:srgbClr val="FF0000"/>
                </a:solidFill>
              </a:rPr>
              <a:t>Turkey egg appearance</a:t>
            </a:r>
            <a:r>
              <a:rPr lang="en-US" sz="1600" dirty="0" smtClean="0">
                <a:solidFill>
                  <a:srgbClr val="FF0000"/>
                </a:solidFill>
              </a:rPr>
              <a:t>.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Necropsy findings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Skin – </a:t>
            </a:r>
            <a:r>
              <a:rPr lang="en-US" sz="2800" dirty="0" err="1" smtClean="0">
                <a:solidFill>
                  <a:srgbClr val="FF0000"/>
                </a:solidFill>
              </a:rPr>
              <a:t>E</a:t>
            </a:r>
            <a:r>
              <a:rPr lang="en-US" sz="2800" b="1" dirty="0" err="1" smtClean="0">
                <a:solidFill>
                  <a:srgbClr val="FF0000"/>
                </a:solidFill>
              </a:rPr>
              <a:t>rythematous</a:t>
            </a:r>
            <a:r>
              <a:rPr lang="en-US" sz="2800" b="1" dirty="0" smtClean="0">
                <a:solidFill>
                  <a:srgbClr val="FF0000"/>
                </a:solidFill>
              </a:rPr>
              <a:t> patches </a:t>
            </a:r>
            <a:r>
              <a:rPr lang="en-US" sz="2800" dirty="0" smtClean="0"/>
              <a:t>on the lips, vulva &amp; 	     edges of ears.</a:t>
            </a:r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Brain – non – purulent </a:t>
            </a:r>
            <a:r>
              <a:rPr lang="en-US" sz="2800" dirty="0" err="1" smtClean="0"/>
              <a:t>meningo</a:t>
            </a:r>
            <a:r>
              <a:rPr lang="en-US" sz="2800" dirty="0" smtClean="0"/>
              <a:t> encephalomyelitis.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/>
              <a:t>                 </a:t>
            </a:r>
            <a:r>
              <a:rPr lang="en-US" sz="2800" b="1" dirty="0" smtClean="0">
                <a:solidFill>
                  <a:srgbClr val="FF0000"/>
                </a:solidFill>
              </a:rPr>
              <a:t>“</a:t>
            </a:r>
            <a:r>
              <a:rPr lang="en-US" sz="2800" b="1" dirty="0" err="1" smtClean="0">
                <a:solidFill>
                  <a:srgbClr val="FF0000"/>
                </a:solidFill>
              </a:rPr>
              <a:t>Perivascular</a:t>
            </a:r>
            <a:r>
              <a:rPr lang="en-US" sz="2800" b="1" dirty="0" smtClean="0">
                <a:solidFill>
                  <a:srgbClr val="FF0000"/>
                </a:solidFill>
              </a:rPr>
              <a:t> cuffing”  </a:t>
            </a:r>
            <a:r>
              <a:rPr lang="en-US" sz="2800" dirty="0" smtClean="0"/>
              <a:t>- </a:t>
            </a:r>
            <a:r>
              <a:rPr lang="en-US" sz="2800" dirty="0" err="1" smtClean="0"/>
              <a:t>i.e</a:t>
            </a:r>
            <a:r>
              <a:rPr lang="en-US" sz="2800" dirty="0" smtClean="0"/>
              <a:t> – accumulation of           	      lymphocytes, </a:t>
            </a:r>
            <a:r>
              <a:rPr lang="en-US" sz="2800" dirty="0" err="1" smtClean="0"/>
              <a:t>monocyes</a:t>
            </a:r>
            <a:r>
              <a:rPr lang="en-US" sz="2800" dirty="0" smtClean="0"/>
              <a:t>, plasma cells &amp; 		      local </a:t>
            </a:r>
            <a:r>
              <a:rPr lang="en-US" sz="2800" dirty="0" err="1" smtClean="0"/>
              <a:t>histocytes</a:t>
            </a:r>
            <a:r>
              <a:rPr lang="en-US" sz="2800" dirty="0" smtClean="0"/>
              <a:t> in the </a:t>
            </a:r>
            <a:r>
              <a:rPr lang="en-US" sz="2800" dirty="0" err="1" smtClean="0"/>
              <a:t>perivascular</a:t>
            </a:r>
            <a:r>
              <a:rPr lang="en-US" sz="2800" dirty="0" smtClean="0"/>
              <a:t> space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/>
              <a:t>			</a:t>
            </a:r>
            <a:r>
              <a:rPr lang="en-US" sz="2000" dirty="0" smtClean="0"/>
              <a:t>– ( Robin Virchow).</a:t>
            </a:r>
            <a:endParaRPr lang="en-IN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Necropsy findings</a:t>
            </a:r>
            <a:endParaRPr kumimoji="0" lang="en-IN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Post Mortem Lesions</a:t>
            </a:r>
          </a:p>
        </p:txBody>
      </p:sp>
      <p:pic>
        <p:nvPicPr>
          <p:cNvPr id="326667" name="Picture 11" descr="CSF_009s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4419600"/>
            <a:ext cx="3886200" cy="1931534"/>
          </a:xfrm>
          <a:prstGeom prst="rect">
            <a:avLst/>
          </a:prstGeom>
          <a:noFill/>
          <a:ln w="28575">
            <a:solidFill>
              <a:srgbClr val="F2D992"/>
            </a:solidFill>
            <a:miter lim="800000"/>
            <a:headEnd/>
            <a:tailEnd/>
          </a:ln>
        </p:spPr>
      </p:pic>
      <p:pic>
        <p:nvPicPr>
          <p:cNvPr id="326669" name="Picture 13" descr="CSF_00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1676400"/>
            <a:ext cx="3886200" cy="2285779"/>
          </a:xfrm>
          <a:prstGeom prst="rect">
            <a:avLst/>
          </a:prstGeom>
          <a:noFill/>
          <a:ln w="28575">
            <a:solidFill>
              <a:srgbClr val="F2D992"/>
            </a:solidFill>
            <a:miter lim="800000"/>
            <a:headEnd/>
            <a:tailEnd/>
          </a:ln>
        </p:spPr>
      </p:pic>
      <p:pic>
        <p:nvPicPr>
          <p:cNvPr id="326664" name="Picture 8" descr="CS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4419600"/>
            <a:ext cx="3200400" cy="1739900"/>
          </a:xfrm>
          <a:prstGeom prst="rect">
            <a:avLst/>
          </a:prstGeom>
          <a:noFill/>
          <a:ln w="28575">
            <a:solidFill>
              <a:srgbClr val="F2D992"/>
            </a:solidFill>
            <a:miter lim="800000"/>
            <a:headEnd/>
            <a:tailEnd/>
          </a:ln>
        </p:spPr>
      </p:pic>
      <p:pic>
        <p:nvPicPr>
          <p:cNvPr id="9" name="Picture 8" descr="C:\Users\Dell\Desktop\images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8200" y="1676400"/>
            <a:ext cx="3429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On the basis of history, clinical signs, temperatures and gross lesions.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Leucopenia in several suspected cases is suggestive of CSF.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The lesions of typical, acute cholera closely resemble and must be carefully differentiated from those of African swine fever, acute </a:t>
            </a:r>
            <a:r>
              <a:rPr lang="en-US" dirty="0" err="1" smtClean="0"/>
              <a:t>salmonellosis</a:t>
            </a:r>
            <a:r>
              <a:rPr lang="en-US" dirty="0" smtClean="0"/>
              <a:t> and acute swine erysipelas.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Diagnosis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400" dirty="0"/>
              <a:t>Laboratory Tests</a:t>
            </a:r>
          </a:p>
          <a:p>
            <a:pPr lvl="1"/>
            <a:r>
              <a:rPr lang="en-US" sz="2400" dirty="0"/>
              <a:t>Detect virus, antigens, nucleic acids</a:t>
            </a:r>
          </a:p>
          <a:p>
            <a:pPr lvl="2"/>
            <a:r>
              <a:rPr lang="en-US" dirty="0"/>
              <a:t>Tissue samples (tonsils, spleen, kidneys, distal ileum)</a:t>
            </a:r>
          </a:p>
          <a:p>
            <a:pPr lvl="2"/>
            <a:r>
              <a:rPr lang="en-US" dirty="0"/>
              <a:t>Whole blood</a:t>
            </a:r>
          </a:p>
          <a:p>
            <a:pPr lvl="2"/>
            <a:r>
              <a:rPr lang="en-US" dirty="0"/>
              <a:t>ELISA or direct </a:t>
            </a:r>
            <a:r>
              <a:rPr lang="en-US" dirty="0" err="1"/>
              <a:t>immunofluorescence</a:t>
            </a:r>
            <a:r>
              <a:rPr lang="en-US" dirty="0"/>
              <a:t> </a:t>
            </a:r>
          </a:p>
          <a:p>
            <a:pPr lvl="1"/>
            <a:r>
              <a:rPr lang="en-US" sz="2400" dirty="0"/>
              <a:t>Serology</a:t>
            </a:r>
          </a:p>
          <a:p>
            <a:pPr lvl="2"/>
            <a:r>
              <a:rPr lang="en-US" dirty="0"/>
              <a:t>ELISA or virus neutralization</a:t>
            </a:r>
          </a:p>
          <a:p>
            <a:pPr lvl="2"/>
            <a:r>
              <a:rPr lang="en-US" dirty="0"/>
              <a:t>Comparative neutralization test</a:t>
            </a:r>
          </a:p>
          <a:p>
            <a:pPr lvl="3"/>
            <a:r>
              <a:rPr lang="en-US" sz="2400" dirty="0"/>
              <a:t>Definitive test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Diagnosis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5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>
            <a:normAutofit/>
          </a:bodyPr>
          <a:lstStyle/>
          <a:p>
            <a:r>
              <a:rPr lang="en-US" sz="2400" dirty="0"/>
              <a:t>Diagnosis is impossible without lab testing</a:t>
            </a:r>
          </a:p>
          <a:p>
            <a:pPr lvl="1"/>
            <a:r>
              <a:rPr lang="en-US" sz="2400" dirty="0"/>
              <a:t>Porcine reproductive and respiratory syndrome (PRRS)</a:t>
            </a:r>
          </a:p>
          <a:p>
            <a:pPr lvl="1"/>
            <a:r>
              <a:rPr lang="en-US" sz="2400" dirty="0"/>
              <a:t>Porcine </a:t>
            </a:r>
            <a:r>
              <a:rPr lang="en-US" sz="2400" dirty="0" err="1"/>
              <a:t>circovirus</a:t>
            </a:r>
            <a:r>
              <a:rPr lang="en-US" sz="2400" dirty="0"/>
              <a:t> associated disease</a:t>
            </a:r>
          </a:p>
          <a:p>
            <a:pPr lvl="1"/>
            <a:r>
              <a:rPr lang="en-US" sz="2400" dirty="0" err="1"/>
              <a:t>Salmonellosis</a:t>
            </a:r>
            <a:endParaRPr lang="en-US" sz="2400" dirty="0"/>
          </a:p>
          <a:p>
            <a:pPr lvl="1"/>
            <a:r>
              <a:rPr lang="en-US" sz="2400" dirty="0"/>
              <a:t>Erysipelas</a:t>
            </a:r>
          </a:p>
          <a:p>
            <a:pPr lvl="1"/>
            <a:r>
              <a:rPr lang="en-US" sz="2400" dirty="0"/>
              <a:t>Leptospirosis</a:t>
            </a:r>
          </a:p>
          <a:p>
            <a:pPr lvl="1"/>
            <a:r>
              <a:rPr lang="en-US" sz="2400" dirty="0" err="1"/>
              <a:t>Aujeszky’s</a:t>
            </a:r>
            <a:r>
              <a:rPr lang="en-US" sz="2400" dirty="0"/>
              <a:t> disease (</a:t>
            </a:r>
            <a:r>
              <a:rPr lang="en-US" sz="2400" dirty="0" err="1"/>
              <a:t>pseudorabies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African swine fever</a:t>
            </a:r>
          </a:p>
          <a:p>
            <a:r>
              <a:rPr lang="en-US" sz="2400" dirty="0"/>
              <a:t>Tonsil samples should be sent with every submission to your state diagnostic lab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6352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Differential Diagnosis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2514600"/>
            <a:ext cx="381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Questions?</a:t>
            </a:r>
          </a:p>
          <a:p>
            <a:pPr algn="ctr"/>
            <a:r>
              <a:rPr lang="en-US" sz="4800" b="1" dirty="0" smtClean="0"/>
              <a:t>(If Any)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0"/>
            <a:ext cx="8229600" cy="1676400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 </a:t>
            </a:r>
            <a:r>
              <a:rPr lang="en-IN" dirty="0" smtClean="0">
                <a:solidFill>
                  <a:srgbClr val="C00000"/>
                </a:solidFill>
              </a:rPr>
              <a:t>Synonym:-  </a:t>
            </a:r>
            <a:endParaRPr lang="en-IN" dirty="0" smtClean="0">
              <a:solidFill>
                <a:srgbClr val="C00000"/>
              </a:solidFill>
            </a:endParaRPr>
          </a:p>
          <a:p>
            <a:pPr lvl="5"/>
            <a:r>
              <a:rPr lang="en-IN" dirty="0" smtClean="0">
                <a:solidFill>
                  <a:srgbClr val="7030A0"/>
                </a:solidFill>
              </a:rPr>
              <a:t>Classical swine fever</a:t>
            </a:r>
          </a:p>
          <a:p>
            <a:pPr lvl="5"/>
            <a:r>
              <a:rPr lang="en-IN" dirty="0" smtClean="0">
                <a:solidFill>
                  <a:srgbClr val="7030A0"/>
                </a:solidFill>
              </a:rPr>
              <a:t>European swine fever</a:t>
            </a:r>
          </a:p>
          <a:p>
            <a:pPr lvl="5"/>
            <a:r>
              <a:rPr lang="en-IN" dirty="0" smtClean="0">
                <a:solidFill>
                  <a:srgbClr val="7030A0"/>
                </a:solidFill>
              </a:rPr>
              <a:t>Hog cholera</a:t>
            </a:r>
          </a:p>
          <a:p>
            <a:pPr lvl="5"/>
            <a:r>
              <a:rPr lang="en-IN" dirty="0" smtClean="0">
                <a:solidFill>
                  <a:srgbClr val="7030A0"/>
                </a:solidFill>
              </a:rPr>
              <a:t>Swine plague,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CLASSICAL SWINE FEVER</a:t>
            </a:r>
            <a:endParaRPr lang="en-IN" dirty="0"/>
          </a:p>
        </p:txBody>
      </p:sp>
      <p:sp>
        <p:nvSpPr>
          <p:cNvPr id="24578" name="AutoShape 2" descr="https://upload.wikimedia.org/wikipedia/commons/6/65/Classical_swine_fever_kidney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0" name="AutoShape 4" descr="https://upload.wikimedia.org/wikipedia/commons/6/65/Classical_swine_fever_kidney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2" name="AutoShape 6" descr="https://upload.wikimedia.org/wikipedia/commons/thumb/6/65/Classical_swine_fever_kidneys.jpg/220px-Classical_swine_fever_kidney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4" name="AutoShape 8" descr="https://upload.wikimedia.org/wikipedia/commons/thumb/6/65/Classical_swine_fever_kidneys.jpg/220px-Classical_swine_fever_kidney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0" name="AutoShape 2" descr="Panav Bio-Tech introduces classical swine fever vaccine - Express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8200" y="54864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A most important viral disease in swine production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211388"/>
            <a:ext cx="8077200" cy="4113212"/>
          </a:xfrm>
        </p:spPr>
        <p:txBody>
          <a:bodyPr>
            <a:normAutofit/>
          </a:bodyPr>
          <a:lstStyle/>
          <a:p>
            <a:pPr marL="609600" indent="-609600"/>
            <a:r>
              <a:rPr lang="en-US" b="0" dirty="0">
                <a:solidFill>
                  <a:srgbClr val="6600CC"/>
                </a:solidFill>
              </a:rPr>
              <a:t>Swine fever is </a:t>
            </a:r>
            <a:endParaRPr lang="en-US" b="0" dirty="0" smtClean="0">
              <a:solidFill>
                <a:srgbClr val="6600CC"/>
              </a:solidFill>
            </a:endParaRPr>
          </a:p>
          <a:p>
            <a:pPr marL="1009650" lvl="1" indent="-609600"/>
            <a:r>
              <a:rPr lang="en-US" b="0" dirty="0" smtClean="0">
                <a:solidFill>
                  <a:srgbClr val="6600CC"/>
                </a:solidFill>
              </a:rPr>
              <a:t>an </a:t>
            </a:r>
            <a:r>
              <a:rPr lang="en-US" b="0" dirty="0">
                <a:solidFill>
                  <a:srgbClr val="6600CC"/>
                </a:solidFill>
              </a:rPr>
              <a:t>acute </a:t>
            </a:r>
            <a:endParaRPr lang="en-US" b="0" dirty="0" smtClean="0">
              <a:solidFill>
                <a:srgbClr val="6600CC"/>
              </a:solidFill>
            </a:endParaRPr>
          </a:p>
          <a:p>
            <a:pPr marL="1009650" lvl="1" indent="-609600"/>
            <a:r>
              <a:rPr lang="en-US" b="0" dirty="0" smtClean="0">
                <a:solidFill>
                  <a:srgbClr val="6600CC"/>
                </a:solidFill>
              </a:rPr>
              <a:t>contagious </a:t>
            </a:r>
            <a:r>
              <a:rPr lang="en-US" b="0" dirty="0">
                <a:solidFill>
                  <a:srgbClr val="6600CC"/>
                </a:solidFill>
              </a:rPr>
              <a:t>viral </a:t>
            </a:r>
            <a:r>
              <a:rPr lang="en-US" b="0" dirty="0" smtClean="0">
                <a:solidFill>
                  <a:srgbClr val="6600CC"/>
                </a:solidFill>
              </a:rPr>
              <a:t>disease</a:t>
            </a:r>
          </a:p>
          <a:p>
            <a:pPr marL="1009650" lvl="1" indent="-609600"/>
            <a:r>
              <a:rPr lang="en-US" dirty="0" smtClean="0">
                <a:solidFill>
                  <a:srgbClr val="6600CC"/>
                </a:solidFill>
              </a:rPr>
              <a:t>High morbidity &amp; mortality (upto100%)</a:t>
            </a:r>
            <a:endParaRPr lang="en-US" b="0" dirty="0" smtClean="0">
              <a:solidFill>
                <a:srgbClr val="6600CC"/>
              </a:solidFill>
            </a:endParaRPr>
          </a:p>
          <a:p>
            <a:pPr marL="609600" indent="-609600"/>
            <a:r>
              <a:rPr lang="en-US" b="0" dirty="0" smtClean="0">
                <a:solidFill>
                  <a:srgbClr val="6600CC"/>
                </a:solidFill>
              </a:rPr>
              <a:t>caused </a:t>
            </a:r>
            <a:r>
              <a:rPr lang="en-US" b="0" dirty="0">
                <a:solidFill>
                  <a:srgbClr val="6600CC"/>
                </a:solidFill>
              </a:rPr>
              <a:t>by </a:t>
            </a:r>
            <a:r>
              <a:rPr lang="en-US" b="0" dirty="0" err="1">
                <a:solidFill>
                  <a:srgbClr val="6600CC"/>
                </a:solidFill>
              </a:rPr>
              <a:t>pestivirus</a:t>
            </a:r>
            <a:r>
              <a:rPr lang="en-US" b="0" dirty="0">
                <a:solidFill>
                  <a:srgbClr val="6600CC"/>
                </a:solidFill>
              </a:rPr>
              <a:t> and characterized by </a:t>
            </a:r>
            <a:endParaRPr lang="en-US" b="0" dirty="0" smtClean="0">
              <a:solidFill>
                <a:srgbClr val="6600CC"/>
              </a:solidFill>
            </a:endParaRPr>
          </a:p>
          <a:p>
            <a:pPr marL="1009650" lvl="1" indent="-609600"/>
            <a:r>
              <a:rPr lang="en-US" dirty="0" smtClean="0">
                <a:solidFill>
                  <a:srgbClr val="6600CC"/>
                </a:solidFill>
              </a:rPr>
              <a:t>G</a:t>
            </a:r>
            <a:r>
              <a:rPr lang="en-US" b="0" dirty="0" smtClean="0">
                <a:solidFill>
                  <a:srgbClr val="6600CC"/>
                </a:solidFill>
              </a:rPr>
              <a:t>luing </a:t>
            </a:r>
            <a:r>
              <a:rPr lang="en-US" b="0" dirty="0">
                <a:solidFill>
                  <a:srgbClr val="6600CC"/>
                </a:solidFill>
              </a:rPr>
              <a:t>of eyes, </a:t>
            </a:r>
            <a:endParaRPr lang="en-US" b="0" dirty="0" smtClean="0">
              <a:solidFill>
                <a:srgbClr val="6600CC"/>
              </a:solidFill>
            </a:endParaRPr>
          </a:p>
          <a:p>
            <a:pPr marL="1009650" lvl="1" indent="-609600"/>
            <a:r>
              <a:rPr lang="en-US" dirty="0" smtClean="0">
                <a:solidFill>
                  <a:srgbClr val="6600CC"/>
                </a:solidFill>
              </a:rPr>
              <a:t>Generalized hemorrhage of internal organ</a:t>
            </a:r>
            <a:endParaRPr lang="en-US" b="0" dirty="0" smtClean="0">
              <a:solidFill>
                <a:srgbClr val="6600CC"/>
              </a:solidFill>
            </a:endParaRPr>
          </a:p>
          <a:p>
            <a:pPr marL="1009650" lvl="1" indent="-609600"/>
            <a:r>
              <a:rPr lang="en-US" dirty="0" smtClean="0">
                <a:solidFill>
                  <a:srgbClr val="6600CC"/>
                </a:solidFill>
              </a:rPr>
              <a:t>B</a:t>
            </a:r>
            <a:r>
              <a:rPr lang="en-US" b="0" dirty="0" smtClean="0">
                <a:solidFill>
                  <a:srgbClr val="6600CC"/>
                </a:solidFill>
              </a:rPr>
              <a:t>utton </a:t>
            </a:r>
            <a:r>
              <a:rPr lang="en-US" b="0" dirty="0">
                <a:solidFill>
                  <a:srgbClr val="6600CC"/>
                </a:solidFill>
              </a:rPr>
              <a:t>ulcers in intestine, </a:t>
            </a:r>
            <a:endParaRPr lang="en-US" b="0" dirty="0" smtClean="0">
              <a:solidFill>
                <a:srgbClr val="6600CC"/>
              </a:solidFill>
            </a:endParaRPr>
          </a:p>
          <a:p>
            <a:pPr marL="1009650" lvl="1" indent="-609600"/>
            <a:r>
              <a:rPr lang="en-US" b="0" dirty="0" smtClean="0">
                <a:solidFill>
                  <a:srgbClr val="6600CC"/>
                </a:solidFill>
              </a:rPr>
              <a:t>Turkey egg appearance of Kidney.</a:t>
            </a:r>
            <a:endParaRPr lang="en-US" b="0" dirty="0">
              <a:solidFill>
                <a:srgbClr val="6600CC"/>
              </a:solidFill>
            </a:endParaRPr>
          </a:p>
          <a:p>
            <a:pPr marL="609600" indent="-609600">
              <a:buFont typeface="Wingdings" pitchFamily="2" charset="2"/>
              <a:buNone/>
            </a:pPr>
            <a:endParaRPr lang="en-US" dirty="0">
              <a:solidFill>
                <a:srgbClr val="6600CC"/>
              </a:solidFill>
            </a:endParaRPr>
          </a:p>
          <a:p>
            <a:pPr marL="609600" indent="-609600"/>
            <a:endParaRPr lang="en-US" b="0" dirty="0">
              <a:solidFill>
                <a:srgbClr val="008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5F14-2C91-426F-A3D7-147320DB79D7}" type="slidenum">
              <a:rPr lang="en-US"/>
              <a:pPr/>
              <a:t>3</a:t>
            </a:fld>
            <a:endParaRPr lang="en-US"/>
          </a:p>
        </p:txBody>
      </p:sp>
      <p:sp>
        <p:nvSpPr>
          <p:cNvPr id="130051" name="Rectangle 3"/>
          <p:cNvSpPr>
            <a:spLocks noChangeArrowheads="1"/>
          </p:cNvSpPr>
          <p:nvPr/>
        </p:nvSpPr>
        <p:spPr bwMode="auto">
          <a:xfrm>
            <a:off x="457200" y="885825"/>
            <a:ext cx="82296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79488" eaLnBrk="1" hangingPunct="1"/>
            <a:r>
              <a:rPr 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SWINE FEVER (Hog Cholera) </a:t>
            </a:r>
          </a:p>
        </p:txBody>
      </p:sp>
      <p:pic>
        <p:nvPicPr>
          <p:cNvPr id="130052" name="Picture 4" descr="hc 0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828800"/>
            <a:ext cx="2819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2895600"/>
          </a:xfrm>
        </p:spPr>
        <p:txBody>
          <a:bodyPr>
            <a:normAutofit lnSpcReduction="10000"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en-US" dirty="0" smtClean="0">
                <a:solidFill>
                  <a:srgbClr val="6600CC"/>
                </a:solidFill>
              </a:rPr>
              <a:t> </a:t>
            </a:r>
          </a:p>
          <a:p>
            <a:pPr marL="609600" indent="-609600">
              <a:buFont typeface="Wingdings" pitchFamily="2" charset="2"/>
              <a:buChar char="q"/>
            </a:pPr>
            <a:r>
              <a:rPr lang="en-US" dirty="0" smtClean="0">
                <a:solidFill>
                  <a:srgbClr val="FF3300"/>
                </a:solidFill>
              </a:rPr>
              <a:t>Genus-</a:t>
            </a:r>
            <a:r>
              <a:rPr lang="en-US" dirty="0" err="1" smtClean="0">
                <a:solidFill>
                  <a:srgbClr val="FF3300"/>
                </a:solidFill>
              </a:rPr>
              <a:t>Pestivirus</a:t>
            </a:r>
            <a:r>
              <a:rPr lang="en-US" dirty="0" smtClean="0">
                <a:solidFill>
                  <a:srgbClr val="FF3300"/>
                </a:solidFill>
              </a:rPr>
              <a:t> of family-</a:t>
            </a:r>
            <a:r>
              <a:rPr lang="en-US" dirty="0" err="1" smtClean="0">
                <a:solidFill>
                  <a:srgbClr val="FF3300"/>
                </a:solidFill>
              </a:rPr>
              <a:t>Flavi</a:t>
            </a:r>
            <a:r>
              <a:rPr lang="en-US" dirty="0" smtClean="0">
                <a:solidFill>
                  <a:srgbClr val="FF3300"/>
                </a:solidFill>
              </a:rPr>
              <a:t> </a:t>
            </a:r>
            <a:r>
              <a:rPr lang="en-US" dirty="0" err="1" smtClean="0">
                <a:solidFill>
                  <a:srgbClr val="FF3300"/>
                </a:solidFill>
              </a:rPr>
              <a:t>viridae</a:t>
            </a:r>
            <a:endParaRPr lang="en-US" dirty="0" smtClean="0">
              <a:solidFill>
                <a:srgbClr val="FF3300"/>
              </a:solidFill>
            </a:endParaRPr>
          </a:p>
          <a:p>
            <a:pPr marL="609600" indent="-609600">
              <a:buFont typeface="Wingdings" pitchFamily="2" charset="2"/>
              <a:buChar char="q"/>
            </a:pPr>
            <a:r>
              <a:rPr lang="en-US" dirty="0" err="1" smtClean="0">
                <a:solidFill>
                  <a:srgbClr val="008000"/>
                </a:solidFill>
              </a:rPr>
              <a:t>Pantropic</a:t>
            </a:r>
            <a:r>
              <a:rPr lang="en-US" dirty="0" smtClean="0">
                <a:solidFill>
                  <a:srgbClr val="008000"/>
                </a:solidFill>
              </a:rPr>
              <a:t> RNA virus</a:t>
            </a:r>
          </a:p>
          <a:p>
            <a:pPr marL="609600" indent="-609600">
              <a:buFont typeface="Wingdings" pitchFamily="2" charset="2"/>
              <a:buChar char="q"/>
            </a:pPr>
            <a:r>
              <a:rPr lang="en-US" b="1" dirty="0" err="1" smtClean="0"/>
              <a:t>Antigenically</a:t>
            </a:r>
            <a:r>
              <a:rPr lang="en-US" b="1" dirty="0" smtClean="0"/>
              <a:t> similar to </a:t>
            </a:r>
            <a:r>
              <a:rPr lang="en-US" dirty="0" smtClean="0"/>
              <a:t> </a:t>
            </a:r>
          </a:p>
          <a:p>
            <a:pPr lvl="4"/>
            <a:r>
              <a:rPr lang="en-US" sz="3000" dirty="0" smtClean="0"/>
              <a:t>Bovine Viral </a:t>
            </a:r>
            <a:r>
              <a:rPr lang="en-US" sz="3000" dirty="0" err="1" smtClean="0"/>
              <a:t>Diarrhoea</a:t>
            </a:r>
            <a:r>
              <a:rPr lang="en-US" sz="3000" dirty="0" smtClean="0"/>
              <a:t>/ MDV and </a:t>
            </a:r>
          </a:p>
          <a:p>
            <a:pPr lvl="4"/>
            <a:r>
              <a:rPr lang="en-US" sz="3000" dirty="0" smtClean="0"/>
              <a:t>Border Disease of sheep</a:t>
            </a:r>
            <a:endParaRPr lang="en-IN" sz="30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6600CC"/>
                </a:solidFill>
              </a:rPr>
              <a:t>Etiology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4953000"/>
            <a:ext cx="838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Predisposing Factor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Pigs with acute infection shed large amounts of virus before they are visibly ill, during illness, and after recovery.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First recognized in 1885 in the United States, its viral aetiology was established in 1903</a:t>
            </a:r>
          </a:p>
          <a:p>
            <a:r>
              <a:rPr lang="en-IN" dirty="0" smtClean="0"/>
              <a:t>The disease is seen worldwide including India</a:t>
            </a:r>
          </a:p>
          <a:p>
            <a:endParaRPr lang="en-IN" dirty="0" smtClean="0"/>
          </a:p>
          <a:p>
            <a:r>
              <a:rPr lang="en-IN" dirty="0" smtClean="0">
                <a:solidFill>
                  <a:schemeClr val="accent1"/>
                </a:solidFill>
              </a:rPr>
              <a:t>Susceptibility</a:t>
            </a:r>
          </a:p>
          <a:p>
            <a:pPr lvl="2"/>
            <a:r>
              <a:rPr lang="en-IN" dirty="0" smtClean="0"/>
              <a:t>The pig of  all age groups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 smtClean="0">
                <a:solidFill>
                  <a:schemeClr val="accent2"/>
                </a:solidFill>
              </a:rPr>
              <a:t>Incidence</a:t>
            </a:r>
            <a:br>
              <a:rPr lang="en-IN" dirty="0" smtClean="0">
                <a:solidFill>
                  <a:schemeClr val="accent2"/>
                </a:solidFill>
              </a:rPr>
            </a:b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45720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</a:t>
            </a:r>
          </a:p>
          <a:p>
            <a:pPr algn="just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The name “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Hog Cholera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” was derived from the concurrent mixed infections of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Salmonella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cholerae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suis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which often complicates the severity of disease .</a:t>
            </a:r>
            <a:endParaRPr lang="en-IN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3505199"/>
          </a:xfrm>
        </p:spPr>
        <p:txBody>
          <a:bodyPr>
            <a:normAutofit/>
          </a:bodyPr>
          <a:lstStyle/>
          <a:p>
            <a:r>
              <a:rPr lang="en-IN" dirty="0" smtClean="0"/>
              <a:t>The infection is usually acquired by ingestion, but inhalation is also a possible route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Routes of infection</a:t>
            </a:r>
          </a:p>
          <a:p>
            <a:pPr lvl="4"/>
            <a:r>
              <a:rPr lang="en-IN" sz="3200" dirty="0" smtClean="0"/>
              <a:t>Digestive tract</a:t>
            </a:r>
          </a:p>
          <a:p>
            <a:pPr lvl="4"/>
            <a:r>
              <a:rPr lang="en-IN" sz="3200" dirty="0" smtClean="0"/>
              <a:t>Respiratory tract (Nasal mucosa)</a:t>
            </a:r>
          </a:p>
          <a:p>
            <a:pPr lvl="4"/>
            <a:r>
              <a:rPr lang="en-IN" sz="3200" dirty="0" smtClean="0"/>
              <a:t>Conjunctiva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Transmission</a:t>
            </a:r>
            <a:b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IN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5638800"/>
            <a:ext cx="739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 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Airborne transmission probably is of little significance.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458200" cy="5029200"/>
          </a:xfrm>
        </p:spPr>
        <p:txBody>
          <a:bodyPr>
            <a:noAutofit/>
          </a:bodyPr>
          <a:lstStyle/>
          <a:p>
            <a:pPr fontAlgn="base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After ingestion-</a:t>
            </a:r>
          </a:p>
          <a:p>
            <a:pPr lvl="1" fontAlgn="base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 virus infects epithelial cells in the crypts of tonsils, spreads to adjacent lymph nodes </a:t>
            </a:r>
          </a:p>
          <a:p>
            <a:pPr lvl="1" fontAlgn="base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produces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viremia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within 24 hrs.</a:t>
            </a:r>
          </a:p>
          <a:p>
            <a:pPr lvl="1" fontAlgn="base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Replication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occures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especially in lymphoid tissues (spleen,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Peyer’s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patches, lymph nodes, thymus), in endothelial cells</a:t>
            </a:r>
          </a:p>
          <a:p>
            <a:pPr lvl="1" fontAlgn="base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Within three to four days, virus spreads to many epithelial-type cells and is present in all excretions and secretions.</a:t>
            </a:r>
          </a:p>
          <a:p>
            <a:pPr lvl="1" fontAlgn="base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virus causes lymphoid depletion which makes the swine more susceptible to other infections. Bone marrow damage leads to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leukopenia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thrombocytopenia. </a:t>
            </a:r>
          </a:p>
          <a:p>
            <a:pPr lvl="1" fontAlgn="base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Thrombocytopenia, along with endothelial cell damage, results 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petechial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ecchymotic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hemorrhages at many sites (especially 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Kideny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fontAlgn="base"/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Swine with chronic CSF infection may develop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glomerulonephritis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from antigen-antibody complexes that damage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glomeruli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algn="ctr"/>
            <a:r>
              <a:rPr lang="en-IN" dirty="0" smtClean="0">
                <a:solidFill>
                  <a:srgbClr val="7030A0"/>
                </a:solidFill>
              </a:rPr>
              <a:t>Pathogenesis</a:t>
            </a:r>
            <a:endParaRPr lang="en-IN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257800"/>
          </a:xfrm>
        </p:spPr>
        <p:txBody>
          <a:bodyPr>
            <a:noAutofit/>
          </a:bodyPr>
          <a:lstStyle/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typical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acute outbreaks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clinical signs are nonspecific.</a:t>
            </a:r>
          </a:p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These include: </a:t>
            </a:r>
          </a:p>
          <a:p>
            <a:pPr lvl="3" fontAlgn="base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depression (a hunched posture with drooping head and a straight-hanging tail), high fevers (106˚ F),</a:t>
            </a:r>
          </a:p>
          <a:p>
            <a:pPr lvl="3" fontAlgn="base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conjunctivitis, and </a:t>
            </a:r>
          </a:p>
          <a:p>
            <a:pPr lvl="3" fontAlgn="base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Huddling or piling with another affected pigs.</a:t>
            </a:r>
          </a:p>
          <a:p>
            <a:pPr lvl="3" fontAlgn="base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Diarrhea or constipation,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somtimes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vomiting. </a:t>
            </a:r>
          </a:p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Signs caused by central nervous system (CNS) lesions</a:t>
            </a:r>
          </a:p>
          <a:p>
            <a:pPr lvl="3" fontAlgn="base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reeling when forced to walk, </a:t>
            </a:r>
          </a:p>
          <a:p>
            <a:pPr lvl="3" fontAlgn="base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hindquarter paresis or paralysis and occasional convulsions in young growing pigs. </a:t>
            </a:r>
          </a:p>
          <a:p>
            <a:pPr fontAlgn="base"/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Most affected pigs die within three weeks of onset.</a:t>
            </a:r>
          </a:p>
          <a:p>
            <a:pPr fontAlgn="base"/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In chronic cases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seldom present with typical signs</a:t>
            </a:r>
          </a:p>
          <a:p>
            <a:pPr lvl="2"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but  conjunctivitis,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diarrhoea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or constipation, and some degree of emaciation may be observed.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Clinical signs &amp; Symptoms </a:t>
            </a:r>
            <a:endParaRPr lang="en-I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08586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Clinical Signs</a:t>
            </a:r>
          </a:p>
        </p:txBody>
      </p:sp>
      <p:pic>
        <p:nvPicPr>
          <p:cNvPr id="408588" name="Picture 12" descr="CSF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657600"/>
            <a:ext cx="2286000" cy="2416686"/>
          </a:xfrm>
          <a:prstGeom prst="rect">
            <a:avLst/>
          </a:prstGeom>
          <a:noFill/>
          <a:ln w="28575">
            <a:solidFill>
              <a:srgbClr val="F2D992"/>
            </a:solidFill>
            <a:miter lim="800000"/>
            <a:headEnd/>
            <a:tailEnd/>
          </a:ln>
        </p:spPr>
      </p:pic>
      <p:pic>
        <p:nvPicPr>
          <p:cNvPr id="408580" name="Picture 4" descr="csf dead pig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219200"/>
            <a:ext cx="4106863" cy="1916113"/>
          </a:xfrm>
          <a:prstGeom prst="rect">
            <a:avLst/>
          </a:prstGeom>
          <a:noFill/>
          <a:ln w="28575">
            <a:solidFill>
              <a:srgbClr val="F2D992"/>
            </a:solidFill>
            <a:miter lim="800000"/>
            <a:headEnd/>
            <a:tailEnd/>
          </a:ln>
        </p:spPr>
      </p:pic>
      <p:pic>
        <p:nvPicPr>
          <p:cNvPr id="408589" name="Picture 13" descr="CSF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05400" y="3657600"/>
            <a:ext cx="3195638" cy="1752601"/>
          </a:xfrm>
          <a:prstGeom prst="rect">
            <a:avLst/>
          </a:prstGeom>
          <a:noFill/>
          <a:ln w="28575">
            <a:solidFill>
              <a:srgbClr val="F2D992"/>
            </a:solidFill>
            <a:miter lim="800000"/>
            <a:headEnd/>
            <a:tailEnd/>
          </a:ln>
        </p:spPr>
      </p:pic>
      <p:pic>
        <p:nvPicPr>
          <p:cNvPr id="9" name="Picture 5" descr="hc 04"/>
          <p:cNvPicPr preferRelativeResize="0"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66800" y="1371600"/>
            <a:ext cx="281940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427</TotalTime>
  <Words>652</Words>
  <Application>Microsoft Office PowerPoint</Application>
  <PresentationFormat>On-screen Show (4:3)</PresentationFormat>
  <Paragraphs>115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Classical Swine Fever</vt:lpstr>
      <vt:lpstr>CLASSICAL SWINE FEVER</vt:lpstr>
      <vt:lpstr>Slide 3</vt:lpstr>
      <vt:lpstr>Etiology</vt:lpstr>
      <vt:lpstr>Incidence </vt:lpstr>
      <vt:lpstr>Transmission </vt:lpstr>
      <vt:lpstr>Pathogenesis</vt:lpstr>
      <vt:lpstr>Clinical signs &amp; Symptoms </vt:lpstr>
      <vt:lpstr>Clinical Signs</vt:lpstr>
      <vt:lpstr>Necropsy findings</vt:lpstr>
      <vt:lpstr>Slide 11</vt:lpstr>
      <vt:lpstr>Post Mortem Lesions</vt:lpstr>
      <vt:lpstr>Diagnosis</vt:lpstr>
      <vt:lpstr>Diagnosis</vt:lpstr>
      <vt:lpstr>Differential Diagnosis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81</cp:revision>
  <dcterms:created xsi:type="dcterms:W3CDTF">2006-08-16T00:00:00Z</dcterms:created>
  <dcterms:modified xsi:type="dcterms:W3CDTF">2020-04-21T15:51:42Z</dcterms:modified>
</cp:coreProperties>
</file>