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732EFF-C44E-48CC-8E31-2550E02EF2A9}" type="datetimeFigureOut">
              <a:rPr lang="en-US" smtClean="0"/>
              <a:t>3/29/2020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99601-FE83-4460-8608-E63AA48FF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967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F0D3C-E77B-4A5A-8268-D0EB1DEE20BE}" type="slidenum">
              <a:rPr lang="en-IN" smtClean="0"/>
              <a:pPr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41884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5330825"/>
            <a:ext cx="8458200" cy="1222375"/>
          </a:xfrm>
        </p:spPr>
        <p:txBody>
          <a:bodyPr/>
          <a:lstStyle/>
          <a:p>
            <a:pPr algn="r"/>
            <a:r>
              <a:rPr lang="en-IN" sz="3200" dirty="0" smtClean="0"/>
              <a:t>By: Dr. R </a:t>
            </a:r>
            <a:r>
              <a:rPr lang="en-IN" sz="3200" dirty="0" err="1" smtClean="0"/>
              <a:t>R</a:t>
            </a:r>
            <a:r>
              <a:rPr lang="en-IN" sz="3200" dirty="0" smtClean="0"/>
              <a:t> K </a:t>
            </a:r>
            <a:r>
              <a:rPr lang="en-IN" sz="3200" dirty="0" err="1" smtClean="0"/>
              <a:t>Sinha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685800"/>
            <a:ext cx="8534400" cy="914400"/>
          </a:xfrm>
        </p:spPr>
        <p:txBody>
          <a:bodyPr>
            <a:normAutofit fontScale="92500"/>
          </a:bodyPr>
          <a:lstStyle/>
          <a:p>
            <a:pPr algn="ctr"/>
            <a:r>
              <a:rPr lang="en-IN" sz="3200" b="1" dirty="0" smtClean="0">
                <a:solidFill>
                  <a:srgbClr val="FF0000"/>
                </a:solidFill>
                <a:latin typeface="New times"/>
              </a:rPr>
              <a:t>Classification of breeds and breeding of Dogs</a:t>
            </a:r>
            <a:endParaRPr lang="en-IN" sz="3200" b="1" dirty="0">
              <a:solidFill>
                <a:srgbClr val="FF0000"/>
              </a:solidFill>
              <a:latin typeface="New times"/>
            </a:endParaRPr>
          </a:p>
        </p:txBody>
      </p:sp>
    </p:spTree>
    <p:extLst>
      <p:ext uri="{BB962C8B-B14F-4D97-AF65-F5344CB8AC3E}">
        <p14:creationId xmlns:p14="http://schemas.microsoft.com/office/powerpoint/2010/main" val="1234463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94796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1046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63758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838200"/>
          </a:xfrm>
        </p:spPr>
        <p:txBody>
          <a:bodyPr/>
          <a:lstStyle/>
          <a:p>
            <a:r>
              <a:rPr lang="en-I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Breeds and Breeding</a:t>
            </a:r>
            <a:endParaRPr lang="en-IN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686800" cy="4648200"/>
          </a:xfrm>
        </p:spPr>
        <p:txBody>
          <a:bodyPr/>
          <a:lstStyle/>
          <a:p>
            <a:pPr>
              <a:buNone/>
            </a:pPr>
            <a:r>
              <a:rPr lang="en-IN" sz="28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Dog Breeds:</a:t>
            </a:r>
          </a:p>
          <a:p>
            <a:pPr>
              <a:buNone/>
            </a:pPr>
            <a:r>
              <a:rPr lang="en-IN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As that of other Livestock dog breeds are also classified on the basis of utility, Origin, Size of body, Behaviour and Morphology.</a:t>
            </a:r>
          </a:p>
          <a:p>
            <a:pPr>
              <a:buNone/>
            </a:pP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		They can be classified into two main groups:</a:t>
            </a:r>
            <a:endParaRPr lang="en-I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I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Exotic breeds </a:t>
            </a:r>
          </a:p>
          <a:p>
            <a:pPr marL="514350" indent="-514350">
              <a:buFont typeface="+mj-lt"/>
              <a:buAutoNum type="arabicPeriod"/>
            </a:pPr>
            <a:r>
              <a:rPr lang="en-I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Indian breeds</a:t>
            </a:r>
          </a:p>
        </p:txBody>
      </p:sp>
    </p:spTree>
    <p:extLst>
      <p:ext uri="{BB962C8B-B14F-4D97-AF65-F5344CB8AC3E}">
        <p14:creationId xmlns:p14="http://schemas.microsoft.com/office/powerpoint/2010/main" val="353190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marL="514350" indent="-514350">
              <a:buNone/>
            </a:pPr>
            <a:r>
              <a:rPr lang="en-IN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Exotic breeds: -</a:t>
            </a:r>
          </a:p>
          <a:p>
            <a:pPr marL="514350" indent="-514350">
              <a:buNone/>
            </a:pPr>
            <a:r>
              <a:rPr lang="en-IN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These can be categorised as follows:</a:t>
            </a:r>
          </a:p>
          <a:p>
            <a:pPr marL="571500" indent="-571500">
              <a:buNone/>
            </a:pPr>
            <a:r>
              <a:rPr lang="en-IN" sz="3200" dirty="0" smtClean="0">
                <a:solidFill>
                  <a:srgbClr val="66FF33"/>
                </a:solidFill>
                <a:latin typeface="Times New Roman" pitchFamily="18" charset="0"/>
                <a:cs typeface="Times New Roman" pitchFamily="18" charset="0"/>
              </a:rPr>
              <a:t>Companion Dogs (Toy breeds): </a:t>
            </a:r>
            <a:r>
              <a:rPr lang="en-IN" sz="32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e.g. : </a:t>
            </a:r>
            <a:endParaRPr lang="en-IN" sz="3200" dirty="0" smtClean="0">
              <a:solidFill>
                <a:srgbClr val="66FF33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None/>
            </a:pPr>
            <a:r>
              <a:rPr lang="en-IN" sz="32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en-IN" dirty="0" smtClean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IN" dirty="0"/>
          </a:p>
        </p:txBody>
      </p:sp>
      <p:pic>
        <p:nvPicPr>
          <p:cNvPr id="1027" name="Picture 3" descr="C:\Users\asus\Desktop\dogs\pomeriani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981200"/>
            <a:ext cx="2971800" cy="1828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81000" y="3810000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Pomeranian</a:t>
            </a:r>
            <a:endParaRPr lang="en-IN" dirty="0"/>
          </a:p>
        </p:txBody>
      </p:sp>
      <p:pic>
        <p:nvPicPr>
          <p:cNvPr id="1028" name="Picture 4" descr="C:\Users\asus\Desktop\dogs\poodl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1981200"/>
            <a:ext cx="2809875" cy="186213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05200" y="3881735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   Poodle</a:t>
            </a:r>
            <a:endParaRPr lang="en-IN" dirty="0"/>
          </a:p>
        </p:txBody>
      </p:sp>
      <p:pic>
        <p:nvPicPr>
          <p:cNvPr id="1029" name="Picture 5" descr="C:\Users\asus\Desktop\dogs\dalmitio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76975" y="1981200"/>
            <a:ext cx="2790825" cy="180975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400800" y="3810000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 Dalmatian</a:t>
            </a:r>
            <a:endParaRPr lang="en-IN" dirty="0"/>
          </a:p>
        </p:txBody>
      </p:sp>
      <p:pic>
        <p:nvPicPr>
          <p:cNvPr id="1030" name="Picture 6" descr="C:\Users\asus\Desktop\dogs\chihuahu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" y="4267200"/>
            <a:ext cx="2971800" cy="20002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81000" y="6320135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Chihuahua</a:t>
            </a:r>
            <a:endParaRPr lang="en-IN" dirty="0"/>
          </a:p>
        </p:txBody>
      </p:sp>
      <p:pic>
        <p:nvPicPr>
          <p:cNvPr id="1031" name="Picture 7" descr="C:\Users\asus\Desktop\dogs\bull dog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4267200"/>
            <a:ext cx="2819400" cy="20574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400800" y="6396335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Bull Dog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1236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763000" cy="6553200"/>
          </a:xfrm>
        </p:spPr>
        <p:txBody>
          <a:bodyPr/>
          <a:lstStyle/>
          <a:p>
            <a:pPr marL="608076" indent="-571500">
              <a:buNone/>
            </a:pPr>
            <a:r>
              <a:rPr lang="en-IN" dirty="0" smtClean="0">
                <a:solidFill>
                  <a:srgbClr val="66FF33"/>
                </a:solidFill>
              </a:rPr>
              <a:t>Working dogs: </a:t>
            </a:r>
            <a:r>
              <a:rPr lang="en-IN" dirty="0" smtClean="0"/>
              <a:t>e.g.</a:t>
            </a:r>
            <a:endParaRPr lang="en-IN" dirty="0"/>
          </a:p>
        </p:txBody>
      </p:sp>
      <p:pic>
        <p:nvPicPr>
          <p:cNvPr id="2050" name="Picture 2" descr="C:\Users\asus\Desktop\dogs\German-Shepherd-sty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685800"/>
            <a:ext cx="2895600" cy="2209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2895600"/>
            <a:ext cx="327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Alsatian (German         Shepherd)</a:t>
            </a:r>
            <a:endParaRPr lang="en-IN" dirty="0"/>
          </a:p>
        </p:txBody>
      </p:sp>
      <p:pic>
        <p:nvPicPr>
          <p:cNvPr id="2051" name="Picture 3" descr="C:\Users\asus\Desktop\dogs\doberm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685800"/>
            <a:ext cx="2819400" cy="21812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48000" y="2895600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Doberman Pinscher</a:t>
            </a:r>
            <a:endParaRPr lang="en-IN" dirty="0"/>
          </a:p>
        </p:txBody>
      </p:sp>
      <p:pic>
        <p:nvPicPr>
          <p:cNvPr id="2052" name="Picture 4" descr="C:\Users\asus\Desktop\dogs\box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685800"/>
            <a:ext cx="2971800" cy="21336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172200" y="2891135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        Boxer</a:t>
            </a:r>
            <a:endParaRPr lang="en-IN" dirty="0"/>
          </a:p>
        </p:txBody>
      </p:sp>
      <p:pic>
        <p:nvPicPr>
          <p:cNvPr id="2053" name="Picture 5" descr="C:\Users\asus\Desktop\dogs\grate dan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" y="3810000"/>
            <a:ext cx="3200400" cy="24384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28600" y="6320135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 Grate Dane</a:t>
            </a:r>
            <a:endParaRPr lang="en-IN" dirty="0"/>
          </a:p>
        </p:txBody>
      </p:sp>
      <p:pic>
        <p:nvPicPr>
          <p:cNvPr id="2054" name="Picture 6" descr="C:\Users\asus\Desktop\dogs\rottweil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10200" y="3790950"/>
            <a:ext cx="3200400" cy="24574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638800" y="63246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  Rottweiler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0269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28600"/>
            <a:ext cx="8915400" cy="6477000"/>
          </a:xfrm>
        </p:spPr>
        <p:txBody>
          <a:bodyPr/>
          <a:lstStyle/>
          <a:p>
            <a:pPr algn="just">
              <a:buNone/>
            </a:pPr>
            <a:r>
              <a:rPr lang="en-IN" dirty="0" smtClean="0">
                <a:solidFill>
                  <a:srgbClr val="66FF33"/>
                </a:solidFill>
              </a:rPr>
              <a:t>Hunting Dogs: </a:t>
            </a:r>
            <a:r>
              <a:rPr lang="en-IN" dirty="0" smtClean="0"/>
              <a:t>These can be Further divided into 4 important sub-groups depending on their morphology and behaviour.</a:t>
            </a:r>
          </a:p>
          <a:p>
            <a:pPr marL="550926" indent="-514350" algn="just">
              <a:buFont typeface="+mj-lt"/>
              <a:buAutoNum type="arabicPeriod"/>
            </a:pPr>
            <a:r>
              <a:rPr lang="en-IN" dirty="0" smtClean="0">
                <a:solidFill>
                  <a:srgbClr val="FFC000"/>
                </a:solidFill>
              </a:rPr>
              <a:t>Grey Hounds:</a:t>
            </a:r>
            <a:r>
              <a:rPr lang="en-IN" dirty="0" smtClean="0"/>
              <a:t> Due to their faster speed of running they are used for hunting.</a:t>
            </a:r>
          </a:p>
          <a:p>
            <a:pPr algn="just">
              <a:buNone/>
            </a:pPr>
            <a:r>
              <a:rPr lang="en-IN" dirty="0" smtClean="0"/>
              <a:t>	e.g.-</a:t>
            </a:r>
            <a:endParaRPr lang="en-IN" dirty="0"/>
          </a:p>
        </p:txBody>
      </p:sp>
      <p:pic>
        <p:nvPicPr>
          <p:cNvPr id="1026" name="Picture 2" descr="C:\Users\asus\Desktop\dogs\Afghan h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324225"/>
            <a:ext cx="3581400" cy="28479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95400" y="6243935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 Afghan Hound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57053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8763000" cy="6324600"/>
          </a:xfrm>
        </p:spPr>
        <p:txBody>
          <a:bodyPr/>
          <a:lstStyle/>
          <a:p>
            <a:pPr>
              <a:buNone/>
            </a:pPr>
            <a:r>
              <a:rPr lang="en-IN" dirty="0" smtClean="0">
                <a:solidFill>
                  <a:srgbClr val="FFC000"/>
                </a:solidFill>
              </a:rPr>
              <a:t>Tracking Dogs: </a:t>
            </a:r>
            <a:r>
              <a:rPr lang="en-IN" dirty="0" smtClean="0"/>
              <a:t>Dogs are used for mountainous tracking.</a:t>
            </a:r>
          </a:p>
          <a:p>
            <a:pPr>
              <a:buNone/>
            </a:pPr>
            <a:r>
              <a:rPr lang="en-IN" dirty="0" smtClean="0"/>
              <a:t>e.g.-</a:t>
            </a:r>
            <a:endParaRPr lang="en-IN" dirty="0"/>
          </a:p>
        </p:txBody>
      </p:sp>
      <p:pic>
        <p:nvPicPr>
          <p:cNvPr id="2050" name="Picture 2" descr="C:\Users\asus\Desktop\dogs\fox h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981200"/>
            <a:ext cx="3657600" cy="3352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9600" y="54102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 Fox Hound</a:t>
            </a:r>
            <a:endParaRPr lang="en-IN" dirty="0"/>
          </a:p>
        </p:txBody>
      </p:sp>
      <p:pic>
        <p:nvPicPr>
          <p:cNvPr id="2051" name="Picture 3" descr="C:\Users\asus\Desktop\dogs\Beagle Basset houn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981200"/>
            <a:ext cx="3657600" cy="3352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181600" y="5410200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Beagle Basset Hound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88399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04800"/>
            <a:ext cx="8686800" cy="6324600"/>
          </a:xfrm>
        </p:spPr>
        <p:txBody>
          <a:bodyPr/>
          <a:lstStyle/>
          <a:p>
            <a:pPr>
              <a:buNone/>
            </a:pPr>
            <a:r>
              <a:rPr lang="en-IN" dirty="0" smtClean="0">
                <a:solidFill>
                  <a:srgbClr val="FFC000"/>
                </a:solidFill>
              </a:rPr>
              <a:t>Gun Dogs: </a:t>
            </a:r>
            <a:r>
              <a:rPr lang="en-IN" dirty="0" smtClean="0"/>
              <a:t>They are used for bird shooting, sports etc. e.g.-</a:t>
            </a:r>
          </a:p>
          <a:p>
            <a:pPr>
              <a:buNone/>
            </a:pPr>
            <a:endParaRPr lang="en-IN" dirty="0"/>
          </a:p>
        </p:txBody>
      </p:sp>
      <p:pic>
        <p:nvPicPr>
          <p:cNvPr id="3074" name="Picture 2" descr="C:\Users\asus\Desktop\dogs\cocker span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371600"/>
            <a:ext cx="3276600" cy="2514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4800" y="38100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Cocker </a:t>
            </a:r>
            <a:r>
              <a:rPr lang="en-IN" sz="2400" dirty="0" err="1" smtClean="0"/>
              <a:t>Spanid</a:t>
            </a:r>
            <a:endParaRPr lang="en-IN" dirty="0"/>
          </a:p>
        </p:txBody>
      </p:sp>
      <p:pic>
        <p:nvPicPr>
          <p:cNvPr id="3075" name="Picture 3" descr="C:\Users\asus\Desktop\dogs\retiv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1371600"/>
            <a:ext cx="3276600" cy="25146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34000" y="39624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Golden Retriever</a:t>
            </a:r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6400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German Pointer</a:t>
            </a:r>
            <a:endParaRPr lang="en-IN" dirty="0"/>
          </a:p>
        </p:txBody>
      </p:sp>
      <p:pic>
        <p:nvPicPr>
          <p:cNvPr id="3077" name="Picture 5" descr="C:\Users\asus\Desktop\dogs\German point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4267200"/>
            <a:ext cx="3429000" cy="2209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624506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8839200" cy="6629400"/>
          </a:xfrm>
        </p:spPr>
        <p:txBody>
          <a:bodyPr/>
          <a:lstStyle/>
          <a:p>
            <a:pPr>
              <a:buNone/>
            </a:pPr>
            <a:r>
              <a:rPr lang="en-IN" dirty="0" smtClean="0">
                <a:solidFill>
                  <a:srgbClr val="FFC000"/>
                </a:solidFill>
              </a:rPr>
              <a:t>Terrier Dogs: </a:t>
            </a:r>
            <a:r>
              <a:rPr lang="en-IN" dirty="0" smtClean="0"/>
              <a:t>They are used for hunting animals living under ground. e.g.</a:t>
            </a:r>
            <a:endParaRPr lang="en-IN" dirty="0"/>
          </a:p>
        </p:txBody>
      </p:sp>
      <p:pic>
        <p:nvPicPr>
          <p:cNvPr id="4098" name="Picture 2" descr="C:\Users\asus\Desktop\dogs\Australian terri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19200"/>
            <a:ext cx="3124200" cy="2362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1000" y="35814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Australian terrier</a:t>
            </a:r>
            <a:endParaRPr lang="en-IN" dirty="0"/>
          </a:p>
        </p:txBody>
      </p:sp>
      <p:pic>
        <p:nvPicPr>
          <p:cNvPr id="4099" name="Picture 3" descr="C:\Users\asus\Desktop\dogs\Bull terri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1219200"/>
            <a:ext cx="3124200" cy="2362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486400" y="35814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 Bull terrier</a:t>
            </a:r>
            <a:endParaRPr lang="en-IN" dirty="0"/>
          </a:p>
        </p:txBody>
      </p:sp>
      <p:pic>
        <p:nvPicPr>
          <p:cNvPr id="4100" name="Picture 4" descr="C:\Users\asus\Desktop\dogs\Fox terri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3962400"/>
            <a:ext cx="3733800" cy="25146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895600" y="6400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  Fox terrier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4125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1676400"/>
          </a:xfrm>
        </p:spPr>
        <p:txBody>
          <a:bodyPr>
            <a:normAutofit/>
          </a:bodyPr>
          <a:lstStyle/>
          <a:p>
            <a:r>
              <a:rPr lang="en-IN" sz="2800" b="1" dirty="0" smtClean="0">
                <a:solidFill>
                  <a:srgbClr val="FF0000"/>
                </a:solidFill>
                <a:latin typeface="New times"/>
              </a:rPr>
              <a:t>History of Dogs </a:t>
            </a:r>
            <a:endParaRPr lang="en-IN" sz="2800" b="1" dirty="0">
              <a:solidFill>
                <a:srgbClr val="FF0000"/>
              </a:solidFill>
              <a:latin typeface="New tim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8839200" cy="3886200"/>
          </a:xfrm>
        </p:spPr>
        <p:txBody>
          <a:bodyPr>
            <a:normAutofit/>
          </a:bodyPr>
          <a:lstStyle/>
          <a:p>
            <a:endParaRPr lang="en-IN" dirty="0" smtClean="0"/>
          </a:p>
          <a:p>
            <a:r>
              <a:rPr lang="en-IN" sz="2800" dirty="0" smtClean="0">
                <a:latin typeface="New times"/>
              </a:rPr>
              <a:t>In family </a:t>
            </a:r>
            <a:r>
              <a:rPr lang="en-IN" sz="2800" dirty="0" err="1" smtClean="0">
                <a:latin typeface="New times"/>
              </a:rPr>
              <a:t>Canidae</a:t>
            </a:r>
            <a:r>
              <a:rPr lang="en-IN" sz="2800" dirty="0" smtClean="0">
                <a:latin typeface="New times"/>
              </a:rPr>
              <a:t> </a:t>
            </a:r>
          </a:p>
          <a:p>
            <a:r>
              <a:rPr lang="en-IN" sz="2800" dirty="0" smtClean="0">
                <a:latin typeface="New times"/>
              </a:rPr>
              <a:t>Direct descendents of the wolf. </a:t>
            </a:r>
          </a:p>
          <a:p>
            <a:r>
              <a:rPr lang="en-IN" sz="2800" dirty="0" smtClean="0">
                <a:latin typeface="New times"/>
              </a:rPr>
              <a:t>Dog’s scientific name – </a:t>
            </a:r>
            <a:r>
              <a:rPr lang="en-IN" sz="2800" i="1" dirty="0" err="1" smtClean="0">
                <a:latin typeface="New times"/>
              </a:rPr>
              <a:t>Canis</a:t>
            </a:r>
            <a:r>
              <a:rPr lang="en-IN" sz="2800" i="1" dirty="0" smtClean="0">
                <a:latin typeface="New times"/>
              </a:rPr>
              <a:t> </a:t>
            </a:r>
            <a:r>
              <a:rPr lang="en-IN" sz="2800" i="1" dirty="0" err="1" smtClean="0">
                <a:latin typeface="New times"/>
              </a:rPr>
              <a:t>familiaris</a:t>
            </a:r>
            <a:r>
              <a:rPr lang="en-IN" sz="2800" i="1" dirty="0" smtClean="0">
                <a:latin typeface="New times"/>
              </a:rPr>
              <a:t> </a:t>
            </a:r>
          </a:p>
          <a:p>
            <a:r>
              <a:rPr lang="en-IN" sz="2800" dirty="0" smtClean="0">
                <a:latin typeface="New times"/>
              </a:rPr>
              <a:t>Domestication a few 1,000 years ago</a:t>
            </a:r>
          </a:p>
          <a:p>
            <a:r>
              <a:rPr lang="en-IN" sz="2800" dirty="0" smtClean="0">
                <a:latin typeface="New times"/>
              </a:rPr>
              <a:t>More than 228 pure breeds are available</a:t>
            </a:r>
          </a:p>
          <a:p>
            <a:r>
              <a:rPr lang="en-IN" sz="2800" dirty="0" smtClean="0">
                <a:latin typeface="New times"/>
              </a:rPr>
              <a:t>More than 100 mixed breeds </a:t>
            </a:r>
          </a:p>
          <a:p>
            <a:endParaRPr lang="en-IN" sz="2800" dirty="0" smtClean="0">
              <a:latin typeface="New times"/>
            </a:endParaRPr>
          </a:p>
          <a:p>
            <a:pPr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635504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8763000" cy="6400800"/>
          </a:xfrm>
        </p:spPr>
        <p:txBody>
          <a:bodyPr/>
          <a:lstStyle/>
          <a:p>
            <a:pPr algn="just">
              <a:buNone/>
            </a:pPr>
            <a:r>
              <a:rPr lang="en-IN" dirty="0" smtClean="0">
                <a:solidFill>
                  <a:srgbClr val="FFC000"/>
                </a:solidFill>
              </a:rPr>
              <a:t>Indian Breeds: </a:t>
            </a:r>
            <a:r>
              <a:rPr lang="en-IN" dirty="0" smtClean="0"/>
              <a:t>There are many types of dogs in India in the form of domestication, semi domestication and most of them are kept as pets in rural and urban areas. e.g.</a:t>
            </a:r>
            <a:endParaRPr lang="en-IN" dirty="0"/>
          </a:p>
        </p:txBody>
      </p:sp>
      <p:pic>
        <p:nvPicPr>
          <p:cNvPr id="5122" name="Picture 2" descr="C:\Users\asus\Desktop\dogs\Bhut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438400"/>
            <a:ext cx="3886200" cy="3352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5800" y="5862935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    </a:t>
            </a:r>
            <a:r>
              <a:rPr lang="en-IN" sz="2400" dirty="0" err="1" smtClean="0"/>
              <a:t>Bhutia</a:t>
            </a:r>
            <a:endParaRPr lang="en-IN" dirty="0"/>
          </a:p>
        </p:txBody>
      </p:sp>
      <p:pic>
        <p:nvPicPr>
          <p:cNvPr id="5123" name="Picture 3" descr="C:\Users\asus\Desktop\dogs\Himalayan shee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2438400"/>
            <a:ext cx="3886200" cy="32766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29200" y="5862935"/>
            <a:ext cx="350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Himalayan Sheep dog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841483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sus\Desktop\dogs\rajapalayam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2400"/>
            <a:ext cx="3505200" cy="28727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9600" y="2971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</a:t>
            </a:r>
            <a:r>
              <a:rPr lang="en-IN" sz="2400" dirty="0" err="1" smtClean="0"/>
              <a:t>Rajapalayam</a:t>
            </a:r>
            <a:endParaRPr lang="en-IN" dirty="0"/>
          </a:p>
        </p:txBody>
      </p:sp>
      <p:pic>
        <p:nvPicPr>
          <p:cNvPr id="6147" name="Picture 3" descr="C:\Users\asus\Desktop\dogs\rampur houn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76200"/>
            <a:ext cx="3505200" cy="28956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34000" y="2971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Rampur Hound</a:t>
            </a:r>
            <a:endParaRPr lang="en-IN" dirty="0"/>
          </a:p>
        </p:txBody>
      </p:sp>
      <p:pic>
        <p:nvPicPr>
          <p:cNvPr id="6148" name="Picture 4" descr="C:\Users\asus\Desktop\dogs\pashmi banjar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429001"/>
            <a:ext cx="3505200" cy="28194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57200" y="6396335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err="1" smtClean="0"/>
              <a:t>Pashmi</a:t>
            </a:r>
            <a:r>
              <a:rPr lang="en-IN" sz="2400" dirty="0" smtClean="0"/>
              <a:t> </a:t>
            </a:r>
            <a:r>
              <a:rPr lang="en-IN" sz="2400" dirty="0" err="1" smtClean="0"/>
              <a:t>Banjara</a:t>
            </a:r>
            <a:r>
              <a:rPr lang="en-IN" sz="2400" dirty="0" smtClean="0"/>
              <a:t> (</a:t>
            </a:r>
            <a:r>
              <a:rPr lang="en-IN" sz="2400" dirty="0" err="1" smtClean="0"/>
              <a:t>Tazi</a:t>
            </a:r>
            <a:r>
              <a:rPr lang="en-IN" sz="2400" dirty="0" smtClean="0"/>
              <a:t>)</a:t>
            </a:r>
            <a:endParaRPr lang="en-IN" dirty="0"/>
          </a:p>
        </p:txBody>
      </p:sp>
      <p:pic>
        <p:nvPicPr>
          <p:cNvPr id="6149" name="Picture 5" descr="C:\Users\asus\Desktop\dogs\mudho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9200" y="3429000"/>
            <a:ext cx="3505200" cy="280987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181600" y="6324600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</a:t>
            </a:r>
            <a:r>
              <a:rPr lang="en-IN" sz="2400" dirty="0" err="1" smtClean="0"/>
              <a:t>Mudhol</a:t>
            </a:r>
            <a:r>
              <a:rPr lang="en-IN" sz="2400" dirty="0" smtClean="0"/>
              <a:t> Hound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6416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/>
          <a:lstStyle/>
          <a:p>
            <a:pPr>
              <a:buNone/>
            </a:pPr>
            <a:r>
              <a:rPr lang="en-IN" dirty="0" smtClean="0">
                <a:solidFill>
                  <a:srgbClr val="00B0F0"/>
                </a:solidFill>
              </a:rPr>
              <a:t>Breed Choice (Selection of dog):</a:t>
            </a:r>
          </a:p>
          <a:p>
            <a:pPr algn="just">
              <a:buNone/>
            </a:pPr>
            <a:r>
              <a:rPr lang="en-IN" dirty="0" smtClean="0">
                <a:solidFill>
                  <a:srgbClr val="00B0F0"/>
                </a:solidFill>
              </a:rPr>
              <a:t>	</a:t>
            </a:r>
            <a:r>
              <a:rPr lang="en-IN" dirty="0" smtClean="0"/>
              <a:t>Following few points can be given importance during breed choice.</a:t>
            </a:r>
          </a:p>
          <a:p>
            <a:pPr marL="550926" indent="-514350" algn="just">
              <a:buAutoNum type="arabicPeriod"/>
            </a:pPr>
            <a:r>
              <a:rPr lang="en-IN" dirty="0" smtClean="0">
                <a:solidFill>
                  <a:srgbClr val="00B050"/>
                </a:solidFill>
              </a:rPr>
              <a:t>Objective of dog keeping: - </a:t>
            </a:r>
            <a:r>
              <a:rPr lang="en-IN" dirty="0" smtClean="0"/>
              <a:t>Choosing a right breed depending on purpose of dog keeping. Small breeds are suitable for companions, Large dogs are good for protection, long and slender dogs are best for hunting.</a:t>
            </a:r>
          </a:p>
          <a:p>
            <a:pPr marL="550926" indent="-514350" algn="just">
              <a:buAutoNum type="arabicPeriod"/>
            </a:pPr>
            <a:r>
              <a:rPr lang="en-IN" dirty="0" smtClean="0">
                <a:solidFill>
                  <a:srgbClr val="00B050"/>
                </a:solidFill>
              </a:rPr>
              <a:t>Eating habits of family: - </a:t>
            </a:r>
            <a:r>
              <a:rPr lang="en-IN" dirty="0" smtClean="0"/>
              <a:t>Heavy and Hunting breeds are suitable for Non-Vegetarian families whereas companion and local dogs can easily be maintained by vegetarian families.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236626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686800" cy="5562600"/>
          </a:xfrm>
        </p:spPr>
        <p:txBody>
          <a:bodyPr/>
          <a:lstStyle/>
          <a:p>
            <a:pPr marL="550926" indent="-514350" algn="just">
              <a:buFont typeface="+mj-lt"/>
              <a:buAutoNum type="arabicPeriod" startAt="3"/>
            </a:pPr>
            <a:r>
              <a:rPr lang="en-IN" dirty="0" smtClean="0">
                <a:solidFill>
                  <a:srgbClr val="00B050"/>
                </a:solidFill>
              </a:rPr>
              <a:t>Liking of pets: - </a:t>
            </a:r>
            <a:r>
              <a:rPr lang="en-IN" dirty="0" smtClean="0"/>
              <a:t>A pet dog should be known to all members of family, close friends and relatives and vice-versa.</a:t>
            </a:r>
          </a:p>
          <a:p>
            <a:pPr marL="550926" indent="-514350" algn="just">
              <a:buFont typeface="+mj-lt"/>
              <a:buAutoNum type="arabicPeriod" startAt="3"/>
            </a:pPr>
            <a:r>
              <a:rPr lang="en-IN" dirty="0" smtClean="0">
                <a:solidFill>
                  <a:srgbClr val="00B050"/>
                </a:solidFill>
              </a:rPr>
              <a:t>Housing facilities:- </a:t>
            </a:r>
            <a:r>
              <a:rPr lang="en-IN" dirty="0" smtClean="0"/>
              <a:t>Large aggressive, ferocious dogs require separate housing unlike friendly &amp; toy breeds which can be easily paced in house.</a:t>
            </a:r>
          </a:p>
        </p:txBody>
      </p:sp>
    </p:spTree>
    <p:extLst>
      <p:ext uri="{BB962C8B-B14F-4D97-AF65-F5344CB8AC3E}">
        <p14:creationId xmlns:p14="http://schemas.microsoft.com/office/powerpoint/2010/main" val="37940618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686800" cy="66294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IN" dirty="0" smtClean="0">
                <a:solidFill>
                  <a:srgbClr val="00B0F0"/>
                </a:solidFill>
              </a:rPr>
              <a:t>Health and physical status:</a:t>
            </a:r>
          </a:p>
          <a:p>
            <a:pPr algn="just">
              <a:buNone/>
            </a:pPr>
            <a:r>
              <a:rPr lang="en-IN" dirty="0" smtClean="0">
                <a:solidFill>
                  <a:srgbClr val="00B0F0"/>
                </a:solidFill>
              </a:rPr>
              <a:t>	</a:t>
            </a:r>
            <a:r>
              <a:rPr lang="en-IN" dirty="0" smtClean="0"/>
              <a:t>The following points should be considered to select healthy and physically fit pup-</a:t>
            </a:r>
          </a:p>
          <a:p>
            <a:pPr algn="just"/>
            <a:r>
              <a:rPr lang="en-IN" dirty="0" smtClean="0"/>
              <a:t>Pup should be an active, alert and curious.</a:t>
            </a:r>
          </a:p>
          <a:p>
            <a:pPr algn="just"/>
            <a:r>
              <a:rPr lang="en-IN" dirty="0" smtClean="0"/>
              <a:t>It should have clear, bright and healthy eyes. They should be free from inflammation or </a:t>
            </a:r>
            <a:r>
              <a:rPr lang="en-IN" dirty="0" err="1" smtClean="0"/>
              <a:t>lacrimation</a:t>
            </a:r>
            <a:r>
              <a:rPr lang="en-IN" dirty="0" smtClean="0"/>
              <a:t> or discharge.</a:t>
            </a:r>
          </a:p>
          <a:p>
            <a:pPr algn="just"/>
            <a:r>
              <a:rPr lang="en-IN" dirty="0" smtClean="0"/>
              <a:t>The nose should also be free from any discharge, redness or fungal growth.</a:t>
            </a:r>
          </a:p>
          <a:p>
            <a:pPr algn="just"/>
            <a:r>
              <a:rPr lang="en-IN" dirty="0" smtClean="0"/>
              <a:t>The ear should not have any bad odour, crusts, eczematous patches and should be clean.</a:t>
            </a:r>
          </a:p>
          <a:p>
            <a:pPr algn="just"/>
            <a:r>
              <a:rPr lang="en-IN" dirty="0" smtClean="0"/>
              <a:t>It should have pink and firm gums.</a:t>
            </a:r>
          </a:p>
          <a:p>
            <a:pPr algn="just"/>
            <a:r>
              <a:rPr lang="en-IN" dirty="0" smtClean="0"/>
              <a:t>The fair coat should be free from parasitic infestation and have glossy, lustrous and clean.</a:t>
            </a:r>
          </a:p>
          <a:p>
            <a:pPr algn="just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271076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"/>
            <a:ext cx="8686800" cy="6781800"/>
          </a:xfrm>
        </p:spPr>
        <p:txBody>
          <a:bodyPr>
            <a:normAutofit lnSpcReduction="10000"/>
          </a:bodyPr>
          <a:lstStyle/>
          <a:p>
            <a:pPr algn="just"/>
            <a:r>
              <a:rPr lang="en-IN" dirty="0" smtClean="0"/>
              <a:t>The skin should be little mist and free from scales and the skin in the region of </a:t>
            </a:r>
            <a:r>
              <a:rPr lang="en-IN" dirty="0" err="1" smtClean="0"/>
              <a:t>axilla</a:t>
            </a:r>
            <a:r>
              <a:rPr lang="en-IN" dirty="0" smtClean="0"/>
              <a:t>, groin and ventral surface of body should not have any inflammatory areas.</a:t>
            </a:r>
          </a:p>
          <a:p>
            <a:pPr algn="just"/>
            <a:r>
              <a:rPr lang="en-IN" dirty="0" smtClean="0"/>
              <a:t>It should be free from ticks &amp; inflammatory areas specially in the claws, foot pads and grooves between the toes.</a:t>
            </a:r>
          </a:p>
          <a:p>
            <a:pPr algn="just"/>
            <a:r>
              <a:rPr lang="en-IN" dirty="0" smtClean="0"/>
              <a:t>Pups should be in sound physical conditions in respect of all body organs intact with proper placement and function.</a:t>
            </a:r>
          </a:p>
          <a:p>
            <a:pPr algn="just"/>
            <a:r>
              <a:rPr lang="en-IN" dirty="0" smtClean="0"/>
              <a:t>Temp., Pulse &amp; Respiration should be normal to indicate good health.</a:t>
            </a:r>
          </a:p>
          <a:p>
            <a:pPr algn="just"/>
            <a:r>
              <a:rPr lang="en-IN" dirty="0" smtClean="0"/>
              <a:t>Urine &amp; faeces should be normal.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025796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915400" cy="65532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IN" dirty="0" smtClean="0">
                <a:solidFill>
                  <a:srgbClr val="00B0F0"/>
                </a:solidFill>
              </a:rPr>
              <a:t>Some important Dog breeds:</a:t>
            </a:r>
          </a:p>
          <a:p>
            <a:pPr marL="608076" indent="-571500" algn="just">
              <a:buNone/>
            </a:pPr>
            <a:r>
              <a:rPr lang="en-IN" dirty="0" smtClean="0">
                <a:solidFill>
                  <a:srgbClr val="FFFF00"/>
                </a:solidFill>
              </a:rPr>
              <a:t>1. Alsatian (German Shepherd): -</a:t>
            </a:r>
          </a:p>
          <a:p>
            <a:pPr marL="608076" indent="-571500" algn="just">
              <a:buNone/>
            </a:pPr>
            <a:r>
              <a:rPr lang="en-IN" dirty="0" smtClean="0"/>
              <a:t>- Dog is from Germany.</a:t>
            </a:r>
          </a:p>
          <a:p>
            <a:pPr marL="608076" indent="-571500" algn="just">
              <a:buNone/>
            </a:pPr>
            <a:r>
              <a:rPr lang="en-IN" dirty="0" smtClean="0"/>
              <a:t>- The dog has double coat </a:t>
            </a:r>
          </a:p>
          <a:p>
            <a:pPr marL="608076" indent="-571500" algn="just">
              <a:buNone/>
            </a:pPr>
            <a:r>
              <a:rPr lang="en-IN" dirty="0" smtClean="0"/>
              <a:t>   having glossy &amp; smooth hairs</a:t>
            </a:r>
          </a:p>
          <a:p>
            <a:pPr marL="608076" indent="-571500" algn="just">
              <a:buNone/>
            </a:pPr>
            <a:r>
              <a:rPr lang="en-IN" dirty="0" smtClean="0"/>
              <a:t>- The under coat is protective against cold.</a:t>
            </a:r>
          </a:p>
          <a:p>
            <a:pPr marL="608076" indent="-571500" algn="just">
              <a:buNone/>
            </a:pPr>
            <a:r>
              <a:rPr lang="en-IN" dirty="0" smtClean="0"/>
              <a:t>- The colour is normally black &amp; brown, black &amp; white.</a:t>
            </a:r>
          </a:p>
          <a:p>
            <a:pPr marL="608076" indent="-571500" algn="just">
              <a:buNone/>
            </a:pPr>
            <a:r>
              <a:rPr lang="en-IN" dirty="0" smtClean="0"/>
              <a:t>- Avg. Height of male is 65 to 70cm and 50 to 60cm in females.</a:t>
            </a:r>
          </a:p>
          <a:p>
            <a:pPr marL="608076" indent="-571500" algn="just">
              <a:buNone/>
            </a:pPr>
            <a:r>
              <a:rPr lang="en-IN" dirty="0" smtClean="0"/>
              <a:t>- The body wt. Ranges from 25 to 35kg, ears are large &amp; erect. The animal is well muscled with strong and long neck.</a:t>
            </a:r>
          </a:p>
          <a:p>
            <a:pPr marL="608076" indent="-571500" algn="just">
              <a:buNone/>
            </a:pPr>
            <a:r>
              <a:rPr lang="en-IN" dirty="0" smtClean="0"/>
              <a:t>- It has long hairy tail with little curve at the tip extending </a:t>
            </a:r>
            <a:r>
              <a:rPr lang="en-IN" dirty="0" err="1" smtClean="0"/>
              <a:t>upto</a:t>
            </a:r>
            <a:r>
              <a:rPr lang="en-IN" dirty="0" smtClean="0"/>
              <a:t> the hock.</a:t>
            </a:r>
          </a:p>
          <a:p>
            <a:pPr marL="608076" indent="-571500" algn="just">
              <a:buNone/>
            </a:pPr>
            <a:endParaRPr lang="en-IN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en-IN" dirty="0">
              <a:solidFill>
                <a:srgbClr val="00B0F0"/>
              </a:solidFill>
            </a:endParaRPr>
          </a:p>
        </p:txBody>
      </p:sp>
      <p:pic>
        <p:nvPicPr>
          <p:cNvPr id="1027" name="Picture 3" descr="C:\Users\asus\Desktop\dogs\German-Shepherd-sty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76200"/>
            <a:ext cx="3733800" cy="243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4682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8601"/>
            <a:ext cx="8686800" cy="6553200"/>
          </a:xfrm>
        </p:spPr>
        <p:txBody>
          <a:bodyPr>
            <a:normAutofit lnSpcReduction="10000"/>
          </a:bodyPr>
          <a:lstStyle/>
          <a:p>
            <a:pPr marL="550926" indent="-514350">
              <a:buFont typeface="+mj-lt"/>
              <a:buAutoNum type="arabicPeriod" startAt="2"/>
            </a:pPr>
            <a:endParaRPr lang="en-IN" dirty="0" smtClean="0">
              <a:solidFill>
                <a:srgbClr val="FFFF00"/>
              </a:solidFill>
            </a:endParaRPr>
          </a:p>
          <a:p>
            <a:pPr marL="550926" indent="-514350">
              <a:buFont typeface="+mj-lt"/>
              <a:buAutoNum type="arabicPeriod" startAt="2"/>
            </a:pPr>
            <a:r>
              <a:rPr lang="en-IN" dirty="0" smtClean="0">
                <a:solidFill>
                  <a:srgbClr val="FFFF00"/>
                </a:solidFill>
              </a:rPr>
              <a:t>Afghan Hound: -</a:t>
            </a:r>
          </a:p>
          <a:p>
            <a:pPr marL="550926" indent="-514350" algn="just">
              <a:buNone/>
            </a:pPr>
            <a:r>
              <a:rPr lang="en-IN" dirty="0" smtClean="0"/>
              <a:t>- The dog is from Afghanistan </a:t>
            </a:r>
          </a:p>
          <a:p>
            <a:pPr marL="550926" indent="-514350" algn="just">
              <a:buNone/>
            </a:pPr>
            <a:r>
              <a:rPr lang="en-IN" dirty="0" smtClean="0"/>
              <a:t>  and Egypt.</a:t>
            </a:r>
          </a:p>
          <a:p>
            <a:pPr marL="550926" indent="-514350" algn="just">
              <a:buNone/>
            </a:pPr>
            <a:r>
              <a:rPr lang="en-IN" dirty="0" smtClean="0"/>
              <a:t>- They are hairy animals having</a:t>
            </a:r>
          </a:p>
          <a:p>
            <a:pPr marL="550926" indent="-514350" algn="just">
              <a:buNone/>
            </a:pPr>
            <a:r>
              <a:rPr lang="en-IN" dirty="0" smtClean="0"/>
              <a:t>   different colours like dark brown, mixed white with brownish black face.</a:t>
            </a:r>
          </a:p>
          <a:p>
            <a:pPr marL="550926" indent="-514350" algn="just">
              <a:buNone/>
            </a:pPr>
            <a:r>
              <a:rPr lang="en-IN" dirty="0" smtClean="0"/>
              <a:t>- The average height of male is around 65 to 70cm &amp; 62 to 65cm in females.</a:t>
            </a:r>
          </a:p>
          <a:p>
            <a:pPr marL="550926" indent="-514350" algn="just">
              <a:buNone/>
            </a:pPr>
            <a:r>
              <a:rPr lang="en-IN" dirty="0" smtClean="0"/>
              <a:t>- The body wt. Ranges from 22 to 30kg.</a:t>
            </a:r>
          </a:p>
          <a:p>
            <a:pPr marL="550926" indent="-514350" algn="just">
              <a:buNone/>
            </a:pPr>
            <a:r>
              <a:rPr lang="en-IN" dirty="0" smtClean="0"/>
              <a:t>- The ears are long, hairy and droopy whereas neck is long and strong.</a:t>
            </a:r>
          </a:p>
          <a:p>
            <a:pPr marL="550926" indent="-514350">
              <a:buNone/>
            </a:pPr>
            <a:endParaRPr lang="en-IN" dirty="0" smtClean="0">
              <a:solidFill>
                <a:srgbClr val="FFFF00"/>
              </a:solidFill>
            </a:endParaRPr>
          </a:p>
          <a:p>
            <a:pPr marL="550926" indent="-514350">
              <a:buNone/>
            </a:pPr>
            <a:endParaRPr lang="en-IN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asus\Desktop\dogs\Afghan h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76200"/>
            <a:ext cx="3276600" cy="2895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4021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0"/>
            <a:ext cx="8839200" cy="6096000"/>
          </a:xfrm>
        </p:spPr>
        <p:txBody>
          <a:bodyPr/>
          <a:lstStyle/>
          <a:p>
            <a:pPr marL="550926" indent="-514350">
              <a:buFont typeface="+mj-lt"/>
              <a:buAutoNum type="arabicPeriod" startAt="3"/>
            </a:pPr>
            <a:r>
              <a:rPr lang="en-IN" dirty="0" smtClean="0">
                <a:solidFill>
                  <a:srgbClr val="FFFF00"/>
                </a:solidFill>
              </a:rPr>
              <a:t>Bull Dog: -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Breed is from England.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It has Blocky &amp; compact body</a:t>
            </a:r>
          </a:p>
          <a:p>
            <a:pPr marL="550926" indent="-514350" algn="just">
              <a:buNone/>
            </a:pPr>
            <a:r>
              <a:rPr lang="en-IN" dirty="0" smtClean="0"/>
              <a:t>     with wide &amp; heavy head with</a:t>
            </a:r>
          </a:p>
          <a:p>
            <a:pPr marL="550926" indent="-514350" algn="just">
              <a:buNone/>
            </a:pPr>
            <a:r>
              <a:rPr lang="en-IN" dirty="0" smtClean="0"/>
              <a:t>     wrinkled face. Nose is short, spread &amp; black. The jaws are square and broad.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Body hair coat is fine, smooth &amp; short with colours of red, fawn, yellow &amp; white. The tail is thick at the root &amp; tapering at the tip &amp; short.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average height ranges from 35 to 40cm with body weight of 20 to 25 kg.</a:t>
            </a:r>
            <a:endParaRPr lang="en-IN" dirty="0"/>
          </a:p>
        </p:txBody>
      </p:sp>
      <p:pic>
        <p:nvPicPr>
          <p:cNvPr id="1026" name="Picture 2" descr="C:\Users\asus\Desktop\dogs\bull do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85725"/>
            <a:ext cx="3200401" cy="2505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20207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562600"/>
          </a:xfrm>
        </p:spPr>
        <p:txBody>
          <a:bodyPr/>
          <a:lstStyle/>
          <a:p>
            <a:pPr marL="550926" indent="-514350" algn="just">
              <a:buFont typeface="+mj-lt"/>
              <a:buAutoNum type="arabicPeriod" startAt="4"/>
            </a:pPr>
            <a:r>
              <a:rPr lang="en-IN" dirty="0" smtClean="0">
                <a:solidFill>
                  <a:srgbClr val="FFFF00"/>
                </a:solidFill>
              </a:rPr>
              <a:t>Chihuahua: -</a:t>
            </a:r>
          </a:p>
          <a:p>
            <a:pPr marL="550926" indent="-514350" algn="just">
              <a:buNone/>
            </a:pPr>
            <a:r>
              <a:rPr lang="en-IN" dirty="0" smtClean="0"/>
              <a:t>- The origin of dog is in Mexico &amp;</a:t>
            </a:r>
          </a:p>
          <a:p>
            <a:pPr marL="550926" indent="-514350" algn="just">
              <a:buNone/>
            </a:pPr>
            <a:r>
              <a:rPr lang="en-IN" dirty="0" smtClean="0"/>
              <a:t>     perhaps smallest dog in the </a:t>
            </a:r>
          </a:p>
          <a:p>
            <a:pPr marL="550926" indent="-514350" algn="just">
              <a:buNone/>
            </a:pPr>
            <a:r>
              <a:rPr lang="en-IN" dirty="0" smtClean="0"/>
              <a:t>     world.</a:t>
            </a:r>
          </a:p>
          <a:p>
            <a:pPr marL="550926" indent="-514350" algn="just">
              <a:buNone/>
            </a:pPr>
            <a:r>
              <a:rPr lang="en-IN" dirty="0" smtClean="0"/>
              <a:t>-  with height of 12 to 15cm and body weight of 1 to 2 kg.</a:t>
            </a:r>
          </a:p>
          <a:p>
            <a:pPr marL="550926" indent="-514350" algn="just">
              <a:buNone/>
            </a:pPr>
            <a:r>
              <a:rPr lang="en-IN" dirty="0" smtClean="0"/>
              <a:t>- It has smooth and short body coat of various colour.</a:t>
            </a:r>
            <a:endParaRPr lang="en-IN" dirty="0"/>
          </a:p>
        </p:txBody>
      </p:sp>
      <p:pic>
        <p:nvPicPr>
          <p:cNvPr id="2050" name="Picture 2" descr="C:\Users\asus\Desktop\dogs\chihuah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57150"/>
            <a:ext cx="2971800" cy="2914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392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2800" dirty="0" smtClean="0">
                <a:solidFill>
                  <a:srgbClr val="00B0F0"/>
                </a:solidFill>
                <a:latin typeface="New times"/>
              </a:rPr>
              <a:t>Characteristics of Dogs </a:t>
            </a:r>
            <a:endParaRPr lang="en-IN" sz="2800" dirty="0">
              <a:solidFill>
                <a:srgbClr val="00B0F0"/>
              </a:solidFill>
              <a:latin typeface="New tim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58200" cy="54102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IN" sz="2800" dirty="0" smtClean="0">
                <a:solidFill>
                  <a:srgbClr val="C00000"/>
                </a:solidFill>
                <a:latin typeface="New times"/>
              </a:rPr>
              <a:t>Size :</a:t>
            </a:r>
          </a:p>
          <a:p>
            <a:r>
              <a:rPr lang="en-IN" sz="2800" dirty="0" smtClean="0">
                <a:latin typeface="New times"/>
              </a:rPr>
              <a:t>Height 6 inches to 40 inches at the shoulder </a:t>
            </a:r>
          </a:p>
          <a:p>
            <a:r>
              <a:rPr lang="en-IN" sz="2800" dirty="0" smtClean="0">
                <a:latin typeface="New times"/>
              </a:rPr>
              <a:t>Life expectancy 9 to 15 years, some 20 years </a:t>
            </a:r>
          </a:p>
          <a:p>
            <a:r>
              <a:rPr lang="en-IN" sz="2800" dirty="0" smtClean="0">
                <a:latin typeface="New times"/>
              </a:rPr>
              <a:t>Small dogs live longer than large dogs </a:t>
            </a:r>
          </a:p>
          <a:p>
            <a:pPr>
              <a:buFont typeface="Wingdings" pitchFamily="2" charset="2"/>
              <a:buChar char="v"/>
            </a:pPr>
            <a:r>
              <a:rPr lang="en-IN" sz="2800" dirty="0" smtClean="0">
                <a:solidFill>
                  <a:srgbClr val="C00000"/>
                </a:solidFill>
                <a:latin typeface="New times"/>
              </a:rPr>
              <a:t>Common traits: </a:t>
            </a:r>
          </a:p>
          <a:p>
            <a:r>
              <a:rPr lang="en-IN" sz="2800" dirty="0" smtClean="0">
                <a:latin typeface="New times"/>
              </a:rPr>
              <a:t>Shed hair once a year </a:t>
            </a:r>
          </a:p>
          <a:p>
            <a:r>
              <a:rPr lang="en-IN" sz="2800" dirty="0" smtClean="0">
                <a:latin typeface="New times"/>
              </a:rPr>
              <a:t>Non-retractable claws </a:t>
            </a:r>
          </a:p>
          <a:p>
            <a:r>
              <a:rPr lang="en-IN" sz="2800" dirty="0" smtClean="0">
                <a:latin typeface="New times"/>
              </a:rPr>
              <a:t>42 adult teeth </a:t>
            </a:r>
          </a:p>
          <a:p>
            <a:r>
              <a:rPr lang="en-IN" sz="2800" dirty="0" smtClean="0">
                <a:latin typeface="New times"/>
              </a:rPr>
              <a:t>Pointed canine teeth </a:t>
            </a:r>
          </a:p>
          <a:p>
            <a:pPr>
              <a:buNone/>
            </a:pPr>
            <a:endParaRPr lang="en-IN" dirty="0" smtClean="0"/>
          </a:p>
          <a:p>
            <a:endParaRPr lang="en-IN" dirty="0" smtClean="0"/>
          </a:p>
          <a:p>
            <a:pPr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903063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477001"/>
          </a:xfrm>
        </p:spPr>
        <p:txBody>
          <a:bodyPr>
            <a:normAutofit fontScale="92500" lnSpcReduction="10000"/>
          </a:bodyPr>
          <a:lstStyle/>
          <a:p>
            <a:pPr marL="550926" indent="-514350">
              <a:buFont typeface="+mj-lt"/>
              <a:buAutoNum type="arabicPeriod" startAt="5"/>
            </a:pPr>
            <a:r>
              <a:rPr lang="en-IN" dirty="0" smtClean="0">
                <a:solidFill>
                  <a:srgbClr val="FFFF00"/>
                </a:solidFill>
              </a:rPr>
              <a:t>Dalmatian: -</a:t>
            </a:r>
          </a:p>
          <a:p>
            <a:pPr marL="550926" indent="-514350" algn="just">
              <a:buNone/>
            </a:pPr>
            <a:r>
              <a:rPr lang="en-IN" dirty="0" smtClean="0"/>
              <a:t>- The origin is in Dalmatia of Austria.</a:t>
            </a:r>
          </a:p>
          <a:p>
            <a:pPr marL="550926" indent="-514350" algn="just">
              <a:buNone/>
            </a:pPr>
            <a:r>
              <a:rPr lang="en-IN" dirty="0" smtClean="0"/>
              <a:t>- It is a distinctively spotted, strong</a:t>
            </a:r>
          </a:p>
          <a:p>
            <a:pPr marL="550926" indent="-514350" algn="just">
              <a:buNone/>
            </a:pPr>
            <a:r>
              <a:rPr lang="en-IN" dirty="0" smtClean="0"/>
              <a:t>  Muscular and active dog.</a:t>
            </a:r>
          </a:p>
          <a:p>
            <a:pPr marL="550926" indent="-514350" algn="just">
              <a:buNone/>
            </a:pPr>
            <a:r>
              <a:rPr lang="en-IN" dirty="0" smtClean="0"/>
              <a:t>- The head is free from wrinkles. </a:t>
            </a:r>
          </a:p>
          <a:p>
            <a:pPr marL="550926" indent="-514350" algn="just">
              <a:buNone/>
            </a:pPr>
            <a:r>
              <a:rPr lang="en-IN" dirty="0" smtClean="0"/>
              <a:t>  Muzzle is long and powerful.</a:t>
            </a:r>
          </a:p>
          <a:p>
            <a:pPr marL="550926" indent="-514350" algn="just">
              <a:buNone/>
            </a:pPr>
            <a:r>
              <a:rPr lang="en-IN" dirty="0" smtClean="0"/>
              <a:t>- The nose is black or brown depending on variety. Eyes are medium size, round, bright &amp; sparkling with intelligent expression.</a:t>
            </a:r>
          </a:p>
          <a:p>
            <a:pPr marL="550926" indent="-514350" algn="just">
              <a:buNone/>
            </a:pPr>
            <a:r>
              <a:rPr lang="en-IN" dirty="0" smtClean="0"/>
              <a:t>- The background colour is pure white with either dense black or liver brown spots. Hair coat is short, dense, hard and glossy.</a:t>
            </a:r>
          </a:p>
          <a:p>
            <a:pPr marL="550926" indent="-514350" algn="just">
              <a:buNone/>
            </a:pPr>
            <a:r>
              <a:rPr lang="en-IN" dirty="0" smtClean="0"/>
              <a:t>- The dog height of 55 to 61cm with 20 to 25kg Wt.</a:t>
            </a:r>
          </a:p>
          <a:p>
            <a:pPr marL="550926" indent="-514350">
              <a:buNone/>
            </a:pPr>
            <a:endParaRPr lang="en-IN" dirty="0"/>
          </a:p>
        </p:txBody>
      </p:sp>
      <p:pic>
        <p:nvPicPr>
          <p:cNvPr id="3074" name="Picture 2" descr="C:\Users\asus\Desktop\dogs\dalm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76200"/>
            <a:ext cx="2771775" cy="2514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03299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50837"/>
            <a:ext cx="8915400" cy="6126163"/>
          </a:xfrm>
        </p:spPr>
        <p:txBody>
          <a:bodyPr/>
          <a:lstStyle/>
          <a:p>
            <a:pPr marL="550926" indent="-514350">
              <a:buFont typeface="+mj-lt"/>
              <a:buAutoNum type="arabicPeriod" startAt="6"/>
            </a:pPr>
            <a:r>
              <a:rPr lang="en-IN" dirty="0" smtClean="0">
                <a:solidFill>
                  <a:srgbClr val="FFFF00"/>
                </a:solidFill>
              </a:rPr>
              <a:t>Doberman Pinscher: -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Native of Germany.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Colour is mostly black, brown or</a:t>
            </a:r>
          </a:p>
          <a:p>
            <a:pPr marL="550926" indent="-514350" algn="just">
              <a:buNone/>
            </a:pPr>
            <a:r>
              <a:rPr lang="en-IN" dirty="0" smtClean="0"/>
              <a:t>     Chocolate with light coloured</a:t>
            </a:r>
          </a:p>
          <a:p>
            <a:pPr marL="550926" indent="-514350" algn="just">
              <a:buNone/>
            </a:pPr>
            <a:r>
              <a:rPr lang="en-IN" dirty="0" smtClean="0"/>
              <a:t>     extremities.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Hair coat is smooth, short, thick and glossy.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Tail is usually docked in early life leaving 2 to 3cm stump behind.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Body weight ranges from 25 to 35 kg with a height of 60 to 70 cm.</a:t>
            </a:r>
            <a:endParaRPr lang="en-IN" dirty="0"/>
          </a:p>
        </p:txBody>
      </p:sp>
      <p:pic>
        <p:nvPicPr>
          <p:cNvPr id="4098" name="Picture 2" descr="C:\Users\asus\Desktop\dogs\doberm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76200"/>
            <a:ext cx="2819400" cy="274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83088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1"/>
            <a:ext cx="8839200" cy="6553200"/>
          </a:xfrm>
        </p:spPr>
        <p:txBody>
          <a:bodyPr/>
          <a:lstStyle/>
          <a:p>
            <a:pPr marL="550926" indent="-514350">
              <a:buFont typeface="+mj-lt"/>
              <a:buAutoNum type="arabicPeriod" startAt="7"/>
            </a:pPr>
            <a:r>
              <a:rPr lang="en-IN" dirty="0" smtClean="0">
                <a:solidFill>
                  <a:srgbClr val="FFFF00"/>
                </a:solidFill>
              </a:rPr>
              <a:t>Great Dane: -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Origin is in Germany.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A big, powerful, well built, </a:t>
            </a:r>
          </a:p>
          <a:p>
            <a:pPr marL="550926" indent="-514350" algn="just">
              <a:buNone/>
            </a:pPr>
            <a:r>
              <a:rPr lang="en-IN" dirty="0" smtClean="0"/>
              <a:t>     Smooth coated dog with </a:t>
            </a:r>
          </a:p>
          <a:p>
            <a:pPr marL="550926" indent="-514350" algn="just">
              <a:buNone/>
            </a:pPr>
            <a:r>
              <a:rPr lang="en-IN" dirty="0" smtClean="0"/>
              <a:t>     distinguished rectangular shaped head, small ears and long tail. The muzzle is also square with a distinct lip furrow.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colour is light brown, whole black, white with blue or black patches.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height is normally 71 to 80 cm with body weight ranging from 55 to 60 kg.</a:t>
            </a:r>
          </a:p>
          <a:p>
            <a:pPr marL="550926" indent="-514350">
              <a:buFontTx/>
              <a:buChar char="-"/>
            </a:pPr>
            <a:endParaRPr lang="en-IN" dirty="0"/>
          </a:p>
        </p:txBody>
      </p:sp>
      <p:pic>
        <p:nvPicPr>
          <p:cNvPr id="1026" name="Picture 2" descr="C:\Users\asus\Desktop\dogs\grate da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57150"/>
            <a:ext cx="3581401" cy="2381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226165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562600"/>
          </a:xfrm>
        </p:spPr>
        <p:txBody>
          <a:bodyPr/>
          <a:lstStyle/>
          <a:p>
            <a:pPr marL="550926" indent="-514350">
              <a:buFont typeface="+mj-lt"/>
              <a:buAutoNum type="arabicPeriod" startAt="8"/>
            </a:pPr>
            <a:r>
              <a:rPr lang="en-IN" dirty="0" smtClean="0">
                <a:solidFill>
                  <a:srgbClr val="FFFF00"/>
                </a:solidFill>
              </a:rPr>
              <a:t>Irish Setter: -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dog is native of Ireland.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Its popular name is show dog</a:t>
            </a:r>
          </a:p>
          <a:p>
            <a:pPr marL="550926" indent="-514350" algn="just">
              <a:buNone/>
            </a:pPr>
            <a:r>
              <a:rPr lang="en-IN" dirty="0" smtClean="0"/>
              <a:t>     also known as Aristocrat of dog breeds.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Head is long, lean with oval shaped skull.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colour is dark brown or golden.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height ranges in between 62.5 to 68.5 cm along with weight of 27 to 32 kg.</a:t>
            </a:r>
            <a:endParaRPr lang="en-IN" dirty="0"/>
          </a:p>
        </p:txBody>
      </p:sp>
      <p:pic>
        <p:nvPicPr>
          <p:cNvPr id="2050" name="Picture 2" descr="C:\Users\asus\Desktop\dogs\irish set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76200"/>
            <a:ext cx="3124200" cy="228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2613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04800"/>
            <a:ext cx="8991600" cy="6324600"/>
          </a:xfrm>
        </p:spPr>
        <p:txBody>
          <a:bodyPr/>
          <a:lstStyle/>
          <a:p>
            <a:pPr marL="550926" indent="-514350">
              <a:buFont typeface="+mj-lt"/>
              <a:buAutoNum type="arabicPeriod" startAt="9"/>
            </a:pPr>
            <a:r>
              <a:rPr lang="en-IN" dirty="0" smtClean="0">
                <a:solidFill>
                  <a:srgbClr val="FFFF00"/>
                </a:solidFill>
              </a:rPr>
              <a:t>Pomeranian: -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dog is from Poland.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It is a toy breed.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outer coat is straight</a:t>
            </a:r>
          </a:p>
          <a:p>
            <a:pPr marL="550926" indent="-514350" algn="just">
              <a:buNone/>
            </a:pPr>
            <a:r>
              <a:rPr lang="en-IN" dirty="0" smtClean="0"/>
              <a:t>     coarse and long whereas inner coat is woolly and thick.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dog is totally white in colour.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Ears are small and erect.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Body weight is 1.5 to 1.8 kg having a height of 15 to 30 cm.</a:t>
            </a:r>
            <a:endParaRPr lang="en-IN" dirty="0"/>
          </a:p>
        </p:txBody>
      </p:sp>
      <p:pic>
        <p:nvPicPr>
          <p:cNvPr id="3074" name="Picture 2" descr="C:\Users\asus\Desktop\dogs\pomeriani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76200"/>
            <a:ext cx="3505200" cy="2209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39917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28600"/>
            <a:ext cx="8991600" cy="6324600"/>
          </a:xfrm>
        </p:spPr>
        <p:txBody>
          <a:bodyPr>
            <a:normAutofit lnSpcReduction="10000"/>
          </a:bodyPr>
          <a:lstStyle/>
          <a:p>
            <a:pPr marL="550926" indent="-514350">
              <a:buFont typeface="+mj-lt"/>
              <a:buAutoNum type="arabicPeriod" startAt="10"/>
            </a:pPr>
            <a:r>
              <a:rPr lang="en-IN" dirty="0" smtClean="0">
                <a:solidFill>
                  <a:srgbClr val="FFFF00"/>
                </a:solidFill>
              </a:rPr>
              <a:t>Pointer: -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animal is native of Spain.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It is active with muscular and</a:t>
            </a:r>
          </a:p>
          <a:p>
            <a:pPr marL="550926" indent="-514350" algn="just">
              <a:buNone/>
            </a:pPr>
            <a:r>
              <a:rPr lang="en-IN" dirty="0" smtClean="0"/>
              <a:t>     compact body having broad</a:t>
            </a:r>
          </a:p>
          <a:p>
            <a:pPr marL="550926" indent="-514350" algn="just">
              <a:buNone/>
            </a:pPr>
            <a:r>
              <a:rPr lang="en-IN" dirty="0" smtClean="0"/>
              <a:t>     chest.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Hair coat is smooth, fine and short.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animal has various colour like orange, black and white and sometimes whole black.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Ears are medium size, tail is long, smooth and carried straight in the line of back.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Body weight ranges from 25 to 30 kg with a height of 60 to 65 cm.</a:t>
            </a:r>
            <a:endParaRPr lang="en-IN" dirty="0"/>
          </a:p>
        </p:txBody>
      </p:sp>
      <p:pic>
        <p:nvPicPr>
          <p:cNvPr id="4098" name="Picture 2" descr="C:\Users\asus\Desktop\dogs\poin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1" y="76200"/>
            <a:ext cx="3276600" cy="2362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18717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04800"/>
            <a:ext cx="8991600" cy="6477000"/>
          </a:xfrm>
        </p:spPr>
        <p:txBody>
          <a:bodyPr>
            <a:normAutofit fontScale="92500" lnSpcReduction="10000"/>
          </a:bodyPr>
          <a:lstStyle/>
          <a:p>
            <a:pPr marL="550926" indent="-514350">
              <a:buFont typeface="+mj-lt"/>
              <a:buAutoNum type="arabicPeriod" startAt="11"/>
            </a:pPr>
            <a:r>
              <a:rPr lang="en-IN" dirty="0" smtClean="0">
                <a:solidFill>
                  <a:srgbClr val="FFFF00"/>
                </a:solidFill>
              </a:rPr>
              <a:t>Retriever: -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It is a Labrador variety found</a:t>
            </a:r>
          </a:p>
          <a:p>
            <a:pPr marL="550926" indent="-514350" algn="just">
              <a:buNone/>
            </a:pPr>
            <a:r>
              <a:rPr lang="en-IN" dirty="0" smtClean="0"/>
              <a:t>     in USA.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It is a companion as well as </a:t>
            </a:r>
          </a:p>
          <a:p>
            <a:pPr marL="550926" indent="-514350" algn="just">
              <a:buNone/>
            </a:pPr>
            <a:r>
              <a:rPr lang="en-IN" dirty="0" smtClean="0"/>
              <a:t>     Gun dog.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Medium sized, thick, coated, compactly built with small ears and long tail.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Nose is broad, well opened. Eyes clearly yellow in colour.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Colour is black or admixture of brown and black, chocolate or yellow.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Weight ranges from 25 to 36 kg, height is 52 to 65 cm.</a:t>
            </a:r>
          </a:p>
          <a:p>
            <a:pPr marL="550926" indent="-514350">
              <a:buNone/>
            </a:pPr>
            <a:endParaRPr lang="en-IN" dirty="0"/>
          </a:p>
        </p:txBody>
      </p:sp>
      <p:pic>
        <p:nvPicPr>
          <p:cNvPr id="5122" name="Picture 2" descr="C:\Users\asus\Desktop\dogs\reti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76200"/>
            <a:ext cx="3429000" cy="228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624841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0"/>
            <a:ext cx="8991600" cy="6781800"/>
          </a:xfrm>
        </p:spPr>
        <p:txBody>
          <a:bodyPr>
            <a:normAutofit fontScale="92500" lnSpcReduction="10000"/>
          </a:bodyPr>
          <a:lstStyle/>
          <a:p>
            <a:pPr marL="550926" indent="-514350">
              <a:buFont typeface="+mj-lt"/>
              <a:buAutoNum type="arabicPeriod" startAt="12"/>
            </a:pPr>
            <a:r>
              <a:rPr lang="en-IN" dirty="0" err="1" smtClean="0">
                <a:solidFill>
                  <a:srgbClr val="FFFF00"/>
                </a:solidFill>
              </a:rPr>
              <a:t>Pashmi</a:t>
            </a:r>
            <a:r>
              <a:rPr lang="en-IN" dirty="0" smtClean="0">
                <a:solidFill>
                  <a:srgbClr val="FFFF00"/>
                </a:solidFill>
              </a:rPr>
              <a:t> : -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dog was originally brought</a:t>
            </a:r>
          </a:p>
          <a:p>
            <a:pPr marL="550926" indent="-514350" algn="just">
              <a:buNone/>
            </a:pPr>
            <a:r>
              <a:rPr lang="en-IN" dirty="0" smtClean="0"/>
              <a:t>      to India from Iran &amp; because</a:t>
            </a:r>
          </a:p>
          <a:p>
            <a:pPr marL="550926" indent="-514350" algn="just">
              <a:buNone/>
            </a:pPr>
            <a:r>
              <a:rPr lang="en-IN" dirty="0" smtClean="0"/>
              <a:t>      of its Persian origin it is called</a:t>
            </a:r>
          </a:p>
          <a:p>
            <a:pPr marL="550926" indent="-514350" algn="just">
              <a:buNone/>
            </a:pPr>
            <a:r>
              <a:rPr lang="en-IN" dirty="0" smtClean="0"/>
              <a:t>      as </a:t>
            </a:r>
            <a:r>
              <a:rPr lang="en-IN" dirty="0" err="1" smtClean="0"/>
              <a:t>Pashmi</a:t>
            </a:r>
            <a:r>
              <a:rPr lang="en-IN" dirty="0" smtClean="0"/>
              <a:t>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dog is famous for its speed and hunting.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It has narrow body, long legs, powerful built up with boldness and strong will.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colour is mixture of fawn and white.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Ears are drooping with full of hairs.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body has a capacity to stretch, contract, bend and release motions like rubber band.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body Wt. Ranges from 20-25kg &amp; ht. Of 50-60 cm.</a:t>
            </a:r>
          </a:p>
          <a:p>
            <a:pPr marL="550926" indent="-514350">
              <a:buFontTx/>
              <a:buChar char="-"/>
            </a:pPr>
            <a:endParaRPr lang="en-IN" dirty="0"/>
          </a:p>
        </p:txBody>
      </p:sp>
      <p:pic>
        <p:nvPicPr>
          <p:cNvPr id="6146" name="Picture 2" descr="C:\Users\asus\Desktop\dogs\pash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599" y="76200"/>
            <a:ext cx="3124201" cy="2362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440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533400"/>
            <a:ext cx="8991600" cy="6172200"/>
          </a:xfrm>
        </p:spPr>
        <p:txBody>
          <a:bodyPr/>
          <a:lstStyle/>
          <a:p>
            <a:pPr marL="550926" indent="-514350">
              <a:buFont typeface="+mj-lt"/>
              <a:buAutoNum type="arabicPeriod" startAt="13"/>
            </a:pPr>
            <a:r>
              <a:rPr lang="en-IN" dirty="0" smtClean="0">
                <a:solidFill>
                  <a:srgbClr val="FFFF00"/>
                </a:solidFill>
              </a:rPr>
              <a:t>Rampur Hound: -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Native of India, mostly found in</a:t>
            </a:r>
          </a:p>
          <a:p>
            <a:pPr marL="550926" indent="-514350" algn="just">
              <a:buNone/>
            </a:pPr>
            <a:r>
              <a:rPr lang="en-IN" dirty="0" smtClean="0"/>
              <a:t>     North-Indian states like U.P.,</a:t>
            </a:r>
          </a:p>
          <a:p>
            <a:pPr marL="550926" indent="-514350" algn="just">
              <a:buNone/>
            </a:pPr>
            <a:r>
              <a:rPr lang="en-IN" dirty="0" smtClean="0"/>
              <a:t>     Bihar, M.P., Rajasthan etc.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Body is slender, narrow, strong built.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coat is short close to skin, rough, having brown, fawn or admixture of both colours.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Ears are small, half erect and curved.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body weight ranges from 30 to 40 kg with a height of 45 to 60 cm.</a:t>
            </a:r>
            <a:endParaRPr lang="en-IN" dirty="0"/>
          </a:p>
        </p:txBody>
      </p:sp>
      <p:pic>
        <p:nvPicPr>
          <p:cNvPr id="7170" name="Picture 2" descr="C:\Users\asus\Desktop\dogs\rampur h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76200"/>
            <a:ext cx="3200400" cy="2209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81196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427037"/>
            <a:ext cx="8991600" cy="6126163"/>
          </a:xfrm>
        </p:spPr>
        <p:txBody>
          <a:bodyPr/>
          <a:lstStyle/>
          <a:p>
            <a:pPr marL="550926" indent="-514350">
              <a:buFont typeface="+mj-lt"/>
              <a:buAutoNum type="arabicPeriod" startAt="14"/>
            </a:pPr>
            <a:r>
              <a:rPr lang="en-IN" dirty="0" err="1" smtClean="0">
                <a:solidFill>
                  <a:srgbClr val="FFFF00"/>
                </a:solidFill>
              </a:rPr>
              <a:t>Rajapalayam</a:t>
            </a:r>
            <a:r>
              <a:rPr lang="en-IN" dirty="0" smtClean="0">
                <a:solidFill>
                  <a:srgbClr val="FFFF00"/>
                </a:solidFill>
              </a:rPr>
              <a:t>: -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dog has origin at </a:t>
            </a:r>
          </a:p>
          <a:p>
            <a:pPr marL="550926" indent="-514350" algn="just">
              <a:buNone/>
            </a:pPr>
            <a:r>
              <a:rPr lang="en-IN" dirty="0" smtClean="0"/>
              <a:t>     </a:t>
            </a:r>
            <a:r>
              <a:rPr lang="en-IN" dirty="0" err="1" smtClean="0"/>
              <a:t>Rajapalayam</a:t>
            </a:r>
            <a:r>
              <a:rPr lang="en-IN" dirty="0" smtClean="0"/>
              <a:t> village in Kerala</a:t>
            </a:r>
          </a:p>
          <a:p>
            <a:pPr marL="550926" indent="-514350" algn="just">
              <a:buNone/>
            </a:pPr>
            <a:r>
              <a:rPr lang="en-IN" dirty="0" smtClean="0"/>
              <a:t>     which afterward bred in T.N.</a:t>
            </a:r>
          </a:p>
          <a:p>
            <a:pPr marL="550926" indent="-514350" algn="just">
              <a:buNone/>
            </a:pPr>
            <a:r>
              <a:rPr lang="en-IN" dirty="0" smtClean="0"/>
              <a:t>     and Karnataka to transfer into hunting dog.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dog has long and slender body with broad chest and narrow waist.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Colour is dull white with short and dense coat.</a:t>
            </a:r>
          </a:p>
          <a:p>
            <a:pPr marL="550926" indent="-514350" algn="just">
              <a:buFontTx/>
              <a:buChar char="-"/>
            </a:pPr>
            <a:r>
              <a:rPr lang="en-IN" dirty="0" smtClean="0"/>
              <a:t>The body weight ranges from 35 to 40 kg with a height of 60 to 75 cm.</a:t>
            </a:r>
            <a:endParaRPr lang="en-IN" dirty="0"/>
          </a:p>
        </p:txBody>
      </p:sp>
      <p:pic>
        <p:nvPicPr>
          <p:cNvPr id="8194" name="Picture 2" descr="C:\Users\asus\Desktop\dogs\rajapalay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104775"/>
            <a:ext cx="3314700" cy="2333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3432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0006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"/>
            <a:ext cx="8915400" cy="6553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IN" dirty="0" smtClean="0">
                <a:solidFill>
                  <a:srgbClr val="00B050"/>
                </a:solidFill>
              </a:rPr>
              <a:t>Dog Breeding: -</a:t>
            </a:r>
          </a:p>
          <a:p>
            <a:pPr marL="550926" indent="-514350" algn="just">
              <a:buFont typeface="+mj-lt"/>
              <a:buAutoNum type="arabicPeriod"/>
            </a:pPr>
            <a:r>
              <a:rPr lang="en-IN" dirty="0" smtClean="0"/>
              <a:t>Breeding age of male is 1½ years and for female is 1 year.</a:t>
            </a:r>
          </a:p>
          <a:p>
            <a:pPr marL="550926" indent="-514350" algn="just">
              <a:buFont typeface="+mj-lt"/>
              <a:buAutoNum type="arabicPeriod"/>
            </a:pPr>
            <a:r>
              <a:rPr lang="en-IN" dirty="0" smtClean="0"/>
              <a:t>As far as possible the size of male and female should match for efficient mating.</a:t>
            </a:r>
          </a:p>
          <a:p>
            <a:pPr marL="550926" indent="-514350" algn="just">
              <a:buFont typeface="+mj-lt"/>
              <a:buAutoNum type="arabicPeriod"/>
            </a:pPr>
            <a:r>
              <a:rPr lang="en-IN" dirty="0" smtClean="0"/>
              <a:t>Dog have 39 pairs of chromosomes.</a:t>
            </a:r>
          </a:p>
          <a:p>
            <a:pPr marL="550926" indent="-514350" algn="just">
              <a:buFont typeface="+mj-lt"/>
              <a:buAutoNum type="arabicPeriod"/>
            </a:pPr>
            <a:r>
              <a:rPr lang="en-IN" dirty="0" smtClean="0"/>
              <a:t>Breeding of dogs is very important and difficult task because of too many breeds and varieties and non-</a:t>
            </a:r>
            <a:r>
              <a:rPr lang="en-IN" dirty="0" err="1" smtClean="0"/>
              <a:t>avialability</a:t>
            </a:r>
            <a:r>
              <a:rPr lang="en-IN" dirty="0" smtClean="0"/>
              <a:t> of potential, healthy and matching size males in time.</a:t>
            </a:r>
          </a:p>
          <a:p>
            <a:pPr marL="550926" indent="-514350" algn="just">
              <a:buFont typeface="+mj-lt"/>
              <a:buAutoNum type="arabicPeriod"/>
            </a:pPr>
            <a:r>
              <a:rPr lang="en-IN" dirty="0" smtClean="0"/>
              <a:t>Usually Inbreeding, line breeding and out breeding/ out crossing are systems of choice with avoiding inbreeding of too close relatives.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32888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9499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65890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05186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86255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1084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1925</Words>
  <Application>Microsoft Office PowerPoint</Application>
  <PresentationFormat>On-screen Show (4:3)</PresentationFormat>
  <Paragraphs>207</Paragraphs>
  <Slides>40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Arial</vt:lpstr>
      <vt:lpstr>Calibri</vt:lpstr>
      <vt:lpstr>New times</vt:lpstr>
      <vt:lpstr>Times New Roman</vt:lpstr>
      <vt:lpstr>Wingdings</vt:lpstr>
      <vt:lpstr>Office Theme</vt:lpstr>
      <vt:lpstr>By: Dr. R R K Sinha</vt:lpstr>
      <vt:lpstr>History of Dogs </vt:lpstr>
      <vt:lpstr>Characteristics of Dogs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Breeds and Breeding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By- Dr. R R K Sinha</dc:title>
  <dc:creator>User</dc:creator>
  <cp:lastModifiedBy>s p sahu</cp:lastModifiedBy>
  <cp:revision>3</cp:revision>
  <dcterms:created xsi:type="dcterms:W3CDTF">2006-08-16T00:00:00Z</dcterms:created>
  <dcterms:modified xsi:type="dcterms:W3CDTF">2020-03-29T04:10:36Z</dcterms:modified>
</cp:coreProperties>
</file>