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300" r:id="rId4"/>
    <p:sldId id="266" r:id="rId5"/>
    <p:sldId id="301" r:id="rId6"/>
    <p:sldId id="267" r:id="rId7"/>
    <p:sldId id="269" r:id="rId8"/>
    <p:sldId id="271" r:id="rId9"/>
    <p:sldId id="273" r:id="rId10"/>
    <p:sldId id="302" r:id="rId11"/>
    <p:sldId id="303" r:id="rId12"/>
    <p:sldId id="283" r:id="rId13"/>
    <p:sldId id="285" r:id="rId14"/>
    <p:sldId id="287" r:id="rId15"/>
    <p:sldId id="289" r:id="rId16"/>
    <p:sldId id="292" r:id="rId17"/>
    <p:sldId id="294" r:id="rId18"/>
    <p:sldId id="30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D60C95-7E11-4725-A84C-5F1BC7C85124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0CED33-EBE6-4E88-9302-1CA5960D13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0C95-7E11-4725-A84C-5F1BC7C85124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ED33-EBE6-4E88-9302-1CA5960D13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0C95-7E11-4725-A84C-5F1BC7C85124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ED33-EBE6-4E88-9302-1CA5960D13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0C95-7E11-4725-A84C-5F1BC7C85124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ED33-EBE6-4E88-9302-1CA5960D1319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0C95-7E11-4725-A84C-5F1BC7C85124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ED33-EBE6-4E88-9302-1CA5960D1319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0C95-7E11-4725-A84C-5F1BC7C85124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ED33-EBE6-4E88-9302-1CA5960D1319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0C95-7E11-4725-A84C-5F1BC7C85124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ED33-EBE6-4E88-9302-1CA5960D1319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0C95-7E11-4725-A84C-5F1BC7C85124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ED33-EBE6-4E88-9302-1CA5960D1319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0C95-7E11-4725-A84C-5F1BC7C85124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ED33-EBE6-4E88-9302-1CA5960D13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6D60C95-7E11-4725-A84C-5F1BC7C85124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ED33-EBE6-4E88-9302-1CA5960D1319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D60C95-7E11-4725-A84C-5F1BC7C85124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0CED33-EBE6-4E88-9302-1CA5960D1319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6D60C95-7E11-4725-A84C-5F1BC7C85124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0CED33-EBE6-4E88-9302-1CA5960D1319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36510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Scientist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260649"/>
            <a:ext cx="864096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/>
          </a:p>
          <a:p>
            <a:pPr algn="ctr"/>
            <a:r>
              <a:rPr lang="en-IN" sz="4000" dirty="0" smtClean="0">
                <a:solidFill>
                  <a:srgbClr val="FF0000"/>
                </a:solidFill>
              </a:rPr>
              <a:t>CONJUNCTIVITIS</a:t>
            </a:r>
          </a:p>
          <a:p>
            <a:pPr algn="ctr"/>
            <a:r>
              <a:rPr lang="en-IN" sz="4000" b="1" dirty="0" smtClean="0">
                <a:solidFill>
                  <a:srgbClr val="FF0000"/>
                </a:solidFill>
              </a:rPr>
              <a:t> </a:t>
            </a:r>
            <a:r>
              <a:rPr lang="en-IN" sz="4000" b="1" dirty="0">
                <a:solidFill>
                  <a:srgbClr val="FF0000"/>
                </a:solidFill>
              </a:rPr>
              <a:t>	</a:t>
            </a:r>
          </a:p>
          <a:p>
            <a:pPr algn="ctr"/>
            <a:r>
              <a:rPr lang="en-IN" sz="4000" b="1" dirty="0"/>
              <a:t>	</a:t>
            </a:r>
          </a:p>
        </p:txBody>
      </p:sp>
      <p:pic>
        <p:nvPicPr>
          <p:cNvPr id="6" name="Picture 2" descr="Assessing canine conjunctivitis | Vet Ti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2776"/>
            <a:ext cx="3846972" cy="2916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524328" y="3140968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UNIT -2</a:t>
            </a:r>
            <a:endParaRPr lang="en-IN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arly clinical signs are photophobia, blepharospasm and&#10;epiphora later the ocular discharge may become mucopurulent.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4307600" cy="3204000"/>
          </a:xfrm>
          <a:prstGeom prst="rect">
            <a:avLst/>
          </a:prstGeom>
          <a:noFill/>
        </p:spPr>
      </p:pic>
      <p:pic>
        <p:nvPicPr>
          <p:cNvPr id="3" name="Picture 2" descr="Severe corneal edema, corneal neovascularization and epiphora&#10;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2614" y="1556792"/>
            <a:ext cx="4411386" cy="331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Conjunctivitis in Dogs | Clinician's Brie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268760"/>
            <a:ext cx="5579998" cy="334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11760" y="515719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i="1" dirty="0" smtClean="0">
                <a:solidFill>
                  <a:srgbClr val="FF0000"/>
                </a:solidFill>
              </a:rPr>
              <a:t>Conjunctivitis in Dog</a:t>
            </a:r>
            <a:endParaRPr lang="en-IN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IN" dirty="0" smtClean="0">
                <a:solidFill>
                  <a:srgbClr val="7030A0"/>
                </a:solidFill>
              </a:rPr>
              <a:t>Presumptive </a:t>
            </a:r>
            <a:r>
              <a:rPr lang="en-IN" dirty="0">
                <a:solidFill>
                  <a:srgbClr val="7030A0"/>
                </a:solidFill>
              </a:rPr>
              <a:t>diagnosis is based on ocular signs and concurrent systemic </a:t>
            </a:r>
            <a:r>
              <a:rPr lang="en-IN" dirty="0" smtClean="0">
                <a:solidFill>
                  <a:srgbClr val="7030A0"/>
                </a:solidFill>
              </a:rPr>
              <a:t>disease.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ü"/>
            </a:pPr>
            <a:r>
              <a:rPr lang="en-IN" dirty="0" smtClean="0">
                <a:solidFill>
                  <a:srgbClr val="002060"/>
                </a:solidFill>
              </a:rPr>
              <a:t>Microbial </a:t>
            </a:r>
            <a:r>
              <a:rPr lang="en-IN" dirty="0">
                <a:solidFill>
                  <a:srgbClr val="002060"/>
                </a:solidFill>
              </a:rPr>
              <a:t>culture is important for confirmatory </a:t>
            </a:r>
            <a:r>
              <a:rPr lang="en-IN" dirty="0" smtClean="0">
                <a:solidFill>
                  <a:srgbClr val="002060"/>
                </a:solidFill>
              </a:rPr>
              <a:t>diagnosis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ü"/>
            </a:pPr>
            <a:r>
              <a:rPr lang="en-IN" dirty="0" smtClean="0">
                <a:solidFill>
                  <a:srgbClr val="00B050"/>
                </a:solidFill>
              </a:rPr>
              <a:t>It </a:t>
            </a:r>
            <a:r>
              <a:rPr lang="en-IN" dirty="0">
                <a:solidFill>
                  <a:srgbClr val="00B050"/>
                </a:solidFill>
              </a:rPr>
              <a:t>is important to distinguish that the lesions are not due to some other cause like some systemic disease or foreign bodies or parasites.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Diagnosis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/>
          </a:bodyPr>
          <a:lstStyle/>
          <a:p>
            <a:r>
              <a:rPr lang="en-IN" b="1" i="1" dirty="0" smtClean="0"/>
              <a:t>Traumatic </a:t>
            </a:r>
            <a:r>
              <a:rPr lang="en-IN" b="1" i="1" dirty="0"/>
              <a:t>conjunctivitis </a:t>
            </a:r>
            <a:r>
              <a:rPr lang="en-IN" dirty="0"/>
              <a:t>– evidence of </a:t>
            </a:r>
            <a:r>
              <a:rPr lang="en-IN" dirty="0" smtClean="0"/>
              <a:t>physical </a:t>
            </a:r>
            <a:r>
              <a:rPr lang="en-IN" dirty="0"/>
              <a:t>injury or presence of foreign material in the eye. </a:t>
            </a:r>
          </a:p>
          <a:p>
            <a:r>
              <a:rPr lang="en-IN" b="1" i="1" dirty="0" smtClean="0"/>
              <a:t>Pasteurella </a:t>
            </a:r>
            <a:r>
              <a:rPr lang="en-IN" b="1" i="1" dirty="0"/>
              <a:t>multocida (capsular type A) </a:t>
            </a:r>
            <a:r>
              <a:rPr lang="en-IN" dirty="0"/>
              <a:t>– isolated from the eyes; outbreaks of severe keratitis with loss of corneal </a:t>
            </a:r>
            <a:r>
              <a:rPr lang="en-IN" dirty="0" smtClean="0"/>
              <a:t>stroma.</a:t>
            </a:r>
          </a:p>
          <a:p>
            <a:r>
              <a:rPr lang="en-IN" b="1" i="1" dirty="0" smtClean="0"/>
              <a:t>Mycoplasma </a:t>
            </a:r>
            <a:r>
              <a:rPr lang="en-IN" b="1" i="1" dirty="0"/>
              <a:t>bovis </a:t>
            </a:r>
            <a:r>
              <a:rPr lang="en-IN" dirty="0"/>
              <a:t>– isolated from the eyes; outbreaks characterized by severe conjunctivitis, corneal opacity, ulceration, &amp; swelling of </a:t>
            </a:r>
            <a:r>
              <a:rPr lang="en-IN" dirty="0" smtClean="0"/>
              <a:t>eyelids.</a:t>
            </a:r>
          </a:p>
          <a:p>
            <a:r>
              <a:rPr lang="en-IN" b="1" i="1" dirty="0" smtClean="0"/>
              <a:t>Other </a:t>
            </a:r>
            <a:r>
              <a:rPr lang="en-IN" b="1" i="1" dirty="0"/>
              <a:t>diseases </a:t>
            </a:r>
            <a:r>
              <a:rPr lang="en-IN" dirty="0"/>
              <a:t>– Listeria monocytogenes </a:t>
            </a:r>
            <a:r>
              <a:rPr lang="en-IN" dirty="0" err="1"/>
              <a:t>iritis</a:t>
            </a:r>
            <a:r>
              <a:rPr lang="en-IN" dirty="0"/>
              <a:t> , Infectious bovine rhinotracheitis, Bovine malignant catarrh &amp; Chalmydial </a:t>
            </a:r>
            <a:r>
              <a:rPr lang="en-IN" dirty="0" smtClean="0"/>
              <a:t>Keratoconjunctivitis </a:t>
            </a:r>
            <a:r>
              <a:rPr lang="en-IN" dirty="0"/>
              <a:t>&amp; Thelaziasis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Differential Diagnosis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IN" sz="3400" b="1" dirty="0" smtClean="0">
                <a:solidFill>
                  <a:srgbClr val="002060"/>
                </a:solidFill>
              </a:rPr>
              <a:t>Ancillary therapy:</a:t>
            </a:r>
          </a:p>
          <a:p>
            <a:r>
              <a:rPr lang="en-IN" sz="3400" dirty="0" smtClean="0"/>
              <a:t>Animal should be placed in dark shelter out of direct sunlight.</a:t>
            </a:r>
          </a:p>
          <a:p>
            <a:r>
              <a:rPr lang="en-IN" sz="3400" dirty="0" smtClean="0"/>
              <a:t>Sterile NS irrigation 3-4 times a day</a:t>
            </a:r>
          </a:p>
          <a:p>
            <a:r>
              <a:rPr lang="en-IN" sz="3400" dirty="0" smtClean="0"/>
              <a:t>Antiseptic  eye lotion </a:t>
            </a:r>
            <a:r>
              <a:rPr lang="en-IN" sz="3400" dirty="0" err="1" smtClean="0"/>
              <a:t>Borozinc</a:t>
            </a:r>
            <a:r>
              <a:rPr lang="en-IN" sz="3400" dirty="0" smtClean="0"/>
              <a:t> lotion (1-2%) may be instilled in eye</a:t>
            </a:r>
          </a:p>
          <a:p>
            <a:r>
              <a:rPr lang="en-IN" sz="3400" dirty="0" smtClean="0"/>
              <a:t>Systemic NSAID may be used to provide relief from secondary uveitis.</a:t>
            </a:r>
          </a:p>
          <a:p>
            <a:r>
              <a:rPr lang="en-IN" sz="3400" dirty="0" smtClean="0"/>
              <a:t>Animals with substantial uveitis secondary to Keratoconjunctivitis that is particularly painful may benefit from topical ophthalmic application of 1% atropine ointment 1–3 times daily. </a:t>
            </a:r>
          </a:p>
          <a:p>
            <a:pPr>
              <a:buNone/>
            </a:pPr>
            <a:r>
              <a:rPr lang="en-IN" sz="3400" b="1" dirty="0" smtClean="0">
                <a:solidFill>
                  <a:srgbClr val="002060"/>
                </a:solidFill>
              </a:rPr>
              <a:t>Topical therapy:</a:t>
            </a:r>
            <a:endParaRPr lang="en-IN" sz="3400" b="1" dirty="0" smtClean="0">
              <a:solidFill>
                <a:srgbClr val="002060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IN" sz="3400" b="1" dirty="0" smtClean="0">
                <a:sym typeface="Wingdings" pitchFamily="2" charset="2"/>
              </a:rPr>
              <a:t>(antibiotic solution or ointment):</a:t>
            </a:r>
          </a:p>
          <a:p>
            <a:r>
              <a:rPr lang="en-IN" sz="3400" dirty="0" err="1" smtClean="0">
                <a:sym typeface="Wingdings" pitchFamily="2" charset="2"/>
              </a:rPr>
              <a:t>Chloramphenicol</a:t>
            </a:r>
            <a:r>
              <a:rPr lang="en-IN" sz="3400" dirty="0" smtClean="0">
                <a:sym typeface="Wingdings" pitchFamily="2" charset="2"/>
              </a:rPr>
              <a:t>, ciprofloxacin, </a:t>
            </a:r>
            <a:r>
              <a:rPr lang="en-IN" sz="3400" dirty="0" err="1" smtClean="0">
                <a:sym typeface="Wingdings" pitchFamily="2" charset="2"/>
              </a:rPr>
              <a:t>Gatifloxacin</a:t>
            </a:r>
            <a:r>
              <a:rPr lang="en-IN" sz="3400" dirty="0" smtClean="0">
                <a:sym typeface="Wingdings" pitchFamily="2" charset="2"/>
              </a:rPr>
              <a:t> </a:t>
            </a:r>
            <a:r>
              <a:rPr lang="en-IN" sz="3400" dirty="0" err="1" smtClean="0">
                <a:sym typeface="Wingdings" pitchFamily="2" charset="2"/>
              </a:rPr>
              <a:t>Gentamicin</a:t>
            </a:r>
            <a:r>
              <a:rPr lang="en-IN" sz="3400" dirty="0" smtClean="0">
                <a:sym typeface="Wingdings" pitchFamily="2" charset="2"/>
              </a:rPr>
              <a:t>, </a:t>
            </a:r>
            <a:r>
              <a:rPr lang="en-IN" sz="3400" dirty="0" err="1" smtClean="0">
                <a:sym typeface="Wingdings" pitchFamily="2" charset="2"/>
              </a:rPr>
              <a:t>Ofloxacin</a:t>
            </a:r>
            <a:r>
              <a:rPr lang="en-IN" sz="3400" dirty="0">
                <a:sym typeface="Wingdings" pitchFamily="2" charset="2"/>
              </a:rPr>
              <a:t> </a:t>
            </a:r>
            <a:r>
              <a:rPr lang="en-IN" sz="3400" dirty="0" smtClean="0">
                <a:sym typeface="Wingdings" pitchFamily="2" charset="2"/>
              </a:rPr>
              <a:t>Locally 2-3 times a day for 7-10 days</a:t>
            </a:r>
          </a:p>
          <a:p>
            <a:pPr>
              <a:buNone/>
            </a:pPr>
            <a:r>
              <a:rPr lang="en-IN" sz="3400" b="1" dirty="0" smtClean="0">
                <a:sym typeface="Wingdings" pitchFamily="2" charset="2"/>
              </a:rPr>
              <a:t>(antibiotic solution with </a:t>
            </a:r>
            <a:r>
              <a:rPr lang="en-IN" sz="3400" b="1" dirty="0" err="1" smtClean="0">
                <a:sym typeface="Wingdings" pitchFamily="2" charset="2"/>
              </a:rPr>
              <a:t>cortcosteroid</a:t>
            </a:r>
            <a:r>
              <a:rPr lang="en-IN" sz="3400" b="1" dirty="0" smtClean="0">
                <a:sym typeface="Wingdings" pitchFamily="2" charset="2"/>
              </a:rPr>
              <a:t>):</a:t>
            </a:r>
          </a:p>
          <a:p>
            <a:pPr>
              <a:buNone/>
            </a:pPr>
            <a:r>
              <a:rPr lang="en-IN" sz="3400" dirty="0" err="1" smtClean="0">
                <a:sym typeface="Wingdings" pitchFamily="2" charset="2"/>
              </a:rPr>
              <a:t>Cyprin</a:t>
            </a:r>
            <a:r>
              <a:rPr lang="en-IN" sz="3400" dirty="0" smtClean="0">
                <a:sym typeface="Wingdings" pitchFamily="2" charset="2"/>
              </a:rPr>
              <a:t> D(Ciprofloxacin + Dexamethasone)</a:t>
            </a:r>
          </a:p>
          <a:p>
            <a:pPr>
              <a:buNone/>
            </a:pPr>
            <a:r>
              <a:rPr lang="en-IN" sz="3400" dirty="0" err="1" smtClean="0">
                <a:sym typeface="Wingdings" pitchFamily="2" charset="2"/>
              </a:rPr>
              <a:t>Genticyn</a:t>
            </a:r>
            <a:r>
              <a:rPr lang="en-IN" sz="3400" dirty="0" smtClean="0">
                <a:sym typeface="Wingdings" pitchFamily="2" charset="2"/>
              </a:rPr>
              <a:t> B (</a:t>
            </a:r>
            <a:r>
              <a:rPr lang="en-IN" sz="3400" dirty="0" err="1" smtClean="0">
                <a:sym typeface="Wingdings" pitchFamily="2" charset="2"/>
              </a:rPr>
              <a:t>Gentamicin</a:t>
            </a:r>
            <a:r>
              <a:rPr lang="en-IN" sz="3400" dirty="0" smtClean="0">
                <a:sym typeface="Wingdings" pitchFamily="2" charset="2"/>
              </a:rPr>
              <a:t> + </a:t>
            </a:r>
            <a:r>
              <a:rPr lang="en-IN" sz="3400" dirty="0" err="1" smtClean="0">
                <a:sym typeface="Wingdings" pitchFamily="2" charset="2"/>
              </a:rPr>
              <a:t>Betamethasone</a:t>
            </a:r>
            <a:r>
              <a:rPr lang="en-IN" sz="3400" dirty="0" smtClean="0">
                <a:sym typeface="Wingdings" pitchFamily="2" charset="2"/>
              </a:rPr>
              <a:t>) etc</a:t>
            </a:r>
          </a:p>
          <a:p>
            <a:endParaRPr lang="en-IN" dirty="0" smtClean="0">
              <a:sym typeface="Wingdings" pitchFamily="2" charset="2"/>
            </a:endParaRPr>
          </a:p>
          <a:p>
            <a:endParaRPr lang="en-I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Treatment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i="1" dirty="0" err="1" smtClean="0">
                <a:solidFill>
                  <a:srgbClr val="002060"/>
                </a:solidFill>
              </a:rPr>
              <a:t>Subconjuctival</a:t>
            </a:r>
            <a:r>
              <a:rPr lang="en-IN" b="1" i="1" dirty="0" smtClean="0">
                <a:solidFill>
                  <a:srgbClr val="002060"/>
                </a:solidFill>
              </a:rPr>
              <a:t> therapy:</a:t>
            </a:r>
          </a:p>
          <a:p>
            <a:r>
              <a:rPr lang="en-IN" dirty="0" smtClean="0"/>
              <a:t>Antibiotic &amp; corticosteroid is </a:t>
            </a:r>
            <a:r>
              <a:rPr lang="en-IN" dirty="0"/>
              <a:t>given through the skin of upper eyelid or under the bulbar </a:t>
            </a:r>
            <a:r>
              <a:rPr lang="en-IN" dirty="0" smtClean="0"/>
              <a:t>conjunctiva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b="1" i="1" dirty="0">
                <a:solidFill>
                  <a:srgbClr val="002060"/>
                </a:solidFill>
              </a:rPr>
              <a:t>Parental </a:t>
            </a:r>
            <a:r>
              <a:rPr lang="en-IN" b="1" i="1" dirty="0" smtClean="0">
                <a:solidFill>
                  <a:srgbClr val="002060"/>
                </a:solidFill>
              </a:rPr>
              <a:t>therapy:</a:t>
            </a:r>
          </a:p>
          <a:p>
            <a:r>
              <a:rPr lang="en-IN" dirty="0" smtClean="0"/>
              <a:t>Broad spectrum antibiotic for 3-5 days or</a:t>
            </a:r>
          </a:p>
          <a:p>
            <a:r>
              <a:rPr lang="en-IN" dirty="0" smtClean="0"/>
              <a:t>Long-acting </a:t>
            </a:r>
            <a:r>
              <a:rPr lang="en-IN" dirty="0" err="1"/>
              <a:t>oxytetracycline</a:t>
            </a:r>
            <a:r>
              <a:rPr lang="en-IN" dirty="0"/>
              <a:t> (2 injections @20 mg/kg, IM </a:t>
            </a:r>
            <a:r>
              <a:rPr lang="en-IN" dirty="0" smtClean="0"/>
              <a:t>, </a:t>
            </a:r>
            <a:r>
              <a:rPr lang="en-IN" dirty="0"/>
              <a:t>at a 48- to 72-hr interval) </a:t>
            </a:r>
            <a:r>
              <a:rPr lang="en-IN" dirty="0" smtClean="0"/>
              <a:t> 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Treatment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Prevention and control&#10; Good management practices&#10; Separation of infected animals&#10; Ultraviolet radiation from sunlight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640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IN" dirty="0" smtClean="0"/>
              <a:t>Good </a:t>
            </a:r>
            <a:r>
              <a:rPr lang="en-IN" dirty="0"/>
              <a:t>management </a:t>
            </a:r>
            <a:r>
              <a:rPr lang="en-IN" dirty="0" smtClean="0"/>
              <a:t>practices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Separation </a:t>
            </a:r>
            <a:r>
              <a:rPr lang="en-IN" dirty="0"/>
              <a:t>of infected </a:t>
            </a:r>
            <a:r>
              <a:rPr lang="en-IN" dirty="0" smtClean="0"/>
              <a:t>animals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Ultraviolet </a:t>
            </a:r>
            <a:r>
              <a:rPr lang="en-IN" dirty="0"/>
              <a:t>radiation from sunlight may enhance the disease therefore affected animals should be provided with </a:t>
            </a:r>
            <a:r>
              <a:rPr lang="en-IN" dirty="0" smtClean="0"/>
              <a:t>shade.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Reduce </a:t>
            </a:r>
            <a:r>
              <a:rPr lang="en-IN" dirty="0"/>
              <a:t>the incidence of flies and subsequent spreading of bacteria with the application of pour-on </a:t>
            </a:r>
            <a:r>
              <a:rPr lang="en-IN" dirty="0" smtClean="0"/>
              <a:t>treatments.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Prevention and control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743200"/>
            <a:ext cx="5257800" cy="255454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r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THANKS YOU 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0482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>
                <a:solidFill>
                  <a:srgbClr val="C00000"/>
                </a:solidFill>
              </a:rPr>
              <a:t>Conjunctivitis is a condition where the conjunctiva becomes reddened, congested and painful. It is the inflammation of the conjunctival mucous membrane</a:t>
            </a:r>
          </a:p>
          <a:p>
            <a:pPr algn="just">
              <a:buNone/>
            </a:pPr>
            <a:r>
              <a:rPr lang="en-IN" b="1" dirty="0" smtClean="0"/>
              <a:t>Classification according to etiology:-</a:t>
            </a:r>
          </a:p>
          <a:p>
            <a:pPr algn="just">
              <a:buNone/>
            </a:pPr>
            <a:r>
              <a:rPr lang="en-IN" dirty="0" smtClean="0">
                <a:solidFill>
                  <a:srgbClr val="002060"/>
                </a:solidFill>
              </a:rPr>
              <a:t>1.Viral:ICH, CD, IBR</a:t>
            </a:r>
          </a:p>
          <a:p>
            <a:pPr algn="just">
              <a:buNone/>
            </a:pPr>
            <a:r>
              <a:rPr lang="en-IN" dirty="0" smtClean="0">
                <a:solidFill>
                  <a:srgbClr val="002060"/>
                </a:solidFill>
              </a:rPr>
              <a:t>2.Bacterial:Staphylococcus,Streptococcus,Mycoplasma, Leptospira</a:t>
            </a:r>
          </a:p>
          <a:p>
            <a:pPr algn="just">
              <a:buNone/>
            </a:pPr>
            <a:r>
              <a:rPr lang="en-IN" dirty="0" smtClean="0">
                <a:solidFill>
                  <a:srgbClr val="002060"/>
                </a:solidFill>
              </a:rPr>
              <a:t>3.Mycotic: Aspergillus, Candida</a:t>
            </a:r>
          </a:p>
          <a:p>
            <a:pPr algn="just">
              <a:buNone/>
            </a:pPr>
            <a:r>
              <a:rPr lang="en-IN" dirty="0" smtClean="0">
                <a:solidFill>
                  <a:srgbClr val="002060"/>
                </a:solidFill>
              </a:rPr>
              <a:t>4. Parasitic: </a:t>
            </a:r>
            <a:r>
              <a:rPr lang="en-IN" dirty="0" err="1" smtClean="0">
                <a:solidFill>
                  <a:srgbClr val="002060"/>
                </a:solidFill>
              </a:rPr>
              <a:t>Eyeworm-Thelazia</a:t>
            </a:r>
            <a:r>
              <a:rPr lang="en-IN" dirty="0" smtClean="0">
                <a:solidFill>
                  <a:srgbClr val="002060"/>
                </a:solidFill>
              </a:rPr>
              <a:t> spp. </a:t>
            </a:r>
            <a:r>
              <a:rPr lang="en-IN" dirty="0" err="1" smtClean="0">
                <a:solidFill>
                  <a:srgbClr val="002060"/>
                </a:solidFill>
              </a:rPr>
              <a:t>Filarid</a:t>
            </a:r>
            <a:r>
              <a:rPr lang="en-IN" dirty="0" smtClean="0">
                <a:solidFill>
                  <a:srgbClr val="002060"/>
                </a:solidFill>
              </a:rPr>
              <a:t> worm &amp; </a:t>
            </a:r>
            <a:r>
              <a:rPr lang="en-IN" dirty="0" err="1" smtClean="0">
                <a:solidFill>
                  <a:srgbClr val="002060"/>
                </a:solidFill>
              </a:rPr>
              <a:t>Setaria</a:t>
            </a:r>
            <a:r>
              <a:rPr lang="en-IN" dirty="0" smtClean="0">
                <a:solidFill>
                  <a:srgbClr val="002060"/>
                </a:solidFill>
              </a:rPr>
              <a:t> spp.</a:t>
            </a:r>
          </a:p>
          <a:p>
            <a:pPr algn="just">
              <a:buNone/>
            </a:pPr>
            <a:r>
              <a:rPr lang="en-IN" dirty="0" smtClean="0">
                <a:solidFill>
                  <a:srgbClr val="002060"/>
                </a:solidFill>
              </a:rPr>
              <a:t>5.Traumatic: Thorn, Grass blade etc.</a:t>
            </a:r>
          </a:p>
          <a:p>
            <a:pPr algn="just">
              <a:buNone/>
            </a:pPr>
            <a:r>
              <a:rPr lang="en-IN" dirty="0" smtClean="0">
                <a:solidFill>
                  <a:srgbClr val="002060"/>
                </a:solidFill>
              </a:rPr>
              <a:t>6.Chemical: Crossive agent, Tick dips</a:t>
            </a:r>
          </a:p>
          <a:p>
            <a:pPr algn="just">
              <a:buNone/>
            </a:pPr>
            <a:r>
              <a:rPr lang="en-IN" dirty="0" smtClean="0">
                <a:solidFill>
                  <a:srgbClr val="002060"/>
                </a:solidFill>
              </a:rPr>
              <a:t>7. Allergic: Pollen, Drugs etc.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IN" i="1" dirty="0" smtClean="0">
                <a:solidFill>
                  <a:srgbClr val="FF0000"/>
                </a:solidFill>
              </a:rPr>
              <a:t>INTRODUCTION</a:t>
            </a:r>
            <a:endParaRPr lang="en-IN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IN" dirty="0" smtClean="0"/>
              <a:t>Pink eye or infectious bovine Keratoconjunctivitis (IBK) is the most common ocular  disease of cattle.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 smtClean="0"/>
              <a:t> It is an inflammatory bacterial infection of the eye that can cause permanent blindness in severe cases.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 smtClean="0"/>
              <a:t>It is a highly contagious disease, causing inflammation of the cornea and conjunctiva of the eye.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 smtClean="0"/>
              <a:t>IBK is characterized by  conjunctivitis, lacrimation and varying degrees of corneal opacity and ulceration. 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 smtClean="0"/>
              <a:t> Incidence of pinkeye increases in spring, peaks in the summer, and decreases in the autumn. 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Etiology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8326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Predisposing factors for IBK are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Plant </a:t>
            </a:r>
            <a:r>
              <a:rPr lang="en-IN" dirty="0"/>
              <a:t>pollens, </a:t>
            </a:r>
            <a:r>
              <a:rPr lang="en-IN" dirty="0" smtClean="0"/>
              <a:t>ultraviolet </a:t>
            </a:r>
            <a:r>
              <a:rPr lang="en-IN" dirty="0"/>
              <a:t>radiations, tall grass, dry and dusty environmental conditions and transportation </a:t>
            </a:r>
            <a:r>
              <a:rPr lang="en-IN" dirty="0" smtClean="0"/>
              <a:t>stress.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Flies </a:t>
            </a:r>
            <a:r>
              <a:rPr lang="en-IN" dirty="0"/>
              <a:t>(</a:t>
            </a:r>
            <a:r>
              <a:rPr lang="en-IN" dirty="0" err="1"/>
              <a:t>Musca</a:t>
            </a:r>
            <a:r>
              <a:rPr lang="en-IN" dirty="0"/>
              <a:t> spp.) can also serve as mechanical vectors for M. </a:t>
            </a:r>
            <a:r>
              <a:rPr lang="en-IN" dirty="0" smtClean="0"/>
              <a:t>bovis. </a:t>
            </a:r>
            <a:endParaRPr lang="en-IN" dirty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Calves </a:t>
            </a:r>
            <a:r>
              <a:rPr lang="en-IN" dirty="0"/>
              <a:t>are more likely to develop the disease than adult cattle, as adult cattle appear to develop protective antibodies on the surface of the </a:t>
            </a:r>
            <a:r>
              <a:rPr lang="en-IN" dirty="0" smtClean="0"/>
              <a:t>eye.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Bull </a:t>
            </a:r>
            <a:r>
              <a:rPr lang="en-IN" dirty="0"/>
              <a:t>calves have a higher incidence of disease than heifer calves.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Predisposing Factors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Assessing canine conjunctivitis | Vet Ti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96752"/>
            <a:ext cx="4762500" cy="36099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99792" y="530120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i="1" dirty="0" smtClean="0">
                <a:solidFill>
                  <a:srgbClr val="FF0000"/>
                </a:solidFill>
              </a:rPr>
              <a:t>Conjunctivitis in Dog</a:t>
            </a:r>
            <a:endParaRPr lang="en-IN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linical Signs&#10;Stage I&#10;Cattle have excessive tearing and&#10;increased sensitivity to light.&#10;They will blink frequently and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Stage II&#10; The clinical signs described in&#10;Stage I continue, but the ulcer&#10;spreads across the cornea.&#10; As more inflammat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Stage III&#10; The ulcer covers most of&#10;the cornea and the&#10;inflammation continues to&#10;spread into the inner parts&#10;of the eye.&#10;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2968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Stage IV&#10; The ulcer extends completely&#10;through the cornea, and the&#10;iris may protrude through&#10;the ulcer. The iris will bec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519</TotalTime>
  <Words>614</Words>
  <Application>Microsoft Office PowerPoint</Application>
  <PresentationFormat>On-screen Show (4:3)</PresentationFormat>
  <Paragraphs>72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Department of Veterinary  Medicine  Bihar Veterinary College, Patna – 800 014 (BASU, Patna)</vt:lpstr>
      <vt:lpstr>INTRODUCTION</vt:lpstr>
      <vt:lpstr>Etiology</vt:lpstr>
      <vt:lpstr>Predisposing Factors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Diagnosis</vt:lpstr>
      <vt:lpstr>Differential Diagnosis</vt:lpstr>
      <vt:lpstr>Treatment</vt:lpstr>
      <vt:lpstr>Treatment</vt:lpstr>
      <vt:lpstr>PowerPoint Presentation</vt:lpstr>
      <vt:lpstr>Prevention and control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Windows User</cp:lastModifiedBy>
  <cp:revision>36</cp:revision>
  <dcterms:created xsi:type="dcterms:W3CDTF">2020-04-01T00:38:05Z</dcterms:created>
  <dcterms:modified xsi:type="dcterms:W3CDTF">2020-04-01T16:39:38Z</dcterms:modified>
</cp:coreProperties>
</file>