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6" r:id="rId2"/>
    <p:sldId id="262" r:id="rId3"/>
    <p:sldId id="257" r:id="rId4"/>
    <p:sldId id="258" r:id="rId5"/>
    <p:sldId id="259" r:id="rId6"/>
    <p:sldId id="260" r:id="rId7"/>
    <p:sldId id="263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C4B1156A-380E-4F78-BDF5-A606A8083BF9}" styleName="Medium Style 4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accent4"/>
              </a:solidFill>
            </a:ln>
          </a:top>
        </a:tcBdr>
        <a:fill>
          <a:solidFill>
            <a:schemeClr val="accent4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accent4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81" d="100"/>
          <a:sy n="81" d="100"/>
        </p:scale>
        <p:origin x="725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D46575C-3A6D-45D9-B777-FEBCD038A374}" type="datetimeFigureOut">
              <a:rPr lang="en-US" smtClean="0"/>
              <a:t>3/27/2020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D87CE62-4DAE-4210-B9BC-9945C378DB9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8879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7A6FF0-873D-428A-AA3C-1ECD29723B82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578882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049DDF-BF92-4D5B-BDDD-50E775292109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3235651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2FADCC-A914-4FF2-A2C4-3662A16422FE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985074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47FF6F9-8FE0-46E5-8998-CCF8A187439E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855107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EB137FB-1B2C-46CD-A829-86EA36E310A3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1606695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D4D2F88-A44C-461C-A7E7-DF4156276B0E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5206048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B89B20-491B-4C88-B231-76784004D01D}" type="datetime1">
              <a:rPr lang="en-US" smtClean="0"/>
              <a:t>3/27/2020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585941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2A82C1-CB6B-4F63-9EE5-2D60423387BC}" type="datetime1">
              <a:rPr lang="en-US" smtClean="0"/>
              <a:t>3/27/2020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3663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2916E81-635E-4303-B114-95F6D35ED065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32079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0AC5DA-94B1-4FB4-97D2-C774C873059F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18728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FC2CF7E-4F8A-4992-8193-A37FC7731E14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98770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64EC1C9-384F-4CD4-8B8A-7899655DA800}" type="datetime1">
              <a:rPr lang="en-US" smtClean="0"/>
              <a:t>3/27/2020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/>
              <a:t>Unit 4: ENVIRONMENTAL HYGIENE (Credit Hours 3+1=4), Brief review of course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5CB8680-BD0C-4A71-8483-0A974702E6A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24978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mailto:dranjayvet@gmail.com" TargetMode="External"/><Relationship Id="rId2" Type="http://schemas.openxmlformats.org/officeDocument/2006/relationships/hyperlink" Target="https://www.basu.org.in/veterinary-public-health-and-epidemiology/drkaushikvet@gmail.com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mailto:Sirsant.mannat.09@gmail.com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fssai.gov.in/" TargetMode="Externa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44161" y="155208"/>
            <a:ext cx="8944707" cy="2922969"/>
          </a:xfrm>
          <a:solidFill>
            <a:schemeClr val="accent1">
              <a:lumMod val="20000"/>
              <a:lumOff val="80000"/>
            </a:schemeClr>
          </a:solidFill>
        </p:spPr>
        <p:txBody>
          <a:bodyPr>
            <a:normAutofit/>
          </a:bodyPr>
          <a:lstStyle/>
          <a:p>
            <a:r>
              <a:rPr lang="en-US" sz="4000" b="1" dirty="0"/>
              <a:t>Department of Veterinary Public Health &amp; Epidemiology</a:t>
            </a:r>
            <a:br>
              <a:rPr lang="en-US" sz="4000" dirty="0"/>
            </a:br>
            <a:br>
              <a:rPr lang="en-US" sz="4000" dirty="0"/>
            </a:br>
            <a:r>
              <a:rPr lang="en-US" sz="3200" b="1" dirty="0"/>
              <a:t>Bihar Veterinary College, </a:t>
            </a:r>
            <a:br>
              <a:rPr lang="en-US" sz="3200" b="1" dirty="0"/>
            </a:br>
            <a:r>
              <a:rPr lang="en-US" sz="3200" b="1" dirty="0"/>
              <a:t>Bihar Animal Sciences University, Patna 14.</a:t>
            </a:r>
            <a:endParaRPr lang="en-US" sz="3200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62" y="155209"/>
            <a:ext cx="1524000" cy="1485900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8869" y="0"/>
            <a:ext cx="1428750" cy="1504950"/>
          </a:xfrm>
          <a:prstGeom prst="rect">
            <a:avLst/>
          </a:prstGeom>
        </p:spPr>
      </p:pic>
      <p:sp>
        <p:nvSpPr>
          <p:cNvPr id="8" name="Subtitle 7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707412"/>
          </a:xfrm>
          <a:solidFill>
            <a:schemeClr val="accent3">
              <a:lumMod val="60000"/>
              <a:lumOff val="40000"/>
            </a:schemeClr>
          </a:solidFill>
        </p:spPr>
        <p:txBody>
          <a:bodyPr>
            <a:normAutofit/>
          </a:bodyPr>
          <a:lstStyle/>
          <a:p>
            <a:r>
              <a:rPr lang="en-US" sz="36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Brief Introduction of Course</a:t>
            </a:r>
          </a:p>
        </p:txBody>
      </p:sp>
      <p:sp>
        <p:nvSpPr>
          <p:cNvPr id="7" name="Footer Placeholder 1">
            <a:extLst>
              <a:ext uri="{FF2B5EF4-FFF2-40B4-BE49-F238E27FC236}">
                <a16:creationId xmlns:a16="http://schemas.microsoft.com/office/drawing/2014/main" id="{371128AC-289C-4FC5-8E8A-EDB5564A3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1469" y="6337667"/>
            <a:ext cx="5229131" cy="365125"/>
          </a:xfrm>
        </p:spPr>
        <p:txBody>
          <a:bodyPr/>
          <a:lstStyle/>
          <a:p>
            <a:r>
              <a:rPr lang="en-US" dirty="0"/>
              <a:t>Unit 4: ENVIRONMENTAL HYGIENE (Credit Hours 3+1=4), Brief review of course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879DA511-FBE7-4065-A22F-3C95DC608DD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CA0FD7-9BEF-49D1-A1E1-831932592E11}" type="datetime1">
              <a:rPr lang="en-US" smtClean="0"/>
              <a:t>3/27/2020</a:t>
            </a:fld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DDA0C134-9475-4CDA-8A0D-EAE5EBC408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78965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760290"/>
          </a:xfrm>
          <a:solidFill>
            <a:schemeClr val="accent1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/>
              <a:t>Course Instructors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72167022"/>
              </p:ext>
            </p:extLst>
          </p:nvPr>
        </p:nvGraphicFramePr>
        <p:xfrm>
          <a:off x="451338" y="1855177"/>
          <a:ext cx="11289323" cy="3169920"/>
        </p:xfrm>
        <a:graphic>
          <a:graphicData uri="http://schemas.openxmlformats.org/drawingml/2006/table">
            <a:tbl>
              <a:tblPr>
                <a:tableStyleId>{C4B1156A-380E-4F78-BDF5-A606A8083BF9}</a:tableStyleId>
              </a:tblPr>
              <a:tblGrid>
                <a:gridCol w="1241825">
                  <a:extLst>
                    <a:ext uri="{9D8B030D-6E8A-4147-A177-3AD203B41FA5}">
                      <a16:colId xmlns:a16="http://schemas.microsoft.com/office/drawing/2014/main" val="1280409487"/>
                    </a:ext>
                  </a:extLst>
                </a:gridCol>
                <a:gridCol w="3706661">
                  <a:extLst>
                    <a:ext uri="{9D8B030D-6E8A-4147-A177-3AD203B41FA5}">
                      <a16:colId xmlns:a16="http://schemas.microsoft.com/office/drawing/2014/main" val="521951387"/>
                    </a:ext>
                  </a:extLst>
                </a:gridCol>
                <a:gridCol w="2671514">
                  <a:extLst>
                    <a:ext uri="{9D8B030D-6E8A-4147-A177-3AD203B41FA5}">
                      <a16:colId xmlns:a16="http://schemas.microsoft.com/office/drawing/2014/main" val="1618864827"/>
                    </a:ext>
                  </a:extLst>
                </a:gridCol>
                <a:gridCol w="3669323">
                  <a:extLst>
                    <a:ext uri="{9D8B030D-6E8A-4147-A177-3AD203B41FA5}">
                      <a16:colId xmlns:a16="http://schemas.microsoft.com/office/drawing/2014/main" val="3485902914"/>
                    </a:ext>
                  </a:extLst>
                </a:gridCol>
              </a:tblGrid>
              <a:tr h="22860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Sl. No.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Name &amp; Designation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Mobile No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Email ID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8397264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1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Dr. </a:t>
                      </a:r>
                      <a:r>
                        <a:rPr lang="en-US" sz="2400" dirty="0" err="1">
                          <a:effectLst/>
                        </a:rPr>
                        <a:t>Purushottam</a:t>
                      </a:r>
                      <a:r>
                        <a:rPr lang="en-US" sz="2400" dirty="0">
                          <a:effectLst/>
                        </a:rPr>
                        <a:t> Kaushik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Assistant Professor &amp; Head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>
                          <a:effectLst/>
                        </a:rPr>
                        <a:t>9431260790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>
                          <a:effectLst/>
                          <a:hlinkClick r:id="rId2"/>
                        </a:rPr>
                        <a:t>drkaushikvet@gmail.com</a:t>
                      </a:r>
                      <a:endParaRPr lang="en-US" sz="2400">
                        <a:effectLst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233400843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2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Dr. </a:t>
                      </a:r>
                      <a:r>
                        <a:rPr lang="en-US" sz="2400" dirty="0" err="1">
                          <a:effectLst/>
                        </a:rPr>
                        <a:t>Anjay</a:t>
                      </a:r>
                      <a:br>
                        <a:rPr lang="en-US" sz="2400" dirty="0">
                          <a:effectLst/>
                        </a:rPr>
                      </a:br>
                      <a:r>
                        <a:rPr lang="en-US" sz="2400" dirty="0">
                          <a:effectLst/>
                        </a:rPr>
                        <a:t>Assistant Professor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9472929164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u="none" strike="noStrike" dirty="0">
                          <a:effectLst/>
                          <a:hlinkClick r:id="rId3"/>
                        </a:rPr>
                        <a:t>dranjayvet@gmail.com</a:t>
                      </a:r>
                      <a:endParaRPr lang="en-US" sz="2400" dirty="0">
                        <a:effectLst/>
                      </a:endParaRP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49429414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3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</a:rPr>
                        <a:t>Dr. Bhoomika</a:t>
                      </a: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endParaRPr lang="en-US" sz="2400" dirty="0">
                        <a:effectLst/>
                      </a:endParaRPr>
                    </a:p>
                  </a:txBody>
                  <a:tcPr marL="76200" marR="76200" marT="76200" marB="76200"/>
                </a:tc>
                <a:tc>
                  <a:txBody>
                    <a:bodyPr/>
                    <a:lstStyle/>
                    <a:p>
                      <a:pPr algn="ctr" fontAlgn="t"/>
                      <a:r>
                        <a:rPr lang="en-US" sz="2400" dirty="0">
                          <a:effectLst/>
                          <a:hlinkClick r:id="rId4"/>
                        </a:rPr>
                        <a:t>sirsant.mannat.09@gmail.com</a:t>
                      </a:r>
                      <a:r>
                        <a:rPr lang="en-US" sz="2400" dirty="0">
                          <a:effectLst/>
                        </a:rPr>
                        <a:t> </a:t>
                      </a:r>
                    </a:p>
                  </a:txBody>
                  <a:tcPr marL="76200" marR="76200" marT="76200" marB="76200"/>
                </a:tc>
                <a:extLst>
                  <a:ext uri="{0D108BD9-81ED-4DB2-BD59-A6C34878D82A}">
                    <a16:rowId xmlns:a16="http://schemas.microsoft.com/office/drawing/2014/main" val="1017778023"/>
                  </a:ext>
                </a:extLst>
              </a:tr>
            </a:tbl>
          </a:graphicData>
        </a:graphic>
      </p:graphicFrame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8AD201C5-A778-4157-9209-D0A940956F5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481433" y="6356350"/>
            <a:ext cx="5229131" cy="365125"/>
          </a:xfrm>
        </p:spPr>
        <p:txBody>
          <a:bodyPr/>
          <a:lstStyle/>
          <a:p>
            <a:r>
              <a:rPr lang="en-US" dirty="0"/>
              <a:t>Unit 4: ENVIRONMENTAL HYGIENE (Credit Hours 3+1=4), Brief review of course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091B445-84F4-4411-AAB8-1B824F8DDCC7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AFA811-4FDD-4DF0-8105-179447D20810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A343C08-B6A8-47FB-B787-32E94AC1FE5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369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62" y="29566"/>
            <a:ext cx="1524000" cy="882548"/>
          </a:xfrm>
          <a:prstGeom prst="rect">
            <a:avLst/>
          </a:prstGeom>
        </p:spPr>
      </p:pic>
      <p:pic>
        <p:nvPicPr>
          <p:cNvPr id="8" name="Picture 7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8869" y="-6617"/>
            <a:ext cx="1428750" cy="893862"/>
          </a:xfrm>
          <a:prstGeom prst="rect">
            <a:avLst/>
          </a:prstGeom>
        </p:spPr>
      </p:pic>
      <p:graphicFrame>
        <p:nvGraphicFramePr>
          <p:cNvPr id="5" name="Content Placeholder 4">
            <a:extLst>
              <a:ext uri="{FF2B5EF4-FFF2-40B4-BE49-F238E27FC236}">
                <a16:creationId xmlns:a16="http://schemas.microsoft.com/office/drawing/2014/main" id="{C64D824B-3589-4397-98FB-CA0C14310325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548911272"/>
              </p:ext>
            </p:extLst>
          </p:nvPr>
        </p:nvGraphicFramePr>
        <p:xfrm>
          <a:off x="1198880" y="1676401"/>
          <a:ext cx="9591039" cy="4303562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9591039">
                  <a:extLst>
                    <a:ext uri="{9D8B030D-6E8A-4147-A177-3AD203B41FA5}">
                      <a16:colId xmlns:a16="http://schemas.microsoft.com/office/drawing/2014/main" val="2326956327"/>
                    </a:ext>
                  </a:extLst>
                </a:gridCol>
              </a:tblGrid>
              <a:tr h="6561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Scope and importance.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291550573"/>
                  </a:ext>
                </a:extLst>
              </a:tr>
              <a:tr h="6561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Ecosystem: Components structure and functions.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06868098"/>
                  </a:ext>
                </a:extLst>
              </a:tr>
              <a:tr h="70209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Biodiversity: uses, threats and conservation.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441285039"/>
                  </a:ext>
                </a:extLst>
              </a:tr>
              <a:tr h="6561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Natural resources: types, uses and abuses.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23549645"/>
                  </a:ext>
                </a:extLst>
              </a:tr>
              <a:tr h="6561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Environmental contaminants in food chain-bioaccumulation, biomagnification and persistent organic pollutants.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398936143"/>
                  </a:ext>
                </a:extLst>
              </a:tr>
              <a:tr h="65612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Environmental pollution: Sources, nature of pollutants, effects on animal and human health.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38660897"/>
                  </a:ext>
                </a:extLst>
              </a:tr>
            </a:tbl>
          </a:graphicData>
        </a:graphic>
      </p:graphicFrame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416A8451-4104-4E3B-9D63-6DE6C2CFE2C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279874" y="6349607"/>
            <a:ext cx="5229131" cy="365125"/>
          </a:xfrm>
        </p:spPr>
        <p:txBody>
          <a:bodyPr/>
          <a:lstStyle/>
          <a:p>
            <a:r>
              <a:rPr lang="en-US" dirty="0"/>
              <a:t>Unit 4: ENVIRONMENTAL HYGIENE (Credit Hours 3+1=4), Brief review of course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7DECC5FE-1C97-46DC-ACDC-6A8501FA38F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929659-5813-4A97-9816-468AA4895375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B76B582A-4FEF-487C-A46B-4DC2BA5B3CA0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36971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62" y="40913"/>
            <a:ext cx="1524000" cy="16203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8869" y="0"/>
            <a:ext cx="1428750" cy="1641108"/>
          </a:xfrm>
          <a:prstGeom prst="rect">
            <a:avLst/>
          </a:prstGeom>
        </p:spPr>
      </p:pic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DE1E379F-5A79-4478-AD2E-31AC2F675227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891075435"/>
              </p:ext>
            </p:extLst>
          </p:nvPr>
        </p:nvGraphicFramePr>
        <p:xfrm>
          <a:off x="1675846" y="1928040"/>
          <a:ext cx="8392160" cy="4033333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392160">
                  <a:extLst>
                    <a:ext uri="{9D8B030D-6E8A-4147-A177-3AD203B41FA5}">
                      <a16:colId xmlns:a16="http://schemas.microsoft.com/office/drawing/2014/main" val="3838397008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Rural and urban pollution. Air pollution, sources and hazard.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24364682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Air pollution in animal houses, effect on health and productivity.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47840841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Airborne diseases – Classification, health hazard, prevention and control.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65240168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Water-Sources, contamination &amp; their prevention.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779607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Water qualities- Physical, chemical, bacteriological and radiological.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951196526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Water purification methods for community water supplies.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67728709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Waterborne diseases – Classification, health hazard, prevention and control.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49620032"/>
                  </a:ext>
                </a:extLst>
              </a:tr>
            </a:tbl>
          </a:graphicData>
        </a:graphic>
      </p:graphicFrame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4C00C2E8-D980-4E20-B28A-14F3A18EC24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581400" y="6457852"/>
            <a:ext cx="5229131" cy="365125"/>
          </a:xfrm>
        </p:spPr>
        <p:txBody>
          <a:bodyPr/>
          <a:lstStyle/>
          <a:p>
            <a:r>
              <a:rPr lang="en-US" dirty="0"/>
              <a:t>Unit 4: ENVIRONMENTAL HYGIENE (Credit Hours 3+1=4), Brief review of course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30A9D9EC-6977-44D9-BB0E-2BEA17A3FEB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F41A8B-6021-4932-951B-A7F9AE95BCCC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C76D84F6-76B6-4D71-9699-245A4BCBDC7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0643991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62" y="40913"/>
            <a:ext cx="1524000" cy="16203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8869" y="0"/>
            <a:ext cx="1428750" cy="1641108"/>
          </a:xfrm>
          <a:prstGeom prst="rect">
            <a:avLst/>
          </a:prstGeom>
        </p:spPr>
      </p:pic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2D59D027-B004-487A-8350-628C5BD9DD6C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23779392"/>
              </p:ext>
            </p:extLst>
          </p:nvPr>
        </p:nvGraphicFramePr>
        <p:xfrm>
          <a:off x="1767840" y="1292700"/>
          <a:ext cx="8821029" cy="4478658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821029">
                  <a:extLst>
                    <a:ext uri="{9D8B030D-6E8A-4147-A177-3AD203B41FA5}">
                      <a16:colId xmlns:a16="http://schemas.microsoft.com/office/drawing/2014/main" val="2162552103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Soil, marine and thermal pollution- Classification, sources, hazard, prevention and control.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74425877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Noise pollution – Sources, hazards, prevention</a:t>
                      </a:r>
                      <a:endParaRPr lang="en-IN" sz="24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and control.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46948206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Nuclear hazards or radiological hazard-Types, hazards and radiation protection.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26109051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National rules and legislations related to environmental pollution and role of pollution control board in India.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152337435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Biosafety: Importance, classification and biosafety measures for prevention of risk hazards.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066868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Disaster management and mitigation.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5975921"/>
                  </a:ext>
                </a:extLst>
              </a:tr>
            </a:tbl>
          </a:graphicData>
        </a:graphic>
      </p:graphicFrame>
      <p:sp>
        <p:nvSpPr>
          <p:cNvPr id="9" name="Footer Placeholder 1">
            <a:extLst>
              <a:ext uri="{FF2B5EF4-FFF2-40B4-BE49-F238E27FC236}">
                <a16:creationId xmlns:a16="http://schemas.microsoft.com/office/drawing/2014/main" id="{7ECD880D-F334-4BF6-B0C3-09CFEEE88A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381469" y="6377888"/>
            <a:ext cx="5229131" cy="365125"/>
          </a:xfrm>
        </p:spPr>
        <p:txBody>
          <a:bodyPr/>
          <a:lstStyle/>
          <a:p>
            <a:r>
              <a:rPr lang="en-US" dirty="0"/>
              <a:t>Unit 4: ENVIRONMENTAL HYGIENE (Credit Hours 3+1=4), Brief review of course</a:t>
            </a:r>
          </a:p>
        </p:txBody>
      </p:sp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98459049-FBD9-4241-A7ED-1C67230B039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76B1E4D-AD3A-46F3-9C27-7C23F0207ED9}" type="datetime1">
              <a:rPr lang="en-US" smtClean="0"/>
              <a:t>3/27/2020</a:t>
            </a:fld>
            <a:endParaRPr lang="en-US"/>
          </a:p>
        </p:txBody>
      </p:sp>
      <p:sp>
        <p:nvSpPr>
          <p:cNvPr id="3" name="Slide Number Placeholder 2">
            <a:extLst>
              <a:ext uri="{FF2B5EF4-FFF2-40B4-BE49-F238E27FC236}">
                <a16:creationId xmlns:a16="http://schemas.microsoft.com/office/drawing/2014/main" id="{8E5F7C42-88C8-4649-ABEA-2764DF11753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231315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162" y="40913"/>
            <a:ext cx="1524000" cy="1620334"/>
          </a:xfrm>
          <a:prstGeom prst="rect">
            <a:avLst/>
          </a:prstGeom>
        </p:spPr>
      </p:pic>
      <p:pic>
        <p:nvPicPr>
          <p:cNvPr id="6" name="Picture 5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588869" y="0"/>
            <a:ext cx="1428750" cy="1641108"/>
          </a:xfrm>
          <a:prstGeom prst="rect">
            <a:avLst/>
          </a:prstGeom>
        </p:spPr>
      </p:pic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>
          <a:xfrm>
            <a:off x="3481434" y="6356350"/>
            <a:ext cx="5229131" cy="365125"/>
          </a:xfrm>
        </p:spPr>
        <p:txBody>
          <a:bodyPr/>
          <a:lstStyle/>
          <a:p>
            <a:r>
              <a:rPr lang="en-US" dirty="0"/>
              <a:t>Unit 4: ENVIRONMENTAL HYGIENE (Credit Hours 3+1=4), Brief review of course</a:t>
            </a:r>
          </a:p>
        </p:txBody>
      </p:sp>
      <p:graphicFrame>
        <p:nvGraphicFramePr>
          <p:cNvPr id="8" name="Content Placeholder 7">
            <a:extLst>
              <a:ext uri="{FF2B5EF4-FFF2-40B4-BE49-F238E27FC236}">
                <a16:creationId xmlns:a16="http://schemas.microsoft.com/office/drawing/2014/main" id="{B4813DF7-705D-4C58-8027-8012ABFF61D9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57969023"/>
              </p:ext>
            </p:extLst>
          </p:nvPr>
        </p:nvGraphicFramePr>
        <p:xfrm>
          <a:off x="2034149" y="1854040"/>
          <a:ext cx="8554720" cy="4058034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8554720">
                  <a:extLst>
                    <a:ext uri="{9D8B030D-6E8A-4147-A177-3AD203B41FA5}">
                      <a16:colId xmlns:a16="http://schemas.microsoft.com/office/drawing/2014/main" val="1262041631"/>
                    </a:ext>
                  </a:extLst>
                </a:gridCol>
              </a:tblGrid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Solid and liquid waste management at farms and biomedical waste management.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225523680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Sanitation and disinfection of farm and hospital environment in veterinary public practice for infection control.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883686504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Global warming and greenhouse effect- Definition, greenhouse gases, impact of climate change and international treaties or protocols.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309971339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Management of waste from animal industries.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534720367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>
                          <a:effectLst/>
                        </a:rPr>
                        <a:t>Stray and fallen animal management and carcass disposal.</a:t>
                      </a:r>
                      <a:endParaRPr lang="en-IN" sz="24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851932730"/>
                  </a:ext>
                </a:extLst>
              </a:tr>
              <a:tr h="0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2400" dirty="0">
                          <a:effectLst/>
                        </a:rPr>
                        <a:t>Vector and reservoir control.</a:t>
                      </a:r>
                      <a:endParaRPr lang="en-IN" sz="2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Mangal" panose="02040503050203030202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855364259"/>
                  </a:ext>
                </a:extLst>
              </a:tr>
            </a:tbl>
          </a:graphicData>
        </a:graphic>
      </p:graphicFrame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A08F53C2-435E-4227-8C0A-A07CE6B37050}"/>
              </a:ext>
            </a:extLst>
          </p:cNvPr>
          <p:cNvSpPr>
            <a:spLocks noGrp="1"/>
          </p:cNvSpPr>
          <p:nvPr>
            <p:ph type="dt" sz="half" idx="10"/>
          </p:nvPr>
        </p:nvSpPr>
        <p:spPr>
          <a:xfrm>
            <a:off x="395111" y="6356350"/>
            <a:ext cx="2743200" cy="365125"/>
          </a:xfrm>
        </p:spPr>
        <p:txBody>
          <a:bodyPr/>
          <a:lstStyle/>
          <a:p>
            <a:fld id="{D020C1B6-2D87-4941-AD4A-C311DB9D579B}" type="datetime1">
              <a:rPr lang="en-US" smtClean="0"/>
              <a:t>3/27/2020</a:t>
            </a:fld>
            <a:endParaRPr lang="en-US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0F839B67-8418-4350-BC85-B03DD481041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2692452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716329"/>
          </a:xfrm>
          <a:solidFill>
            <a:schemeClr val="accent5">
              <a:lumMod val="20000"/>
              <a:lumOff val="80000"/>
            </a:schemeClr>
          </a:solidFill>
        </p:spPr>
        <p:txBody>
          <a:bodyPr/>
          <a:lstStyle/>
          <a:p>
            <a:pPr algn="ctr"/>
            <a:r>
              <a:rPr lang="en-US" dirty="0"/>
              <a:t>Reference books/sources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199" y="1825625"/>
            <a:ext cx="10969869" cy="4812567"/>
          </a:xfrm>
          <a:solidFill>
            <a:schemeClr val="bg1">
              <a:lumMod val="95000"/>
            </a:schemeClr>
          </a:solidFill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/>
              <a:t>1. Text book of Elements of Veterinary Public Health</a:t>
            </a:r>
          </a:p>
          <a:p>
            <a:pPr marL="0" indent="0">
              <a:buNone/>
            </a:pPr>
            <a:r>
              <a:rPr lang="en-US" sz="2400" b="1" dirty="0"/>
              <a:t> 	</a:t>
            </a:r>
            <a:r>
              <a:rPr lang="en-US" sz="2400" dirty="0"/>
              <a:t>By A.T. </a:t>
            </a:r>
            <a:r>
              <a:rPr lang="en-US" sz="2400" dirty="0" err="1"/>
              <a:t>Sherikar</a:t>
            </a:r>
            <a:r>
              <a:rPr lang="en-US" sz="2400" dirty="0"/>
              <a:t>, V.N. </a:t>
            </a:r>
            <a:r>
              <a:rPr lang="en-US" sz="2400" dirty="0" err="1"/>
              <a:t>Bachhil</a:t>
            </a:r>
            <a:r>
              <a:rPr lang="en-US" sz="2400" dirty="0"/>
              <a:t> and D.C. </a:t>
            </a:r>
            <a:r>
              <a:rPr lang="en-US" sz="2400" dirty="0" err="1"/>
              <a:t>Thapliyal</a:t>
            </a:r>
            <a:r>
              <a:rPr lang="en-US" sz="2400" dirty="0"/>
              <a:t>, ICAR, New Delhi</a:t>
            </a:r>
          </a:p>
          <a:p>
            <a:pPr marL="0" indent="0">
              <a:buNone/>
            </a:pPr>
            <a:endParaRPr lang="en-US" sz="2400" dirty="0"/>
          </a:p>
          <a:p>
            <a:pPr marL="0" indent="0">
              <a:buNone/>
            </a:pPr>
            <a:r>
              <a:rPr lang="en-US" sz="2400" dirty="0"/>
              <a:t>2. </a:t>
            </a:r>
            <a:r>
              <a:rPr lang="en-US" sz="2400" b="1" dirty="0"/>
              <a:t>Park’s Textbook of Preventive and Social Medicine</a:t>
            </a:r>
            <a:r>
              <a:rPr lang="en-US" sz="2400" dirty="0"/>
              <a:t>, 24</a:t>
            </a:r>
            <a:r>
              <a:rPr lang="en-US" sz="2400" baseline="30000" dirty="0"/>
              <a:t>th</a:t>
            </a:r>
            <a:r>
              <a:rPr lang="en-US" sz="2400" dirty="0"/>
              <a:t> Edition</a:t>
            </a:r>
          </a:p>
          <a:p>
            <a:pPr marL="0" indent="0">
              <a:buNone/>
            </a:pPr>
            <a:r>
              <a:rPr lang="en-US" sz="2400" dirty="0"/>
              <a:t>	By: K. Park, </a:t>
            </a:r>
            <a:r>
              <a:rPr lang="en-US" sz="2400" dirty="0" err="1"/>
              <a:t>Banarsidas</a:t>
            </a:r>
            <a:r>
              <a:rPr lang="en-US" sz="2400" dirty="0"/>
              <a:t> </a:t>
            </a:r>
            <a:r>
              <a:rPr lang="en-US" sz="2400" dirty="0" err="1"/>
              <a:t>Bhanot</a:t>
            </a:r>
            <a:r>
              <a:rPr lang="en-US" sz="2400" dirty="0"/>
              <a:t> Publishers.</a:t>
            </a:r>
            <a:endParaRPr lang="en-US" dirty="0">
              <a:hlinkClick r:id="rId2"/>
            </a:endParaRPr>
          </a:p>
          <a:p>
            <a:pPr marL="0" indent="0" fontAlgn="t">
              <a:buNone/>
            </a:pPr>
            <a:endParaRPr lang="en-US" sz="2400" dirty="0"/>
          </a:p>
          <a:p>
            <a:pPr marL="0" indent="0">
              <a:buNone/>
            </a:pPr>
            <a:endParaRPr lang="en-US" sz="2000" dirty="0"/>
          </a:p>
          <a:p>
            <a:pPr marL="0" indent="0">
              <a:buNone/>
            </a:pPr>
            <a:r>
              <a:rPr lang="en-US" sz="2000" dirty="0"/>
              <a:t>	</a:t>
            </a:r>
          </a:p>
        </p:txBody>
      </p:sp>
      <p:sp>
        <p:nvSpPr>
          <p:cNvPr id="5" name="Footer Placeholder 1">
            <a:extLst>
              <a:ext uri="{FF2B5EF4-FFF2-40B4-BE49-F238E27FC236}">
                <a16:creationId xmlns:a16="http://schemas.microsoft.com/office/drawing/2014/main" id="{5B786AF1-9B6D-4EEB-92D1-4A82A81623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>
          <a:xfrm>
            <a:off x="3708567" y="6391864"/>
            <a:ext cx="5229131" cy="365125"/>
          </a:xfrm>
        </p:spPr>
        <p:txBody>
          <a:bodyPr/>
          <a:lstStyle/>
          <a:p>
            <a:r>
              <a:rPr lang="en-US" dirty="0"/>
              <a:t>Unit 4: ENVIRONMENTAL HYGIENE (Credit Hours 3+1=4), Brief review of course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4AD28A6-152E-4BFF-A36F-DBAEE703E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22CD0C-33B1-4035-BB02-E1D800914EE4}" type="datetime1">
              <a:rPr lang="en-US" smtClean="0"/>
              <a:t>3/27/2020</a:t>
            </a:fld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4670825-D98B-4F45-9343-5203E6976D9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5CB8680-BD0C-4A71-8483-0A974702E6A5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4907610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2346</TotalTime>
  <Words>528</Words>
  <Application>Microsoft Office PowerPoint</Application>
  <PresentationFormat>Widescreen</PresentationFormat>
  <Paragraphs>74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Calibri Light</vt:lpstr>
      <vt:lpstr>Times New Roman</vt:lpstr>
      <vt:lpstr>Office Theme</vt:lpstr>
      <vt:lpstr>Department of Veterinary Public Health &amp; Epidemiology  Bihar Veterinary College,  Bihar Animal Sciences University, Patna 14.</vt:lpstr>
      <vt:lpstr>Course Instructors</vt:lpstr>
      <vt:lpstr>PowerPoint Presentation</vt:lpstr>
      <vt:lpstr>PowerPoint Presentation</vt:lpstr>
      <vt:lpstr>PowerPoint Presentation</vt:lpstr>
      <vt:lpstr>PowerPoint Presentation</vt:lpstr>
      <vt:lpstr>Reference books/sources</vt:lpstr>
    </vt:vector>
  </TitlesOfParts>
  <Company>HP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Department of Veterinary Public Health &amp; Epidemiology Bihar Veterinary College,  Bihar Animal Sciences University, Patna 14.</dc:title>
  <dc:creator>dranjayvet@gmail.com</dc:creator>
  <cp:lastModifiedBy>dranjayvet@gmail.com</cp:lastModifiedBy>
  <cp:revision>18</cp:revision>
  <dcterms:created xsi:type="dcterms:W3CDTF">2019-07-12T03:50:15Z</dcterms:created>
  <dcterms:modified xsi:type="dcterms:W3CDTF">2020-03-27T07:32:05Z</dcterms:modified>
</cp:coreProperties>
</file>