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7" r:id="rId5"/>
    <p:sldId id="263" r:id="rId6"/>
    <p:sldId id="264" r:id="rId7"/>
    <p:sldId id="265" r:id="rId8"/>
    <p:sldId id="266" r:id="rId9"/>
    <p:sldId id="271" r:id="rId10"/>
    <p:sldId id="272" r:id="rId11"/>
    <p:sldId id="273" r:id="rId12"/>
    <p:sldId id="274" r:id="rId13"/>
    <p:sldId id="258" r:id="rId14"/>
    <p:sldId id="259" r:id="rId15"/>
    <p:sldId id="268" r:id="rId16"/>
    <p:sldId id="270" r:id="rId17"/>
    <p:sldId id="267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09EBC-0647-4D60-80E8-1162D916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749BA-49DB-45A1-AC09-CFCC604DC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DA71B-F3FB-4987-BEDF-4C7F72021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6655-99D1-40B3-98A4-F99692B3B392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4147B-8CEC-49FB-986F-0D79DCCF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8C435-DABD-4BD4-AB97-09D25FFD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EA7-C509-4018-B428-DFC94DAF72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770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EC50-9106-468F-887A-2509F454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3AA0D-F6ED-472B-ADF6-2C6BEC222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70A0C-F39E-4400-9B95-607CE69E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6655-99D1-40B3-98A4-F99692B3B392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B1D4D-DE2F-4F54-AA01-03987528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5D13-EFDD-4005-AAEC-7D7C8203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EA7-C509-4018-B428-DFC94DAF72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910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EBCEE-0D49-43C2-8FC0-CBFEA7A3E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43C65-783A-49D1-9FFA-3CD3BA9AD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89D5-67ED-4D64-A19E-6BBB4730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6655-99D1-40B3-98A4-F99692B3B392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BF3E8-D7FA-4CFF-BA27-57F849BB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B3C43-0EF1-4626-994B-E3B27B07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EA7-C509-4018-B428-DFC94DAF72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1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91E7-97CF-4343-95AF-C8F15BC1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559BD-0594-4E36-B0AD-08773D569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86F3D-3D9A-4475-B04F-2B08E5AA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6655-99D1-40B3-98A4-F99692B3B392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344D7-0FC4-4682-B865-741B1B11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0CF0E-A13E-470C-ACF1-4B3F6D0B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EA7-C509-4018-B428-DFC94DAF72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95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695F-E75D-429D-84DA-C94C3847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E9F1B-FD9C-4AF4-A98A-F836F434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00D69-2BB7-4286-9B84-C9C69FFB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6655-99D1-40B3-98A4-F99692B3B392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F5FE-8FD1-4B3C-A705-E6704C92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BDCE3-313E-416D-893E-EF00C35C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EA7-C509-4018-B428-DFC94DAF72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478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C1BF-ED07-4D6B-8543-31F86B4A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FE3F2-0740-44CE-89B5-1E52FC00F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42996-0CE0-4609-BEA2-F5701140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AD91D-FECF-4FD2-BCA7-94D8DFD0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6655-99D1-40B3-98A4-F99692B3B392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654DA-01B3-41C3-BF66-E496683C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E8611-4B0F-40E2-9861-4EC2A8AF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EA7-C509-4018-B428-DFC94DAF72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294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1DAA2-4FF4-463E-9F74-7BA10064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FA7D3-AADC-4D13-A051-A754DDF44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10C9E-2237-4265-B12E-908043457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F6E1E-51E4-4D1C-99A3-8D28B7F9A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AB294-7C36-4B3E-A3B7-BD7F67369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5B2BA1-C5BC-427A-A046-6B639488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6655-99D1-40B3-98A4-F99692B3B392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EC9717-1508-4F15-83DC-7EE78E05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F1CEE-0DD0-4D24-BB7B-ACF0A499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EA7-C509-4018-B428-DFC94DAF72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650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92A7-C8BE-43E1-A36D-EB8ABF250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679D2-4FA5-45FF-8C29-0C34E2B1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6655-99D1-40B3-98A4-F99692B3B392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8EB32-7881-46E2-AEF7-19DE4085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8C930-3C68-4151-BA93-E746433E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EA7-C509-4018-B428-DFC94DAF72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98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E69AB-E3E1-44FA-8EC5-0C2AD327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6655-99D1-40B3-98A4-F99692B3B392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1C3463-87F9-4084-AEC6-616F6AC6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64CBF-5E42-4161-8CF6-10E1F610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EA7-C509-4018-B428-DFC94DAF72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908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12BC-9A69-455E-B76C-3EE315D4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991EE-BF93-4EFD-A3E1-790BD443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6DD27-AA90-46B1-853B-D9301D119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0D1D1-73AA-4871-9262-1F0101CF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6655-99D1-40B3-98A4-F99692B3B392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5F448-257F-4E27-833C-5E5137B9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BD3E1-6635-44C9-A80F-D5463FF6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EA7-C509-4018-B428-DFC94DAF72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70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B43C-FD01-494D-8CB8-FAA8CC35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A2B84F-DBB0-496B-8E4C-E676DD8F0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B4361-A458-48C1-AAB3-F8149D28B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C67DB-00DB-4607-ABF1-F644993F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6655-99D1-40B3-98A4-F99692B3B392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36089-B067-4C1B-8EDC-B449357C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06A0F-0579-48AB-AE2C-5CA9B61B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EA7-C509-4018-B428-DFC94DAF72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55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4C35A-37BE-492F-AE05-5793DC89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49BB-A1E2-432F-AE26-E637B5B6C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9EA23-5E84-4EA0-B01B-F0D39F6E7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6655-99D1-40B3-98A4-F99692B3B392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B7CEF-48B2-4B4C-BA4E-D8DB2675F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F732-A537-4F40-AB9A-A729B6048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AFEA7-C509-4018-B428-DFC94DAF72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96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1BC8-D333-4680-A397-A8743878A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i="1" dirty="0"/>
              <a:t>CRYPTOCOCCUS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F1100-8EA9-4A6E-BDD8-7EB801C6E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Dr Manoj Kumar</a:t>
            </a:r>
          </a:p>
        </p:txBody>
      </p:sp>
    </p:spTree>
    <p:extLst>
      <p:ext uri="{BB962C8B-B14F-4D97-AF65-F5344CB8AC3E}">
        <p14:creationId xmlns:p14="http://schemas.microsoft.com/office/powerpoint/2010/main" val="426616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BF67A-BEF5-45ED-879F-802E3C34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Mode of Infection: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EE29E-E20F-4E5E-81D7-DF5551731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Calibri" panose="020F0502020204030204" pitchFamily="34" charset="0"/>
              <a:buChar char="‒"/>
            </a:pPr>
            <a:r>
              <a:rPr lang="en-US" sz="3600" dirty="0"/>
              <a:t> Inhalation of the organism( basidiospores) from </a:t>
            </a:r>
            <a:r>
              <a:rPr lang="en-IN" sz="3600" dirty="0"/>
              <a:t>environment.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US" sz="3600" dirty="0"/>
              <a:t> No animal  to Animal transmission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61945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BE7C-FDFD-47AD-9B45-7F610660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Species Affected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A5046-1B16-4B6B-941F-E5B22E28A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cases found in most species of domesticated animals including: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600" dirty="0">
                <a:solidFill>
                  <a:prstClr val="black"/>
                </a:solidFill>
              </a:rPr>
              <a:t>Cattle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600" dirty="0">
                <a:solidFill>
                  <a:prstClr val="black"/>
                </a:solidFill>
              </a:rPr>
              <a:t>Sheep &amp;  goats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600" dirty="0">
                <a:solidFill>
                  <a:prstClr val="black"/>
                </a:solidFill>
              </a:rPr>
              <a:t>Buffalo</a:t>
            </a:r>
            <a:endParaRPr lang="en-US" sz="2800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Dogs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Horses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Donkeys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/>
              <a:t>Pigs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51395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86AA-A07C-448B-83E8-FF41268F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/>
              <a:t>Birds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AF610-CCD1-4ACD-859E-E7D922486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cases are uncommon in birds, </a:t>
            </a:r>
            <a:r>
              <a:rPr lang="en-US" dirty="0" err="1"/>
              <a:t>althoughpsittacines</a:t>
            </a:r>
            <a:r>
              <a:rPr lang="en-US" dirty="0"/>
              <a:t> are occasionally affected by </a:t>
            </a:r>
            <a:r>
              <a:rPr lang="en-US" i="1" dirty="0"/>
              <a:t>C. neoformans </a:t>
            </a:r>
            <a:r>
              <a:rPr lang="en-US" dirty="0"/>
              <a:t>var. </a:t>
            </a:r>
            <a:r>
              <a:rPr lang="en-IN" i="1" dirty="0" err="1"/>
              <a:t>gattii</a:t>
            </a:r>
            <a:r>
              <a:rPr lang="en-IN" dirty="0"/>
              <a:t>.</a:t>
            </a:r>
          </a:p>
          <a:p>
            <a:r>
              <a:rPr lang="en-IN" dirty="0"/>
              <a:t>Cryptococcosis </a:t>
            </a:r>
            <a:r>
              <a:rPr lang="en-US" dirty="0"/>
              <a:t>seems to be very rare in poultry and pigeons</a:t>
            </a:r>
            <a:endParaRPr lang="en-US" i="1" dirty="0"/>
          </a:p>
          <a:p>
            <a:r>
              <a:rPr lang="en-US" i="1" dirty="0"/>
              <a:t>C. neoformans </a:t>
            </a:r>
            <a:r>
              <a:rPr lang="en-US" dirty="0"/>
              <a:t>can temporarily colonize the intestinal tract of some avian species. </a:t>
            </a:r>
          </a:p>
          <a:p>
            <a:r>
              <a:rPr lang="en-US" dirty="0"/>
              <a:t>This organism is especially prevalent in droppings from </a:t>
            </a:r>
            <a:r>
              <a:rPr lang="en-IN" dirty="0"/>
              <a:t>columbiform birds (e.g., pigeons)</a:t>
            </a:r>
          </a:p>
          <a:p>
            <a:r>
              <a:rPr lang="en-US" dirty="0"/>
              <a:t>Humans can be affected by both </a:t>
            </a:r>
            <a:r>
              <a:rPr lang="en-US" i="1" dirty="0"/>
              <a:t>C. neoformans </a:t>
            </a:r>
            <a:r>
              <a:rPr lang="en-US" dirty="0"/>
              <a:t>and </a:t>
            </a:r>
            <a:r>
              <a:rPr lang="en-US" i="1" dirty="0"/>
              <a:t>C. </a:t>
            </a:r>
            <a:r>
              <a:rPr lang="en-US" i="1" dirty="0" err="1"/>
              <a:t>gattii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217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96017-C153-4FAD-9800-36CF9A42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721FE-E359-49C2-851A-2D439A13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C. neoformans </a:t>
            </a:r>
            <a:r>
              <a:rPr lang="en-US" dirty="0"/>
              <a:t>and </a:t>
            </a:r>
            <a:r>
              <a:rPr lang="en-US" i="1" dirty="0"/>
              <a:t>C. </a:t>
            </a:r>
            <a:r>
              <a:rPr lang="en-US" i="1" dirty="0" err="1"/>
              <a:t>gattii</a:t>
            </a:r>
            <a:r>
              <a:rPr lang="en-US" i="1" dirty="0"/>
              <a:t> </a:t>
            </a:r>
            <a:r>
              <a:rPr lang="en-US" dirty="0"/>
              <a:t>have been divided into serotypes, and also into “molecular” (genetic) types. </a:t>
            </a:r>
          </a:p>
          <a:p>
            <a:r>
              <a:rPr lang="en-US" dirty="0"/>
              <a:t>four serotypes, A through D, based on the </a:t>
            </a:r>
            <a:r>
              <a:rPr lang="en-IN" dirty="0"/>
              <a:t>capsular antigens. </a:t>
            </a:r>
          </a:p>
        </p:txBody>
      </p:sp>
    </p:spTree>
    <p:extLst>
      <p:ext uri="{BB962C8B-B14F-4D97-AF65-F5344CB8AC3E}">
        <p14:creationId xmlns:p14="http://schemas.microsoft.com/office/powerpoint/2010/main" val="310849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583B-DF5B-4E0D-8A8B-006641DA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alibri" panose="020F0502020204030204" pitchFamily="34" charset="0"/>
              </a:rPr>
              <a:t>Life cycle</a:t>
            </a:r>
            <a:br>
              <a:rPr lang="en-IN" dirty="0">
                <a:latin typeface="Calibri" panose="020F050202020403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F3354-289E-4601-915F-B529E1E42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24130" cy="4351338"/>
          </a:xfrm>
        </p:spPr>
        <p:txBody>
          <a:bodyPr>
            <a:normAutofit lnSpcReduction="10000"/>
          </a:bodyPr>
          <a:lstStyle/>
          <a:p>
            <a:r>
              <a:rPr lang="en-IN" sz="3200" dirty="0">
                <a:latin typeface="Arial" panose="020B0604020202020204" pitchFamily="34" charset="0"/>
              </a:rPr>
              <a:t> </a:t>
            </a:r>
            <a:r>
              <a:rPr lang="en-IN" sz="3200" dirty="0">
                <a:latin typeface="Calibri" panose="020F0502020204030204" pitchFamily="34" charset="0"/>
              </a:rPr>
              <a:t>Life cycle</a:t>
            </a:r>
          </a:p>
          <a:p>
            <a:pPr marL="914400" lvl="2" indent="0">
              <a:buNone/>
            </a:pPr>
            <a:r>
              <a:rPr lang="en-US" dirty="0">
                <a:latin typeface="Arial" panose="020B0604020202020204" pitchFamily="34" charset="0"/>
              </a:rPr>
              <a:t>– </a:t>
            </a:r>
            <a:r>
              <a:rPr lang="en-US" dirty="0">
                <a:latin typeface="Calibri" panose="020F0502020204030204" pitchFamily="34" charset="0"/>
              </a:rPr>
              <a:t>Asexual: yeast that reproduce by budding</a:t>
            </a:r>
          </a:p>
          <a:p>
            <a:pPr marL="914400" lvl="2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IN" sz="1600" dirty="0">
                <a:latin typeface="Calibri" panose="020F0502020204030204" pitchFamily="34" charset="0"/>
              </a:rPr>
              <a:t>Animal infections</a:t>
            </a:r>
          </a:p>
          <a:p>
            <a:pPr marL="914400" lvl="2" indent="0">
              <a:buNone/>
            </a:pPr>
            <a:r>
              <a:rPr lang="en-IN" dirty="0">
                <a:latin typeface="Arial" panose="020B0604020202020204" pitchFamily="34" charset="0"/>
              </a:rPr>
              <a:t>– </a:t>
            </a:r>
            <a:r>
              <a:rPr lang="en-IN" dirty="0">
                <a:latin typeface="Calibri" panose="020F0502020204030204" pitchFamily="34" charset="0"/>
              </a:rPr>
              <a:t>Sexual</a:t>
            </a:r>
          </a:p>
          <a:p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C. neoformans is heterothallic haploid yeasts that exist in two </a:t>
            </a:r>
            <a:r>
              <a:rPr lang="en-IN" dirty="0">
                <a:latin typeface="Calibri" panose="020F0502020204030204" pitchFamily="34" charset="0"/>
              </a:rPr>
              <a:t>mating types, MAT</a:t>
            </a:r>
            <a:r>
              <a:rPr lang="el-GR" dirty="0">
                <a:latin typeface="Calibri" panose="020F0502020204030204" pitchFamily="34" charset="0"/>
              </a:rPr>
              <a:t>α</a:t>
            </a:r>
            <a:r>
              <a:rPr lang="en-IN" dirty="0">
                <a:latin typeface="Calibri" panose="020F0502020204030204" pitchFamily="34" charset="0"/>
              </a:rPr>
              <a:t>and </a:t>
            </a:r>
            <a:r>
              <a:rPr lang="en-IN" dirty="0" err="1">
                <a:latin typeface="Calibri" panose="020F0502020204030204" pitchFamily="34" charset="0"/>
              </a:rPr>
              <a:t>MATa</a:t>
            </a:r>
            <a:r>
              <a:rPr lang="en-IN" dirty="0">
                <a:latin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</a:rPr>
              <a:t>MAT α strains are predominant in nature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A6BF53-23F7-4A2F-A929-13DC6FB0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546" y="544670"/>
            <a:ext cx="5541744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55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DB90-5DF3-4384-90EE-4C667508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Cont</a:t>
            </a:r>
            <a:r>
              <a:rPr lang="en-IN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FE835-A407-4DD8-A691-84C5FDC73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11956" cy="482696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The haploid cells propagate asexually by budding</a:t>
            </a:r>
          </a:p>
          <a:p>
            <a:r>
              <a:rPr lang="en-IN" dirty="0">
                <a:latin typeface="Calibri" panose="020F0502020204030204" pitchFamily="34" charset="0"/>
              </a:rPr>
              <a:t>In Sexual life cycle</a:t>
            </a:r>
          </a:p>
          <a:p>
            <a:pPr lvl="2">
              <a:buFontTx/>
              <a:buChar char="‒"/>
            </a:pPr>
            <a:r>
              <a:rPr lang="en-US" sz="2800" dirty="0">
                <a:latin typeface="Calibri" panose="020F0502020204030204" pitchFamily="34" charset="0"/>
              </a:rPr>
              <a:t>strains of opposite mating type come into contact on </a:t>
            </a:r>
            <a:r>
              <a:rPr lang="en-IN" sz="2800" dirty="0">
                <a:latin typeface="Calibri" panose="020F0502020204030204" pitchFamily="34" charset="0"/>
              </a:rPr>
              <a:t>substrates conducive for mating</a:t>
            </a:r>
          </a:p>
          <a:p>
            <a:pPr lvl="2">
              <a:buFontTx/>
              <a:buChar char="‒"/>
            </a:pPr>
            <a:r>
              <a:rPr lang="en-US" sz="2800" dirty="0">
                <a:latin typeface="Calibri" panose="020F0502020204030204" pitchFamily="34" charset="0"/>
              </a:rPr>
              <a:t>In the terminal swollen part of the basidium, the two nuclei from opposite mating types fuse to form a single </a:t>
            </a:r>
            <a:r>
              <a:rPr lang="en-IN" sz="2800" dirty="0">
                <a:latin typeface="Calibri" panose="020F0502020204030204" pitchFamily="34" charset="0"/>
              </a:rPr>
              <a:t>transient </a:t>
            </a:r>
            <a:r>
              <a:rPr lang="en-IN" sz="2800" dirty="0" err="1">
                <a:latin typeface="Calibri" panose="020F0502020204030204" pitchFamily="34" charset="0"/>
              </a:rPr>
              <a:t>diploidnucleus</a:t>
            </a:r>
            <a:endParaRPr lang="en-IN" sz="2800" dirty="0">
              <a:latin typeface="Calibri" panose="020F0502020204030204" pitchFamily="34" charset="0"/>
            </a:endParaRPr>
          </a:p>
          <a:p>
            <a:pPr lvl="2">
              <a:buFontTx/>
              <a:buChar char="‒"/>
            </a:pPr>
            <a:r>
              <a:rPr lang="en-US" sz="2800" dirty="0" err="1">
                <a:latin typeface="Calibri" panose="020F0502020204030204" pitchFamily="34" charset="0"/>
              </a:rPr>
              <a:t>diploidnucleus</a:t>
            </a:r>
            <a:r>
              <a:rPr lang="en-US" sz="2800" dirty="0">
                <a:latin typeface="Calibri" panose="020F0502020204030204" pitchFamily="34" charset="0"/>
              </a:rPr>
              <a:t> undergoes one cycle of meiotic division </a:t>
            </a:r>
            <a:r>
              <a:rPr lang="en-IN" sz="2800" dirty="0">
                <a:latin typeface="Calibri" panose="020F0502020204030204" pitchFamily="34" charset="0"/>
              </a:rPr>
              <a:t>producing four haploid nuclei</a:t>
            </a:r>
            <a:endParaRPr lang="en-I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6DEDD-6275-496E-A569-DA68D618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820" y="0"/>
            <a:ext cx="5127180" cy="4084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5DFA53-1806-426C-B9E6-DDFC2BB5D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61" y="3594440"/>
            <a:ext cx="5115339" cy="30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82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7106-2EF4-48B9-9CE0-228B7763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295F6-9D07-4F13-B547-FB5D4A64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9748" cy="4351338"/>
          </a:xfrm>
        </p:spPr>
        <p:txBody>
          <a:bodyPr>
            <a:normAutofit lnSpcReduction="10000"/>
          </a:bodyPr>
          <a:lstStyle/>
          <a:p>
            <a:pPr lvl="2" algn="just">
              <a:buFontTx/>
              <a:buChar char="‒"/>
            </a:pPr>
            <a:r>
              <a:rPr lang="en-US" sz="2800" dirty="0">
                <a:latin typeface="Calibri" panose="020F0502020204030204" pitchFamily="34" charset="0"/>
              </a:rPr>
              <a:t>four haploid nuclei repeatedly undergo mitotic division</a:t>
            </a:r>
          </a:p>
          <a:p>
            <a:pPr lvl="2" algn="just">
              <a:buFontTx/>
              <a:buChar char="‒"/>
            </a:pPr>
            <a:r>
              <a:rPr lang="en-US" sz="2800" dirty="0">
                <a:latin typeface="Calibri" panose="020F0502020204030204" pitchFamily="34" charset="0"/>
              </a:rPr>
              <a:t>basipetally produce bud of four long chains of basidiospores (sexual spores) consisting of MATα and </a:t>
            </a:r>
            <a:r>
              <a:rPr lang="en-US" sz="2800" dirty="0" err="1">
                <a:latin typeface="Calibri" panose="020F0502020204030204" pitchFamily="34" charset="0"/>
              </a:rPr>
              <a:t>MATa</a:t>
            </a:r>
            <a:r>
              <a:rPr lang="en-US" sz="2800" dirty="0">
                <a:latin typeface="Calibri" panose="020F0502020204030204" pitchFamily="34" charset="0"/>
              </a:rPr>
              <a:t> type spores in an equal ratio</a:t>
            </a:r>
          </a:p>
          <a:p>
            <a:r>
              <a:rPr lang="en-US" dirty="0">
                <a:latin typeface="Calibri" panose="020F0502020204030204" pitchFamily="34" charset="0"/>
              </a:rPr>
              <a:t>These basidiospores can cause infection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F95A2-3AA9-423F-8225-DA95C6595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55" y="1908314"/>
            <a:ext cx="5838689" cy="46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42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C6DC5-C94F-4D22-B2CA-50894AE5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Life cycle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25C5EE2-C5E1-4088-B325-A740F146D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336593" y="331304"/>
            <a:ext cx="7768728" cy="65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3E27-5CF0-4419-A10B-33E4B5FB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1767F-079A-4344-969E-DF3835789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Cryptococcus </a:t>
            </a:r>
            <a:r>
              <a:rPr lang="en-US" dirty="0">
                <a:latin typeface="Times New Roman" panose="02020603050405020304" pitchFamily="18" charset="0"/>
              </a:rPr>
              <a:t>spp. are almost always acquired from environmental sources, mainly by inhalation.</a:t>
            </a:r>
          </a:p>
          <a:p>
            <a:r>
              <a:rPr lang="en-US" dirty="0">
                <a:latin typeface="Times New Roman" panose="02020603050405020304" pitchFamily="18" charset="0"/>
              </a:rPr>
              <a:t>organisms usually replicate initially in the lungs</a:t>
            </a:r>
          </a:p>
          <a:p>
            <a:r>
              <a:rPr lang="en-US" dirty="0">
                <a:latin typeface="Times New Roman" panose="02020603050405020304" pitchFamily="18" charset="0"/>
              </a:rPr>
              <a:t>primary colonization might also occur in the nasal cavity and sinuses of some animals. </a:t>
            </a:r>
          </a:p>
          <a:p>
            <a:r>
              <a:rPr lang="en-US" dirty="0">
                <a:latin typeface="Times New Roman" panose="02020603050405020304" pitchFamily="18" charset="0"/>
              </a:rPr>
              <a:t>Cryptococcal organisms occasionally enter the body through breaks in the skin, </a:t>
            </a:r>
          </a:p>
          <a:p>
            <a:r>
              <a:rPr lang="en-US" dirty="0">
                <a:latin typeface="Times New Roman" panose="02020603050405020304" pitchFamily="18" charset="0"/>
              </a:rPr>
              <a:t>In cattle with cryptococcal mastitis, they enter the mammary gland through the teat. </a:t>
            </a:r>
          </a:p>
          <a:p>
            <a:r>
              <a:rPr lang="en-US" dirty="0">
                <a:latin typeface="Times New Roman" panose="02020603050405020304" pitchFamily="18" charset="0"/>
              </a:rPr>
              <a:t>Other routes (e.g., ascending infections via the urinary tract) </a:t>
            </a:r>
          </a:p>
          <a:p>
            <a:r>
              <a:rPr lang="en-US" dirty="0">
                <a:latin typeface="Times New Roman" panose="02020603050405020304" pitchFamily="18" charset="0"/>
              </a:rPr>
              <a:t>Latent infections occurs n animals: small numbers of viable organisms, encapsulated in granulomas in the lungs or lymph nodes </a:t>
            </a:r>
          </a:p>
          <a:p>
            <a:r>
              <a:rPr lang="en-US" dirty="0"/>
              <a:t>Both of these organisms grow as yeasts inside the body, and </a:t>
            </a:r>
            <a:r>
              <a:rPr lang="en-IN" dirty="0"/>
              <a:t>reproduce by budding.</a:t>
            </a:r>
            <a:endParaRPr lang="en-US" dirty="0">
              <a:latin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4427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5CC7-F24D-4A97-AC5D-5ABAD4F4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Transmission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A748-6B0D-43C3-9374-65FAA9065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transmission between animals in unusual circumstances (although infections can be acquired from bird droppings).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068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66E2-F9C0-42F4-8305-BDCA5701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Taxonomy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EEF4-E6A2-43E3-9FAE-E727F1543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Kingdom-fungi</a:t>
            </a:r>
          </a:p>
          <a:p>
            <a:r>
              <a:rPr lang="en-IN" dirty="0"/>
              <a:t>Division- Basidiomycota</a:t>
            </a:r>
          </a:p>
          <a:p>
            <a:r>
              <a:rPr lang="en-IN" dirty="0"/>
              <a:t>Genus: </a:t>
            </a:r>
            <a:r>
              <a:rPr lang="en-IN" i="1" dirty="0"/>
              <a:t>Cryptococcus</a:t>
            </a:r>
          </a:p>
          <a:p>
            <a:r>
              <a:rPr lang="en-IN" dirty="0"/>
              <a:t>Species: </a:t>
            </a:r>
            <a:r>
              <a:rPr lang="en-IN" i="1" dirty="0"/>
              <a:t>Cryptococcus neoformans</a:t>
            </a:r>
          </a:p>
          <a:p>
            <a:r>
              <a:rPr lang="en-IN" dirty="0"/>
              <a:t>               </a:t>
            </a:r>
            <a:r>
              <a:rPr lang="en-IN" i="1" dirty="0">
                <a:solidFill>
                  <a:prstClr val="black"/>
                </a:solidFill>
              </a:rPr>
              <a:t>Cryptococcus </a:t>
            </a:r>
            <a:r>
              <a:rPr lang="en-IN" i="1" dirty="0" err="1">
                <a:solidFill>
                  <a:prstClr val="black"/>
                </a:solidFill>
              </a:rPr>
              <a:t>gatii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78423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4C91E-E9B6-462F-8DE6-702B445A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Infections in Animals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9A0E-56C0-4E15-9E9C-1E16276F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1235"/>
            <a:ext cx="9896062" cy="5168348"/>
          </a:xfrm>
        </p:spPr>
        <p:txBody>
          <a:bodyPr>
            <a:normAutofit fontScale="55000" lnSpcReduction="20000"/>
          </a:bodyPr>
          <a:lstStyle/>
          <a:p>
            <a:r>
              <a:rPr lang="en-IN" sz="5900" b="1" dirty="0">
                <a:latin typeface="Arial" panose="020B0604020202020204" pitchFamily="34" charset="0"/>
              </a:rPr>
              <a:t>Clinical Signs</a:t>
            </a:r>
          </a:p>
          <a:p>
            <a:pPr lvl="2"/>
            <a:r>
              <a:rPr lang="en-IN" sz="4200" b="1" i="1" dirty="0">
                <a:latin typeface="Arial" panose="020B0604020202020204" pitchFamily="34" charset="0"/>
              </a:rPr>
              <a:t>Ruminants</a:t>
            </a:r>
          </a:p>
          <a:p>
            <a:pPr lvl="3">
              <a:buFont typeface="Times New Roman" panose="02020603050405020304" pitchFamily="18" charset="0"/>
              <a:buChar char="‒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Pulmonary infections, CNS involvement and cryptococcal</a:t>
            </a:r>
          </a:p>
          <a:p>
            <a:pPr lvl="3">
              <a:buFont typeface="Times New Roman" panose="02020603050405020304" pitchFamily="18" charset="0"/>
              <a:buChar char="‒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mastitis have been reported in cattle. </a:t>
            </a:r>
          </a:p>
          <a:p>
            <a:pPr lvl="3">
              <a:buFont typeface="Times New Roman" panose="02020603050405020304" pitchFamily="18" charset="0"/>
              <a:buChar char="‒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Mastitis:</a:t>
            </a:r>
          </a:p>
          <a:p>
            <a:pPr lvl="4">
              <a:buFont typeface="Times New Roman" panose="02020603050405020304" pitchFamily="18" charset="0"/>
              <a:buChar char="‒"/>
            </a:pP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</a:rPr>
              <a:t>clinical signs may include</a:t>
            </a:r>
          </a:p>
          <a:p>
            <a:pPr lvl="6">
              <a:lnSpc>
                <a:spcPct val="170000"/>
              </a:lnSpc>
              <a:buFont typeface="Times New Roman" panose="02020603050405020304" pitchFamily="18" charset="0"/>
              <a:buChar char="‒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Anorexia</a:t>
            </a:r>
          </a:p>
          <a:p>
            <a:pPr lvl="6">
              <a:lnSpc>
                <a:spcPct val="170000"/>
              </a:lnSpc>
              <a:buFont typeface="Times New Roman" panose="02020603050405020304" pitchFamily="18" charset="0"/>
              <a:buChar char="‒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decreased milk production </a:t>
            </a:r>
          </a:p>
          <a:p>
            <a:pPr lvl="6">
              <a:lnSpc>
                <a:spcPct val="170000"/>
              </a:lnSpc>
              <a:buFont typeface="Times New Roman" panose="02020603050405020304" pitchFamily="18" charset="0"/>
              <a:buChar char="‒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enlargement of the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supramammary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lymph nodes</a:t>
            </a:r>
          </a:p>
          <a:p>
            <a:pPr lvl="6">
              <a:lnSpc>
                <a:spcPct val="170000"/>
              </a:lnSpc>
              <a:buFont typeface="Times New Roman" panose="02020603050405020304" pitchFamily="18" charset="0"/>
              <a:buChar char="‒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affected quarters are usually swollen and firm</a:t>
            </a:r>
          </a:p>
          <a:p>
            <a:pPr lvl="6">
              <a:lnSpc>
                <a:spcPct val="170000"/>
              </a:lnSpc>
              <a:buFont typeface="Times New Roman" panose="02020603050405020304" pitchFamily="18" charset="0"/>
              <a:buChar char="‒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milk may be viscid, mucoid and grayish-white, or it may </a:t>
            </a:r>
            <a:r>
              <a:rPr lang="en-I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be watery with flakes.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56148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5C41-6253-4198-AD12-79FEEFEF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A296-4C75-4492-B972-02E5A290E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>
                <a:latin typeface="Arial" panose="020B0604020202020204" pitchFamily="34" charset="0"/>
              </a:rPr>
              <a:t>Birds</a:t>
            </a:r>
          </a:p>
          <a:p>
            <a:r>
              <a:rPr lang="en-US" dirty="0">
                <a:latin typeface="Arial Narrow" panose="020B0606020202030204" pitchFamily="34" charset="0"/>
              </a:rPr>
              <a:t>Psittacine birds have signs of an upper respiratory tract obstruction</a:t>
            </a:r>
          </a:p>
          <a:p>
            <a:r>
              <a:rPr lang="en-IN" dirty="0">
                <a:latin typeface="Arial Narrow" panose="020B0606020202030204" pitchFamily="34" charset="0"/>
              </a:rPr>
              <a:t>Often </a:t>
            </a:r>
            <a:r>
              <a:rPr lang="en-US" dirty="0">
                <a:latin typeface="Arial Narrow" panose="020B0606020202030204" pitchFamily="34" charset="0"/>
              </a:rPr>
              <a:t>have proliferative lesions, which may resemble neoplasia, around the beak or nares</a:t>
            </a:r>
          </a:p>
          <a:p>
            <a:r>
              <a:rPr lang="en-US" dirty="0">
                <a:latin typeface="Arial Narrow" panose="020B0606020202030204" pitchFamily="34" charset="0"/>
              </a:rPr>
              <a:t>Cryptococcosis - rare in pigeons</a:t>
            </a:r>
            <a:endParaRPr lang="en-IN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55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E26C-5275-4361-BCFA-55C655A5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</a:rPr>
              <a:t>Diagnostic Tests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0FF9-EE36-42DD-98F8-258B1DE5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Samples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Arial Narrow" panose="020B0606020202030204" pitchFamily="34" charset="0"/>
              </a:rPr>
              <a:t>Blood, or in other samples from biopsies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Arial Narrow" panose="020B0606020202030204" pitchFamily="34" charset="0"/>
              </a:rPr>
              <a:t> Impression smears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Arial Narrow" panose="020B0606020202030204" pitchFamily="34" charset="0"/>
              </a:rPr>
              <a:t>Aspirates or swabs of affected sites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Arial Narrow" panose="020B0606020202030204" pitchFamily="34" charset="0"/>
              </a:rPr>
              <a:t>Nasal secretions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Arial Narrow" panose="020B0606020202030204" pitchFamily="34" charset="0"/>
              </a:rPr>
              <a:t> Bronchial washings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Arial Narrow" panose="020B0606020202030204" pitchFamily="34" charset="0"/>
              </a:rPr>
              <a:t> Skin exudates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 err="1">
                <a:latin typeface="Arial Narrow" panose="020B0606020202030204" pitchFamily="34" charset="0"/>
              </a:rPr>
              <a:t>Csf</a:t>
            </a:r>
            <a:endParaRPr lang="en-US" dirty="0">
              <a:latin typeface="Arial Narrow" panose="020B0606020202030204" pitchFamily="34" charset="0"/>
            </a:endParaRP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latin typeface="Arial Narrow" panose="020B0606020202030204" pitchFamily="34" charset="0"/>
              </a:rPr>
              <a:t>Urine</a:t>
            </a:r>
            <a:endParaRPr lang="en-IN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94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3224-86F8-4DE5-A632-AD4BD243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</a:rPr>
              <a:t>Observation under microscope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C518-0B74-4E94-B4C3-252818A45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Arial Narrow" panose="020B0606020202030204" pitchFamily="34" charset="0"/>
              </a:rPr>
              <a:t>Observation of clinical samples under microscope after staining</a:t>
            </a:r>
          </a:p>
          <a:p>
            <a:r>
              <a:rPr lang="en-US" i="1" dirty="0">
                <a:latin typeface="Arial Narrow" panose="020B0606020202030204" pitchFamily="34" charset="0"/>
              </a:rPr>
              <a:t>C. neoformans </a:t>
            </a:r>
            <a:r>
              <a:rPr lang="en-US" dirty="0">
                <a:latin typeface="Arial Narrow" panose="020B0606020202030204" pitchFamily="34" charset="0"/>
              </a:rPr>
              <a:t>and </a:t>
            </a:r>
            <a:r>
              <a:rPr lang="en-US" i="1" dirty="0">
                <a:latin typeface="Arial Narrow" panose="020B0606020202030204" pitchFamily="34" charset="0"/>
              </a:rPr>
              <a:t>C. </a:t>
            </a:r>
            <a:r>
              <a:rPr lang="en-US" i="1" dirty="0" err="1">
                <a:latin typeface="Arial Narrow" panose="020B0606020202030204" pitchFamily="34" charset="0"/>
              </a:rPr>
              <a:t>gattii</a:t>
            </a:r>
            <a:r>
              <a:rPr lang="en-US" i="1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are round to oval yeasts, surrounded by large capsules that stain strongly with Mayer’s mucicarmine. </a:t>
            </a:r>
          </a:p>
          <a:p>
            <a:r>
              <a:rPr lang="en-US" dirty="0">
                <a:latin typeface="Arial Narrow" panose="020B0606020202030204" pitchFamily="34" charset="0"/>
              </a:rPr>
              <a:t>In an India ink preparation, the capsule appears as a clear halo around the </a:t>
            </a:r>
            <a:r>
              <a:rPr lang="en-IN" dirty="0">
                <a:latin typeface="Arial Narrow" panose="020B0606020202030204" pitchFamily="34" charset="0"/>
              </a:rPr>
              <a:t>yeast cell.</a:t>
            </a:r>
          </a:p>
          <a:p>
            <a:r>
              <a:rPr lang="en-US" dirty="0">
                <a:latin typeface="Arial Narrow" panose="020B0606020202030204" pitchFamily="34" charset="0"/>
              </a:rPr>
              <a:t>latex agglutination test can used to detect </a:t>
            </a:r>
            <a:r>
              <a:rPr lang="en-US" i="1" dirty="0">
                <a:latin typeface="Arial Narrow" panose="020B0606020202030204" pitchFamily="34" charset="0"/>
              </a:rPr>
              <a:t>C. neoformans </a:t>
            </a:r>
            <a:r>
              <a:rPr lang="en-US" dirty="0">
                <a:latin typeface="Arial Narrow" panose="020B0606020202030204" pitchFamily="34" charset="0"/>
              </a:rPr>
              <a:t>capsular antigens in blood, CSF or urine.</a:t>
            </a:r>
            <a:endParaRPr lang="en-IN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60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4A11-A53A-46CF-8893-4F5581F8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Confirmatory  diagnosis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54138-FE1A-403F-9F14-45A5C73DB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By culture. On fungal media such as </a:t>
            </a:r>
            <a:r>
              <a:rPr lang="en-US" dirty="0" err="1">
                <a:latin typeface="Arial Narrow" panose="020B0606020202030204" pitchFamily="34" charset="0"/>
              </a:rPr>
              <a:t>sabouraud</a:t>
            </a:r>
            <a:r>
              <a:rPr lang="en-US" dirty="0">
                <a:latin typeface="Arial Narrow" panose="020B0606020202030204" pitchFamily="34" charset="0"/>
              </a:rPr>
              <a:t> dextrose agar without cycloheximide.</a:t>
            </a:r>
          </a:p>
          <a:p>
            <a:r>
              <a:rPr lang="en-IN" dirty="0">
                <a:latin typeface="Arial Narrow" panose="020B0606020202030204" pitchFamily="34" charset="0"/>
              </a:rPr>
              <a:t>Colonies </a:t>
            </a:r>
            <a:r>
              <a:rPr lang="en-US" dirty="0">
                <a:latin typeface="Arial Narrow" panose="020B0606020202030204" pitchFamily="34" charset="0"/>
              </a:rPr>
              <a:t>usually appear within 2 to 5 days</a:t>
            </a:r>
          </a:p>
          <a:p>
            <a:r>
              <a:rPr lang="en-US" dirty="0">
                <a:latin typeface="Arial Narrow" panose="020B0606020202030204" pitchFamily="34" charset="0"/>
              </a:rPr>
              <a:t>The organism is identified by its appearance, ability to grow at 37°C and biochemical tests</a:t>
            </a:r>
          </a:p>
          <a:p>
            <a:r>
              <a:rPr lang="en-US" dirty="0">
                <a:latin typeface="Arial Narrow" panose="020B0606020202030204" pitchFamily="34" charset="0"/>
              </a:rPr>
              <a:t>By molecular methods such as DNA sequencing; </a:t>
            </a:r>
          </a:p>
          <a:p>
            <a:r>
              <a:rPr lang="en-US" dirty="0">
                <a:latin typeface="Arial Narrow" panose="020B0606020202030204" pitchFamily="34" charset="0"/>
              </a:rPr>
              <a:t>By commercial yeast identification </a:t>
            </a:r>
            <a:r>
              <a:rPr lang="en-IN" dirty="0">
                <a:latin typeface="Arial Narrow" panose="020B0606020202030204" pitchFamily="34" charset="0"/>
              </a:rPr>
              <a:t>systems.</a:t>
            </a:r>
          </a:p>
        </p:txBody>
      </p:sp>
    </p:spTree>
    <p:extLst>
      <p:ext uri="{BB962C8B-B14F-4D97-AF65-F5344CB8AC3E}">
        <p14:creationId xmlns:p14="http://schemas.microsoft.com/office/powerpoint/2010/main" val="4091879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4BD4D-4DBB-4258-9421-24525ADB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1" y="2763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88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80669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FF4B-82D1-431A-B0B7-4330C169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EF9E9-3B53-448E-8270-D3FB670B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Cryptococcus neoformans is an </a:t>
            </a:r>
            <a:r>
              <a:rPr lang="en-US" b="1" dirty="0"/>
              <a:t>encapsulated yeast </a:t>
            </a:r>
            <a:r>
              <a:rPr lang="en-US" dirty="0"/>
              <a:t>and an obligate aerobe that can live in both plants and animal</a:t>
            </a:r>
          </a:p>
          <a:p>
            <a:r>
              <a:rPr lang="en-US" dirty="0"/>
              <a:t>C. neoformans usually infects the lungs or the central nervous system (the brain and spinal cord), but it can also affect other parts of the body.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4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E9F0-995C-4EC1-A7F6-D8E64CE0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B8F5C-5AF0-4955-BFC1-7678508C2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Cryptococcus </a:t>
            </a:r>
            <a:r>
              <a:rPr lang="en-US" dirty="0"/>
              <a:t>spp. Are fungi in the division </a:t>
            </a:r>
            <a:r>
              <a:rPr lang="en-US" dirty="0" err="1"/>
              <a:t>basidiomycota</a:t>
            </a:r>
            <a:r>
              <a:rPr lang="en-US" dirty="0"/>
              <a:t>.</a:t>
            </a:r>
          </a:p>
          <a:p>
            <a:r>
              <a:rPr lang="en-US" dirty="0"/>
              <a:t>Two species – </a:t>
            </a:r>
            <a:r>
              <a:rPr lang="en-US" i="1" dirty="0"/>
              <a:t>c. Neoformans </a:t>
            </a:r>
            <a:r>
              <a:rPr lang="en-US" dirty="0"/>
              <a:t>and </a:t>
            </a:r>
            <a:r>
              <a:rPr lang="en-US" i="1" dirty="0"/>
              <a:t>C. </a:t>
            </a:r>
            <a:r>
              <a:rPr lang="en-US" i="1" dirty="0" err="1"/>
              <a:t>Gattii</a:t>
            </a:r>
            <a:r>
              <a:rPr lang="en-US" i="1" dirty="0"/>
              <a:t> </a:t>
            </a:r>
            <a:r>
              <a:rPr lang="en-US" dirty="0"/>
              <a:t>- commonly affect animals.</a:t>
            </a:r>
          </a:p>
          <a:p>
            <a:r>
              <a:rPr lang="en-IN" i="1" dirty="0"/>
              <a:t>Cryptococcus </a:t>
            </a:r>
            <a:r>
              <a:rPr lang="en-IN" dirty="0"/>
              <a:t>spp. Are dimorphic fungi – occurs in  hyphae and yeast form</a:t>
            </a:r>
          </a:p>
          <a:p>
            <a:r>
              <a:rPr lang="en-US" dirty="0"/>
              <a:t>Mainly occur in the yeast form</a:t>
            </a:r>
          </a:p>
          <a:p>
            <a:r>
              <a:rPr lang="en-IN" dirty="0"/>
              <a:t>Reproduce by budding</a:t>
            </a:r>
          </a:p>
          <a:p>
            <a:r>
              <a:rPr lang="en-IN" dirty="0"/>
              <a:t>Mating </a:t>
            </a:r>
            <a:r>
              <a:rPr lang="en-US" dirty="0"/>
              <a:t>produces the perfect (mycelial) stage of the fungus.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915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DB3EE-EB4E-4267-A710-BC933408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Habitat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AA8F-C8D0-4866-AE3F-AB04CBBAC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in soil contaminated with pigeon droppings</a:t>
            </a:r>
            <a:endParaRPr lang="en-IN" dirty="0"/>
          </a:p>
          <a:p>
            <a:r>
              <a:rPr lang="en-US" i="1" dirty="0"/>
              <a:t>Cryptococcus neoformans grows easily in pigeon feces, however the birds are not naturally </a:t>
            </a:r>
            <a:r>
              <a:rPr lang="en-US" dirty="0"/>
              <a:t>infected due to high body temp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833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1483-7FCE-4BE8-AD15-DD8A288D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Calibri,Bold"/>
              </a:rPr>
              <a:t>Species:</a:t>
            </a:r>
            <a:br>
              <a:rPr lang="en-IN" b="1" dirty="0">
                <a:latin typeface="Calibri,Bold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E2B04-0F59-46F2-99E4-98FCD2EC6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The genus Cryptococcus includes around 37 </a:t>
            </a:r>
            <a:r>
              <a:rPr lang="en-IN" dirty="0">
                <a:latin typeface="Calibri" panose="020F0502020204030204" pitchFamily="34" charset="0"/>
              </a:rPr>
              <a:t>species.</a:t>
            </a:r>
          </a:p>
          <a:p>
            <a:r>
              <a:rPr lang="en-US" dirty="0">
                <a:latin typeface="Calibri" panose="020F0502020204030204" pitchFamily="34" charset="0"/>
              </a:rPr>
              <a:t>Among these, </a:t>
            </a:r>
            <a:r>
              <a:rPr lang="en-US" i="1" dirty="0">
                <a:latin typeface="Calibri,Italic"/>
              </a:rPr>
              <a:t>Cryptococcus neoformans  and Cryptococcus </a:t>
            </a:r>
            <a:r>
              <a:rPr lang="en-US" i="1" dirty="0" err="1">
                <a:latin typeface="Calibri,Italic"/>
              </a:rPr>
              <a:t>gatii</a:t>
            </a:r>
            <a:r>
              <a:rPr lang="en-US" i="1" dirty="0">
                <a:latin typeface="Calibri,Italic"/>
              </a:rPr>
              <a:t> are the only species </a:t>
            </a:r>
            <a:r>
              <a:rPr lang="en-US" dirty="0">
                <a:latin typeface="Calibri" panose="020F0502020204030204" pitchFamily="34" charset="0"/>
              </a:rPr>
              <a:t>that is pathogenic to animals.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7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0E80-ADDC-4D0C-9F3B-08C2EC1A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alibri" panose="020F0502020204030204" pitchFamily="34" charset="0"/>
              </a:rPr>
              <a:t>Serotypes-Cryptococcus neoformans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D11B0-E315-449C-91A1-BF8A7D909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latin typeface="Calibri" panose="020F0502020204030204" pitchFamily="34" charset="0"/>
              </a:rPr>
              <a:t>It has four serotypes (A to D).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Calibri" panose="020F0502020204030204" pitchFamily="34" charset="0"/>
              </a:rPr>
              <a:t>Serotyping is based on capsular agglutination </a:t>
            </a:r>
            <a:r>
              <a:rPr lang="en-IN" dirty="0">
                <a:latin typeface="Calibri" panose="020F0502020204030204" pitchFamily="34" charset="0"/>
              </a:rPr>
              <a:t>reactions.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Calibri" panose="020F0502020204030204" pitchFamily="34" charset="0"/>
              </a:rPr>
              <a:t>All types can cause animal disease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Calibri" panose="020F0502020204030204" pitchFamily="34" charset="0"/>
              </a:rPr>
              <a:t>Infection due to serotypes A and D common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Calibri" panose="020F0502020204030204" pitchFamily="34" charset="0"/>
              </a:rPr>
              <a:t>Serotypes A and D found in excreta of wild and domesticated birds throughout world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Calibri" panose="020F0502020204030204" pitchFamily="34" charset="0"/>
              </a:rPr>
              <a:t>Serotypes B and C found in flowers Eucalyptus </a:t>
            </a:r>
            <a:r>
              <a:rPr lang="en-IN" dirty="0" err="1">
                <a:latin typeface="Calibri" panose="020F0502020204030204" pitchFamily="34" charset="0"/>
              </a:rPr>
              <a:t>camaldulensis</a:t>
            </a:r>
            <a:endParaRPr lang="en-IN" dirty="0">
              <a:latin typeface="Calibri" panose="020F05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Calibri" panose="020F0502020204030204" pitchFamily="34" charset="0"/>
              </a:rPr>
              <a:t>The two varieties, neoformans and </a:t>
            </a:r>
            <a:r>
              <a:rPr lang="en-US" dirty="0" err="1">
                <a:latin typeface="Calibri" panose="020F0502020204030204" pitchFamily="34" charset="0"/>
              </a:rPr>
              <a:t>gattii</a:t>
            </a:r>
            <a:r>
              <a:rPr lang="en-US" dirty="0">
                <a:latin typeface="Calibri" panose="020F0502020204030204" pitchFamily="34" charset="0"/>
              </a:rPr>
              <a:t> are </a:t>
            </a:r>
            <a:r>
              <a:rPr lang="en-IN" dirty="0">
                <a:latin typeface="Calibri" panose="020F0502020204030204" pitchFamily="34" charset="0"/>
              </a:rPr>
              <a:t>morphologically similar, except that </a:t>
            </a:r>
            <a:r>
              <a:rPr lang="en-US" dirty="0">
                <a:latin typeface="Calibri" panose="020F0502020204030204" pitchFamily="34" charset="0"/>
              </a:rPr>
              <a:t>basidiospores of var. neoformans are round and those of var. </a:t>
            </a:r>
            <a:r>
              <a:rPr lang="en-US" dirty="0" err="1">
                <a:latin typeface="Calibri" panose="020F0502020204030204" pitchFamily="34" charset="0"/>
              </a:rPr>
              <a:t>gattii</a:t>
            </a:r>
            <a:r>
              <a:rPr lang="en-US" dirty="0">
                <a:latin typeface="Calibri" panose="020F0502020204030204" pitchFamily="34" charset="0"/>
              </a:rPr>
              <a:t> are more elliptical in </a:t>
            </a:r>
            <a:r>
              <a:rPr lang="en-IN" dirty="0">
                <a:latin typeface="Calibri" panose="020F0502020204030204" pitchFamily="34" charset="0"/>
              </a:rPr>
              <a:t>shape.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6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6FB3-55D2-4DC8-BF07-B83E10DC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Calibri,Bold"/>
              </a:rPr>
              <a:t>Morphology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AFE09-040D-4C12-B8A4-4DF572062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1783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</a:rPr>
              <a:t>The typical vegetative form of </a:t>
            </a:r>
            <a:r>
              <a:rPr lang="en-US" i="1" dirty="0">
                <a:latin typeface="Calibri,Italic"/>
              </a:rPr>
              <a:t>C. neoformans is the yeast form with a cell diameter </a:t>
            </a:r>
            <a:r>
              <a:rPr lang="en-US" dirty="0">
                <a:latin typeface="Calibri" panose="020F0502020204030204" pitchFamily="34" charset="0"/>
              </a:rPr>
              <a:t>of 2.5 </a:t>
            </a:r>
            <a:r>
              <a:rPr lang="en-US" dirty="0" err="1">
                <a:latin typeface="Calibri" panose="020F0502020204030204" pitchFamily="34" charset="0"/>
              </a:rPr>
              <a:t>μm</a:t>
            </a:r>
            <a:r>
              <a:rPr lang="en-US" dirty="0">
                <a:latin typeface="Calibri" panose="020F0502020204030204" pitchFamily="34" charset="0"/>
              </a:rPr>
              <a:t> to </a:t>
            </a:r>
            <a:r>
              <a:rPr lang="el-GR" dirty="0">
                <a:latin typeface="Calibri" panose="020F0502020204030204" pitchFamily="34" charset="0"/>
              </a:rPr>
              <a:t>10 μ</a:t>
            </a:r>
            <a:r>
              <a:rPr lang="en-IN" dirty="0">
                <a:latin typeface="Calibri" panose="020F0502020204030204" pitchFamily="34" charset="0"/>
              </a:rPr>
              <a:t>m.</a:t>
            </a:r>
          </a:p>
          <a:p>
            <a:pPr algn="just"/>
            <a:r>
              <a:rPr lang="en-US" dirty="0">
                <a:latin typeface="Calibri" panose="020F0502020204030204" pitchFamily="34" charset="0"/>
              </a:rPr>
              <a:t>A characteristic polysaccharide capsule of variable thickness (1-30μm) surrounds these </a:t>
            </a:r>
            <a:r>
              <a:rPr lang="en-IN" dirty="0">
                <a:latin typeface="Calibri" panose="020F0502020204030204" pitchFamily="34" charset="0"/>
              </a:rPr>
              <a:t>yeasts.</a:t>
            </a:r>
          </a:p>
          <a:p>
            <a:pPr algn="just"/>
            <a:r>
              <a:rPr lang="en-US" dirty="0">
                <a:latin typeface="Calibri" panose="020F0502020204030204" pitchFamily="34" charset="0"/>
              </a:rPr>
              <a:t>In its natural environment the capsule is thinner and the yeast smaller, while thicker capsules tend to be found from infected tissues.</a:t>
            </a:r>
          </a:p>
          <a:p>
            <a:pPr algn="just"/>
            <a:r>
              <a:rPr lang="en-US" dirty="0">
                <a:latin typeface="Calibri" panose="020F0502020204030204" pitchFamily="34" charset="0"/>
              </a:rPr>
              <a:t>The capsules stain pink by the Meyer’s </a:t>
            </a:r>
            <a:r>
              <a:rPr lang="en-IN" dirty="0">
                <a:latin typeface="Calibri" panose="020F0502020204030204" pitchFamily="34" charset="0"/>
              </a:rPr>
              <a:t>mucicarmine technique.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F4869-2A4A-491A-A625-AE0E43A12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7" t="1352" r="6008" b="3169"/>
          <a:stretch/>
        </p:blipFill>
        <p:spPr>
          <a:xfrm>
            <a:off x="9992139" y="192155"/>
            <a:ext cx="2014330" cy="3377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45C88-E9AE-45E8-9DF8-CB84944C1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" t="1749"/>
          <a:stretch/>
        </p:blipFill>
        <p:spPr>
          <a:xfrm>
            <a:off x="6877878" y="0"/>
            <a:ext cx="2345635" cy="3251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20923B-F20B-4F37-8696-E8269830E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578" y="3286540"/>
            <a:ext cx="4266474" cy="33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6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4407-728B-4176-818B-ADE01091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Calibri,Bold"/>
              </a:rPr>
              <a:t>Virulence Factors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3E475-95EE-4502-93D4-FCBE26F1C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Arial" panose="020B0604020202020204" pitchFamily="34" charset="0"/>
              </a:rPr>
              <a:t> </a:t>
            </a:r>
            <a:r>
              <a:rPr lang="en-IN" dirty="0">
                <a:latin typeface="Calibri" panose="020F0502020204030204" pitchFamily="34" charset="0"/>
              </a:rPr>
              <a:t>Virulence</a:t>
            </a:r>
          </a:p>
          <a:p>
            <a:pPr lvl="2">
              <a:buFontTx/>
              <a:buChar char="‒"/>
            </a:pPr>
            <a:r>
              <a:rPr lang="en-IN" sz="2800" dirty="0">
                <a:latin typeface="Calibri" panose="020F0502020204030204" pitchFamily="34" charset="0"/>
              </a:rPr>
              <a:t>The polysaccharide capsule</a:t>
            </a:r>
          </a:p>
          <a:p>
            <a:pPr lvl="2">
              <a:buFontTx/>
              <a:buChar char="‒"/>
            </a:pPr>
            <a:r>
              <a:rPr lang="en-IN" sz="2800" dirty="0">
                <a:latin typeface="Calibri" panose="020F0502020204030204" pitchFamily="34" charset="0"/>
              </a:rPr>
              <a:t>Melanin production</a:t>
            </a:r>
          </a:p>
          <a:p>
            <a:pPr lvl="2">
              <a:buFontTx/>
              <a:buChar char="‒"/>
            </a:pPr>
            <a:r>
              <a:rPr lang="en-IN" sz="2800" dirty="0">
                <a:latin typeface="Calibri" panose="020F0502020204030204" pitchFamily="34" charset="0"/>
              </a:rPr>
              <a:t>Mannitol production</a:t>
            </a:r>
          </a:p>
          <a:p>
            <a:pPr lvl="2">
              <a:buFontTx/>
              <a:buChar char="‒"/>
            </a:pPr>
            <a:r>
              <a:rPr lang="en-IN" sz="2800" dirty="0">
                <a:latin typeface="Calibri" panose="020F0502020204030204" pitchFamily="34" charset="0"/>
              </a:rPr>
              <a:t>Different enzymes : superoxide dismutase, proteases, </a:t>
            </a:r>
            <a:r>
              <a:rPr lang="en-US" sz="2800" dirty="0">
                <a:latin typeface="Calibri" panose="020F0502020204030204" pitchFamily="34" charset="0"/>
              </a:rPr>
              <a:t>phospholipase B, and </a:t>
            </a:r>
            <a:r>
              <a:rPr lang="en-US" sz="2800" dirty="0" err="1">
                <a:latin typeface="Calibri" panose="020F0502020204030204" pitchFamily="34" charset="0"/>
              </a:rPr>
              <a:t>lysophospholipase</a:t>
            </a:r>
            <a:r>
              <a:rPr lang="en-US" sz="2800" dirty="0">
                <a:latin typeface="Calibri" panose="020F0502020204030204" pitchFamily="34" charset="0"/>
              </a:rPr>
              <a:t> the </a:t>
            </a:r>
            <a:r>
              <a:rPr lang="en-US" sz="2800" dirty="0" err="1">
                <a:latin typeface="Calibri" panose="020F0502020204030204" pitchFamily="34" charset="0"/>
              </a:rPr>
              <a:t>phenoloxidase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IN" sz="2800" dirty="0">
                <a:latin typeface="Calibri" panose="020F0502020204030204" pitchFamily="34" charset="0"/>
              </a:rPr>
              <a:t>, urease</a:t>
            </a:r>
          </a:p>
          <a:p>
            <a:pPr lvl="2">
              <a:buFontTx/>
              <a:buChar char="‒"/>
            </a:pPr>
            <a:r>
              <a:rPr lang="en-US" sz="2800" dirty="0">
                <a:latin typeface="Calibri" panose="020F0502020204030204" pitchFamily="34" charset="0"/>
              </a:rPr>
              <a:t>The organism's ability to grow at 37°C</a:t>
            </a:r>
          </a:p>
          <a:p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These factors increase the degree of pathogenicity of a </a:t>
            </a:r>
            <a:r>
              <a:rPr lang="en-IN" dirty="0">
                <a:latin typeface="Calibri" panose="020F0502020204030204" pitchFamily="34" charset="0"/>
              </a:rPr>
              <a:t>microbe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9302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1078</Words>
  <Application>Microsoft Office PowerPoint</Application>
  <PresentationFormat>Widescreen</PresentationFormat>
  <Paragraphs>130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Calibri,Bold</vt:lpstr>
      <vt:lpstr>Calibri,Italic</vt:lpstr>
      <vt:lpstr>Times New Roman</vt:lpstr>
      <vt:lpstr>Office Theme</vt:lpstr>
      <vt:lpstr>CRYPTOCOCCUS</vt:lpstr>
      <vt:lpstr>Taxonomy </vt:lpstr>
      <vt:lpstr>Introduction </vt:lpstr>
      <vt:lpstr>PowerPoint Presentation</vt:lpstr>
      <vt:lpstr>Habitat </vt:lpstr>
      <vt:lpstr>Species: </vt:lpstr>
      <vt:lpstr>Serotypes-Cryptococcus neoformans</vt:lpstr>
      <vt:lpstr>Morphology</vt:lpstr>
      <vt:lpstr>Virulence Factors</vt:lpstr>
      <vt:lpstr>Mode of Infection:</vt:lpstr>
      <vt:lpstr>Species Affected</vt:lpstr>
      <vt:lpstr>Birds</vt:lpstr>
      <vt:lpstr>PowerPoint Presentation</vt:lpstr>
      <vt:lpstr>Life cycle </vt:lpstr>
      <vt:lpstr>Cont…</vt:lpstr>
      <vt:lpstr>PowerPoint Presentation</vt:lpstr>
      <vt:lpstr>Life cycle</vt:lpstr>
      <vt:lpstr>Pathogenesis</vt:lpstr>
      <vt:lpstr>Transmission</vt:lpstr>
      <vt:lpstr>Infections in Animals</vt:lpstr>
      <vt:lpstr>PowerPoint Presentation</vt:lpstr>
      <vt:lpstr>Diagnostic Tests</vt:lpstr>
      <vt:lpstr>Observation under microscope</vt:lpstr>
      <vt:lpstr>Confirmatory  diagnosis 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MANOJ KUMAR</dc:creator>
  <cp:lastModifiedBy>MANOJ KUMAR</cp:lastModifiedBy>
  <cp:revision>14</cp:revision>
  <dcterms:created xsi:type="dcterms:W3CDTF">2020-04-10T03:10:05Z</dcterms:created>
  <dcterms:modified xsi:type="dcterms:W3CDTF">2020-04-11T07:55:56Z</dcterms:modified>
</cp:coreProperties>
</file>