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31" r:id="rId3"/>
    <p:sldId id="325" r:id="rId4"/>
    <p:sldId id="330" r:id="rId5"/>
    <p:sldId id="332" r:id="rId6"/>
    <p:sldId id="333" r:id="rId7"/>
    <p:sldId id="334" r:id="rId8"/>
    <p:sldId id="335" r:id="rId9"/>
    <p:sldId id="336" r:id="rId10"/>
    <p:sldId id="337" r:id="rId11"/>
    <p:sldId id="338" r:id="rId12"/>
    <p:sldId id="303" r:id="rId13"/>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66"/>
    <a:srgbClr val="FF9933"/>
    <a:srgbClr val="57B2B9"/>
    <a:srgbClr val="FF6699"/>
    <a:srgbClr val="A50021"/>
    <a:srgbClr val="000066"/>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73" autoAdjust="0"/>
    <p:restoredTop sz="94717" autoAdjust="0"/>
  </p:normalViewPr>
  <p:slideViewPr>
    <p:cSldViewPr>
      <p:cViewPr varScale="1">
        <p:scale>
          <a:sx n="68" d="100"/>
          <a:sy n="68" d="100"/>
        </p:scale>
        <p:origin x="126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6BDE7B-B888-46F4-844E-DC2E322AF47C}" type="datetimeFigureOut">
              <a:rPr lang="en-US" smtClean="0"/>
              <a:pPr/>
              <a:t>4/25/2020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697613-4797-4716-B539-7A297444DF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0697613-4797-4716-B539-7A297444DFE2}"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967154" y="1828800"/>
            <a:ext cx="7315200" cy="2286000"/>
          </a:xfrm>
        </p:spPr>
        <p:txBody>
          <a:bodyPr/>
          <a:lstStyle/>
          <a:p>
            <a:pPr eaLnBrk="1" hangingPunct="1">
              <a:defRPr/>
            </a:pPr>
            <a:r>
              <a:rPr lang="en-US" sz="5400" dirty="0"/>
              <a:t> </a:t>
            </a:r>
            <a:r>
              <a:rPr lang="en-US" sz="2800" dirty="0"/>
              <a:t>Mechanisms &amp; characteristics of gas-fluidization systems Application of fluidization in drying, Batch fluidization, Fluidized bed dryers.</a:t>
            </a:r>
            <a:br>
              <a:rPr lang="en-US" sz="2800" dirty="0">
                <a:solidFill>
                  <a:srgbClr val="FFFF00"/>
                </a:solidFill>
              </a:rPr>
            </a:br>
            <a:endParaRPr lang="en-US" sz="4000" b="1" dirty="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a:solidFill>
                  <a:srgbClr val="A50021"/>
                </a:solidFill>
              </a:rPr>
              <a:t>Dr. J. Badshah</a:t>
            </a:r>
          </a:p>
          <a:p>
            <a:pPr eaLnBrk="1" hangingPunct="1">
              <a:lnSpc>
                <a:spcPct val="90000"/>
              </a:lnSpc>
            </a:pPr>
            <a:r>
              <a:rPr lang="en-US" sz="2000" b="1" dirty="0"/>
              <a:t>University Professor – cum - Chief Scientist</a:t>
            </a:r>
          </a:p>
          <a:p>
            <a:pPr eaLnBrk="1" hangingPunct="1">
              <a:lnSpc>
                <a:spcPct val="90000"/>
              </a:lnSpc>
            </a:pPr>
            <a:r>
              <a:rPr lang="en-US" sz="2000" b="1" dirty="0"/>
              <a:t>Dairy Engineering Department</a:t>
            </a:r>
          </a:p>
          <a:p>
            <a:pPr eaLnBrk="1" hangingPunct="1">
              <a:lnSpc>
                <a:spcPct val="90000"/>
              </a:lnSpc>
            </a:pPr>
            <a:r>
              <a:rPr lang="en-US" sz="2000" b="1" dirty="0"/>
              <a:t>Sanjay Gandhi Institute of Dairy Science &amp; Technology, </a:t>
            </a:r>
            <a:r>
              <a:rPr lang="en-US" sz="2000" b="1" dirty="0" err="1"/>
              <a:t>Jagdeopath</a:t>
            </a:r>
            <a:r>
              <a:rPr lang="en-US" sz="2000" b="1" dirty="0"/>
              <a:t>, Patna</a:t>
            </a:r>
          </a:p>
          <a:p>
            <a:pPr eaLnBrk="1" hangingPunct="1">
              <a:lnSpc>
                <a:spcPct val="90000"/>
              </a:lnSpc>
            </a:pPr>
            <a:r>
              <a:rPr lang="en-US" sz="1800" b="1" dirty="0"/>
              <a:t>(Bihar Animal Sciences University, Patna)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200" b="1" dirty="0">
                <a:solidFill>
                  <a:srgbClr val="FF0000"/>
                </a:solidFill>
              </a:rPr>
              <a:t>Schematic diagram of Wet scrubbers</a:t>
            </a:r>
          </a:p>
        </p:txBody>
      </p:sp>
      <p:pic>
        <p:nvPicPr>
          <p:cNvPr id="4" name="Content Placeholder 3" descr="L:\download (1).jpg"/>
          <p:cNvPicPr>
            <a:picLocks noGrp="1"/>
          </p:cNvPicPr>
          <p:nvPr>
            <p:ph idx="1"/>
          </p:nvPr>
        </p:nvPicPr>
        <p:blipFill>
          <a:blip r:embed="rId2"/>
          <a:srcRect/>
          <a:stretch>
            <a:fillRect/>
          </a:stretch>
        </p:blipFill>
        <p:spPr bwMode="auto">
          <a:xfrm>
            <a:off x="457200" y="1371600"/>
            <a:ext cx="4191001" cy="4419600"/>
          </a:xfrm>
          <a:prstGeom prst="rect">
            <a:avLst/>
          </a:prstGeom>
          <a:noFill/>
          <a:ln w="9525">
            <a:noFill/>
            <a:miter lim="800000"/>
            <a:headEnd/>
            <a:tailEnd/>
          </a:ln>
        </p:spPr>
      </p:pic>
      <p:pic>
        <p:nvPicPr>
          <p:cNvPr id="5" name="Picture 4" descr="L:\Image.jpg"/>
          <p:cNvPicPr/>
          <p:nvPr/>
        </p:nvPicPr>
        <p:blipFill>
          <a:blip r:embed="rId3"/>
          <a:srcRect/>
          <a:stretch>
            <a:fillRect/>
          </a:stretch>
        </p:blipFill>
        <p:spPr bwMode="auto">
          <a:xfrm>
            <a:off x="4876800" y="1371600"/>
            <a:ext cx="3810000" cy="44196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200" dirty="0">
                <a:solidFill>
                  <a:srgbClr val="FF0000"/>
                </a:solidFill>
              </a:rPr>
              <a:t>Bag Filter in </a:t>
            </a:r>
            <a:r>
              <a:rPr lang="en-US" sz="3200" dirty="0" err="1">
                <a:solidFill>
                  <a:srgbClr val="FF0000"/>
                </a:solidFill>
              </a:rPr>
              <a:t>Niro</a:t>
            </a:r>
            <a:r>
              <a:rPr lang="en-US" sz="3200" dirty="0">
                <a:solidFill>
                  <a:srgbClr val="FF0000"/>
                </a:solidFill>
              </a:rPr>
              <a:t> spray Dryers</a:t>
            </a:r>
          </a:p>
        </p:txBody>
      </p:sp>
      <p:sp>
        <p:nvSpPr>
          <p:cNvPr id="3" name="Content Placeholder 2"/>
          <p:cNvSpPr>
            <a:spLocks noGrp="1"/>
          </p:cNvSpPr>
          <p:nvPr>
            <p:ph idx="1"/>
          </p:nvPr>
        </p:nvSpPr>
        <p:spPr>
          <a:xfrm>
            <a:off x="457200" y="990600"/>
            <a:ext cx="8229600" cy="5638800"/>
          </a:xfrm>
        </p:spPr>
        <p:txBody>
          <a:bodyPr/>
          <a:lstStyle/>
          <a:p>
            <a:pPr algn="just"/>
            <a:r>
              <a:rPr lang="en-US" sz="2000" dirty="0"/>
              <a:t>All the process air is discharged through bag filters integrated inside the drying chamber at the periphery, where they hang down from the ceiling. The separation efficiency  (≤10 mg/Nm</a:t>
            </a:r>
            <a:r>
              <a:rPr lang="en-US" sz="2000" baseline="30000" dirty="0"/>
              <a:t>3</a:t>
            </a:r>
            <a:r>
              <a:rPr lang="en-US" sz="2000" dirty="0"/>
              <a:t> air) ) is the same as that known from the </a:t>
            </a:r>
            <a:r>
              <a:rPr lang="en-US" sz="2000" dirty="0" err="1"/>
              <a:t>Niro</a:t>
            </a:r>
            <a:r>
              <a:rPr lang="en-US" sz="2000" dirty="0"/>
              <a:t> SANICIP™   CIP‐able bag filter.</a:t>
            </a:r>
          </a:p>
          <a:p>
            <a:pPr algn="just">
              <a:buNone/>
            </a:pPr>
            <a:endParaRPr lang="en-US" sz="2000" dirty="0"/>
          </a:p>
          <a:p>
            <a:pPr algn="just"/>
            <a:r>
              <a:rPr lang="en-US" sz="2000" dirty="0"/>
              <a:t>During operation the product, which is collected on the outside of the filter material, is removed by a compressed air stream blown into the inside of each bag by means of a specially designed reverse jet air nozzle (patented) positioned above each bag.</a:t>
            </a:r>
          </a:p>
          <a:p>
            <a:pPr algn="just">
              <a:buNone/>
            </a:pPr>
            <a:endParaRPr lang="en-US" sz="2000" dirty="0"/>
          </a:p>
          <a:p>
            <a:pPr algn="just"/>
            <a:r>
              <a:rPr lang="en-US" sz="2000" dirty="0"/>
              <a:t>This results in a low pressure drop across the filter, i.e. reduced energy consumption and noise emission. </a:t>
            </a:r>
            <a:endParaRPr lang="en-US" sz="2000"/>
          </a:p>
          <a:p>
            <a:pPr algn="just"/>
            <a:r>
              <a:rPr lang="en-US" sz="2000"/>
              <a:t>Another </a:t>
            </a:r>
            <a:r>
              <a:rPr lang="en-US" sz="2000" dirty="0"/>
              <a:t>special feature (patented) in the IFDTM plant ‐ inherited from the </a:t>
            </a:r>
            <a:r>
              <a:rPr lang="en-US" sz="2000" dirty="0" err="1"/>
              <a:t>Niro</a:t>
            </a:r>
            <a:r>
              <a:rPr lang="en-US" sz="2000" dirty="0"/>
              <a:t> SANICIP™  bag filter ‐ is the wet cleaning of the bags from inside towards the dirty outside by means of CIP solution, which reduces the overall CIP liquid amount and thereby the effluent from the plant.</a:t>
            </a:r>
            <a:endParaRPr lang="en-US" sz="2000" baseline="30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a:solidFill>
                  <a:srgbClr val="FF0000"/>
                </a:solidFill>
              </a:rPr>
              <a:t>Solid Gas Separation in spray Dryers</a:t>
            </a:r>
          </a:p>
        </p:txBody>
      </p:sp>
      <p:sp>
        <p:nvSpPr>
          <p:cNvPr id="3" name="Content Placeholder 2"/>
          <p:cNvSpPr>
            <a:spLocks noGrp="1"/>
          </p:cNvSpPr>
          <p:nvPr>
            <p:ph idx="1"/>
          </p:nvPr>
        </p:nvSpPr>
        <p:spPr>
          <a:xfrm>
            <a:off x="457200" y="762000"/>
            <a:ext cx="8229600" cy="5791200"/>
          </a:xfrm>
        </p:spPr>
        <p:txBody>
          <a:bodyPr/>
          <a:lstStyle/>
          <a:p>
            <a:pPr>
              <a:buFont typeface="Arial" pitchFamily="34" charset="0"/>
              <a:buChar char="•"/>
            </a:pPr>
            <a:r>
              <a:rPr lang="en-US" sz="2000" b="1" dirty="0"/>
              <a:t>Importance of Separation of fine powder particles (10 -30%) from air exiting from drying chamber</a:t>
            </a:r>
          </a:p>
          <a:p>
            <a:pPr>
              <a:buFont typeface="Arial" pitchFamily="34" charset="0"/>
              <a:buChar char="•"/>
            </a:pPr>
            <a:r>
              <a:rPr lang="en-US" sz="2000" dirty="0"/>
              <a:t>Economic Reasons</a:t>
            </a:r>
          </a:p>
          <a:p>
            <a:pPr>
              <a:buFont typeface="Arial" pitchFamily="34" charset="0"/>
              <a:buChar char="•"/>
            </a:pPr>
            <a:r>
              <a:rPr lang="en-US" sz="2000" dirty="0"/>
              <a:t>Pollution Problems </a:t>
            </a:r>
          </a:p>
          <a:p>
            <a:r>
              <a:rPr lang="en-US" sz="2000" b="1" dirty="0"/>
              <a:t>Methods of powder recovery from exhaust air</a:t>
            </a:r>
            <a:endParaRPr lang="en-US" sz="2000" dirty="0"/>
          </a:p>
          <a:p>
            <a:pPr>
              <a:buNone/>
            </a:pPr>
            <a:r>
              <a:rPr lang="en-US" sz="2000" dirty="0"/>
              <a:t>     1. Cyclone separators</a:t>
            </a:r>
            <a:br>
              <a:rPr lang="en-US" sz="2000" dirty="0"/>
            </a:br>
            <a:r>
              <a:rPr lang="en-US" sz="2000" dirty="0"/>
              <a:t>2. Bag filters</a:t>
            </a:r>
            <a:br>
              <a:rPr lang="en-US" sz="2000" dirty="0"/>
            </a:br>
            <a:r>
              <a:rPr lang="en-US" sz="2000" dirty="0"/>
              <a:t>3. Wet scrubbers</a:t>
            </a:r>
          </a:p>
          <a:p>
            <a:r>
              <a:rPr lang="en-US" sz="2000" b="1" dirty="0"/>
              <a:t>Working of Cyclone Separators</a:t>
            </a:r>
            <a:endParaRPr lang="en-US" sz="2000" dirty="0"/>
          </a:p>
          <a:p>
            <a:pPr algn="just"/>
            <a:r>
              <a:rPr lang="en-US" sz="2000" dirty="0"/>
              <a:t>High efficiency, Easy to maintain and Easy to clean.</a:t>
            </a:r>
          </a:p>
          <a:p>
            <a:pPr algn="just"/>
            <a:r>
              <a:rPr lang="en-US" sz="2000" dirty="0"/>
              <a:t>Vortex motion due to centrifugal force move the particles of powder towards the wall but the Drag force of the air tries to carry the particles towards axis of cyclone. </a:t>
            </a:r>
          </a:p>
          <a:p>
            <a:pPr algn="just"/>
            <a:r>
              <a:rPr lang="en-US" sz="2000" dirty="0"/>
              <a:t>Centrifugal force predominant over drag force resulted in separation of particles towards radial direction. Powder leaves the bottom of the cyclone via a locking device. The clean air spirals upwards along the center axis of the cyclone and passes out at the top.</a:t>
            </a:r>
          </a:p>
          <a:p>
            <a:endParaRPr lang="en-US" sz="2000" dirty="0"/>
          </a:p>
          <a:p>
            <a:pPr>
              <a:buNone/>
            </a:pPr>
            <a:br>
              <a:rPr lang="en-US" sz="2000" dirty="0"/>
            </a:br>
            <a:endParaRPr lang="en-US" sz="2000" dirty="0"/>
          </a:p>
          <a:p>
            <a:pPr>
              <a:buNone/>
            </a:pPr>
            <a:endParaRPr lang="en-US" sz="2000" dirty="0"/>
          </a:p>
          <a:p>
            <a:pPr>
              <a:buNone/>
            </a:pPr>
            <a:br>
              <a:rPr lang="en-US" sz="2000" dirty="0"/>
            </a:br>
            <a:endParaRPr lang="en-US" sz="2000" dirty="0"/>
          </a:p>
          <a:p>
            <a:pPr>
              <a:buNone/>
            </a:pPr>
            <a:br>
              <a:rPr lang="en-US" sz="2000" b="1" dirty="0"/>
            </a:br>
            <a:endParaRPr lang="en-US" sz="2000" dirty="0"/>
          </a:p>
          <a:p>
            <a:pPr>
              <a:buNone/>
            </a:pPr>
            <a:br>
              <a:rPr lang="en-US" sz="2000" dirty="0"/>
            </a:br>
            <a:br>
              <a:rPr lang="en-US" sz="2000" dirty="0"/>
            </a:br>
            <a:endParaRPr lang="en-US" sz="2000" dirty="0"/>
          </a:p>
          <a:p>
            <a:pPr>
              <a:buNone/>
            </a:pPr>
            <a:br>
              <a:rPr lang="en-US" sz="2000" dirty="0"/>
            </a:br>
            <a:endParaRPr lang="en-US" sz="2000" dirty="0"/>
          </a:p>
          <a:p>
            <a:pPr>
              <a:buNone/>
            </a:pPr>
            <a:br>
              <a:rPr lang="en-US" sz="2000" dirty="0"/>
            </a:br>
            <a:br>
              <a:rPr lang="en-US" sz="2000" dirty="0"/>
            </a:br>
            <a:br>
              <a:rPr lang="en-US" sz="2000" dirty="0"/>
            </a:br>
            <a:endParaRPr lang="en-US" sz="2000" dirty="0"/>
          </a:p>
          <a:p>
            <a:pPr>
              <a:buNone/>
            </a:pPr>
            <a:br>
              <a:rPr lang="en-US" sz="2000" dirty="0"/>
            </a:br>
            <a:endParaRPr lang="en-US" sz="2000" dirty="0"/>
          </a:p>
          <a:p>
            <a:pPr>
              <a:buNone/>
            </a:pPr>
            <a:br>
              <a:rPr lang="en-US" sz="2000" dirty="0"/>
            </a:br>
            <a:endParaRPr lang="en-US" sz="2000" dirty="0"/>
          </a:p>
          <a:p>
            <a:pPr>
              <a:buNone/>
            </a:pPr>
            <a:br>
              <a:rPr lang="en-US" sz="2000" b="1" dirty="0"/>
            </a:br>
            <a:endParaRPr lang="en-US" sz="2000" dirty="0"/>
          </a:p>
          <a:p>
            <a:pPr>
              <a:buNone/>
            </a:pPr>
            <a:endParaRPr lang="en-US" sz="2000" dirty="0"/>
          </a:p>
          <a:p>
            <a:pPr>
              <a:buNone/>
            </a:pPr>
            <a:br>
              <a:rPr lang="en-US" sz="2000" dirty="0"/>
            </a:br>
            <a:endParaRPr lang="en-US" sz="2000" dirty="0"/>
          </a:p>
          <a:p>
            <a:pPr>
              <a:buNone/>
            </a:pPr>
            <a:endParaRPr lang="en-US" sz="2000" dirty="0"/>
          </a:p>
          <a:p>
            <a:pPr>
              <a:buNone/>
            </a:pPr>
            <a:br>
              <a:rPr lang="en-US" sz="2000" dirty="0"/>
            </a:br>
            <a:endParaRPr lang="en-US" sz="2000" dirty="0"/>
          </a:p>
          <a:p>
            <a:pPr>
              <a:buNone/>
            </a:pPr>
            <a:br>
              <a:rPr lang="en-US" sz="2000" dirty="0"/>
            </a:br>
            <a:endParaRPr lang="en-US" sz="2000" dirty="0"/>
          </a:p>
          <a:p>
            <a:pPr>
              <a:buNone/>
            </a:pPr>
            <a:br>
              <a:rPr lang="en-US" sz="2000" b="1" dirty="0"/>
            </a:br>
            <a:endParaRPr lang="en-US" sz="2000" dirty="0"/>
          </a:p>
          <a:p>
            <a:pPr>
              <a:buNone/>
            </a:pPr>
            <a:endParaRPr lang="en-US" sz="2000" dirty="0"/>
          </a:p>
          <a:p>
            <a:pPr>
              <a:buNone/>
            </a:pPr>
            <a:br>
              <a:rPr lang="en-US" sz="2000" dirty="0"/>
            </a:br>
            <a:endParaRPr lang="en-US" sz="2000" dirty="0"/>
          </a:p>
          <a:p>
            <a:pPr>
              <a:buNone/>
            </a:pPr>
            <a:br>
              <a:rPr lang="en-US" sz="2000" b="1" dirty="0"/>
            </a:br>
            <a:endParaRPr lang="en-US" sz="2000" dirty="0"/>
          </a:p>
          <a:p>
            <a:pPr>
              <a:buNone/>
            </a:pPr>
            <a:endParaRPr lang="en-US" sz="2000" dirty="0"/>
          </a:p>
          <a:p>
            <a:pPr>
              <a:buNone/>
            </a:pPr>
            <a:br>
              <a:rPr lang="en-US" sz="2000" b="1" dirty="0"/>
            </a:br>
            <a:endParaRPr lang="en-US" sz="2000" dirty="0"/>
          </a:p>
          <a:p>
            <a:endParaRPr lang="en-US" sz="2000" dirty="0"/>
          </a:p>
          <a:p>
            <a:pPr>
              <a:buNone/>
            </a:pPr>
            <a:endParaRPr lang="en-US" sz="2000" dirty="0"/>
          </a:p>
          <a:p>
            <a:pPr>
              <a:buNone/>
            </a:pPr>
            <a:br>
              <a:rPr lang="en-US" sz="2000" dirty="0"/>
            </a:br>
            <a:endParaRPr lang="en-US" sz="2000" dirty="0"/>
          </a:p>
          <a:p>
            <a:pPr>
              <a:buNone/>
            </a:pPr>
            <a:endParaRPr lang="en-US" sz="2000" dirty="0"/>
          </a:p>
          <a:p>
            <a:pPr>
              <a:buNone/>
            </a:pPr>
            <a:endParaRPr lang="en-US" sz="2000" dirty="0"/>
          </a:p>
          <a:p>
            <a:endParaRPr lang="en-US" sz="2000" dirty="0"/>
          </a:p>
          <a:p>
            <a:pPr>
              <a:buNone/>
            </a:pPr>
            <a:endParaRPr lang="en-US" sz="2000" dirty="0"/>
          </a:p>
          <a:p>
            <a:pPr>
              <a:buNone/>
            </a:pPr>
            <a:endParaRPr lang="en-US" sz="2000" dirty="0"/>
          </a:p>
          <a:p>
            <a:pPr>
              <a:buNone/>
            </a:pPr>
            <a:br>
              <a:rPr lang="en-US" sz="2000" dirty="0"/>
            </a:br>
            <a:endParaRPr lang="en-US" sz="2000" dirty="0"/>
          </a:p>
          <a:p>
            <a:pPr>
              <a:buNone/>
            </a:pPr>
            <a:br>
              <a:rPr lang="en-US" sz="2000" dirty="0"/>
            </a:br>
            <a:endParaRPr lang="en-US" sz="2000" dirty="0"/>
          </a:p>
          <a:p>
            <a:pPr>
              <a:buNone/>
            </a:pPr>
            <a:br>
              <a:rPr lang="en-US" sz="2000" dirty="0"/>
            </a:b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152400"/>
            <a:ext cx="7772400" cy="457200"/>
          </a:xfrm>
        </p:spPr>
        <p:txBody>
          <a:bodyPr>
            <a:normAutofit fontScale="90000"/>
          </a:bodyPr>
          <a:lstStyle/>
          <a:p>
            <a:pPr eaLnBrk="1" fontAlgn="auto" hangingPunct="1">
              <a:spcAft>
                <a:spcPts val="0"/>
              </a:spcAft>
              <a:defRPr/>
            </a:pPr>
            <a:r>
              <a:rPr lang="en-US" sz="2800" b="1" dirty="0">
                <a:solidFill>
                  <a:srgbClr val="FF0000"/>
                </a:solidFill>
              </a:rPr>
              <a:t>Efficiency of Cyclone separators</a:t>
            </a:r>
            <a:endParaRPr lang="en-US" sz="2800" dirty="0"/>
          </a:p>
        </p:txBody>
      </p:sp>
      <p:sp>
        <p:nvSpPr>
          <p:cNvPr id="3075" name="Content Placeholder 2"/>
          <p:cNvSpPr>
            <a:spLocks noGrp="1"/>
          </p:cNvSpPr>
          <p:nvPr>
            <p:ph idx="1"/>
          </p:nvPr>
        </p:nvSpPr>
        <p:spPr>
          <a:xfrm>
            <a:off x="304800" y="685800"/>
            <a:ext cx="8610600" cy="5791200"/>
          </a:xfrm>
        </p:spPr>
        <p:txBody>
          <a:bodyPr>
            <a:noAutofit/>
          </a:bodyPr>
          <a:lstStyle/>
          <a:p>
            <a:pPr algn="just">
              <a:buFont typeface="Arial" pitchFamily="34" charset="0"/>
              <a:buChar char="•"/>
            </a:pPr>
            <a:r>
              <a:rPr lang="en-US" sz="2000" b="1" dirty="0"/>
              <a:t>Optimum size and Nos. of cyclone depend upon:</a:t>
            </a:r>
            <a:endParaRPr lang="en-US" sz="2000" dirty="0"/>
          </a:p>
          <a:p>
            <a:pPr algn="just">
              <a:buFont typeface="Arial" pitchFamily="34" charset="0"/>
              <a:buChar char="•"/>
            </a:pPr>
            <a:r>
              <a:rPr lang="en-US" sz="2000" dirty="0"/>
              <a:t>Centrifugal  Force  = m ( </a:t>
            </a:r>
            <a:r>
              <a:rPr lang="en-US" sz="2000" dirty="0" err="1"/>
              <a:t>v</a:t>
            </a:r>
            <a:r>
              <a:rPr lang="en-US" sz="2000" baseline="-25000" dirty="0" err="1"/>
              <a:t>t</a:t>
            </a:r>
            <a:r>
              <a:rPr lang="en-US" sz="2000" baseline="-25000" dirty="0"/>
              <a:t> </a:t>
            </a:r>
            <a:r>
              <a:rPr lang="en-US" sz="2000" dirty="0"/>
              <a:t>) </a:t>
            </a:r>
            <a:r>
              <a:rPr lang="en-US" sz="2000" baseline="30000" dirty="0"/>
              <a:t>2</a:t>
            </a:r>
            <a:r>
              <a:rPr lang="en-US" sz="2000" dirty="0"/>
              <a:t>/ r </a:t>
            </a:r>
          </a:p>
          <a:p>
            <a:pPr algn="just">
              <a:buFont typeface="Arial" pitchFamily="34" charset="0"/>
              <a:buChar char="•"/>
            </a:pPr>
            <a:r>
              <a:rPr lang="en-US" sz="2000" dirty="0"/>
              <a:t>Higher mass, Higher tangential velocity and lower radial distance of particles i.e. conical shape towards  exit of powder particles results in high efficiency of separation.</a:t>
            </a:r>
          </a:p>
          <a:p>
            <a:pPr algn="just">
              <a:buNone/>
            </a:pPr>
            <a:endParaRPr lang="en-US" sz="2000" dirty="0"/>
          </a:p>
          <a:p>
            <a:pPr algn="just">
              <a:buFont typeface="Arial" pitchFamily="34" charset="0"/>
              <a:buChar char="•"/>
            </a:pPr>
            <a:r>
              <a:rPr lang="en-US" sz="2000" dirty="0"/>
              <a:t>Residence time should be equal to the time required by the  travel towards wall for smallest size of particles</a:t>
            </a:r>
          </a:p>
          <a:p>
            <a:pPr marL="0" indent="0" algn="just">
              <a:buFont typeface="Wingdings" pitchFamily="2" charset="2"/>
              <a:buChar char="§"/>
            </a:pPr>
            <a:r>
              <a:rPr lang="en-US" sz="2000" dirty="0"/>
              <a:t>    Risk of air leaks through valves in multi-cyclones</a:t>
            </a:r>
          </a:p>
          <a:p>
            <a:pPr marL="0" indent="0" algn="just">
              <a:buFont typeface="Wingdings" pitchFamily="2" charset="2"/>
              <a:buChar char="§"/>
            </a:pPr>
            <a:r>
              <a:rPr lang="en-US" sz="2000" dirty="0"/>
              <a:t>    Need of one valve , final cyclone and central hopper</a:t>
            </a:r>
          </a:p>
          <a:p>
            <a:pPr marL="0" indent="0" algn="just">
              <a:buFont typeface="Wingdings" pitchFamily="2" charset="2"/>
              <a:buChar char="§"/>
            </a:pPr>
            <a:r>
              <a:rPr lang="en-US" sz="2000" dirty="0"/>
              <a:t>    Same pressure drop over each cyclone to avoid powder losses</a:t>
            </a:r>
          </a:p>
          <a:p>
            <a:pPr marL="461963" indent="-461963" algn="just">
              <a:buFont typeface="Wingdings" pitchFamily="2" charset="2"/>
              <a:buChar char="§"/>
            </a:pPr>
            <a:r>
              <a:rPr lang="en-US" sz="2000" dirty="0"/>
              <a:t>Cleaning problems and large nos. of corners and crevices for                                       bacterial growing and multiplying problem</a:t>
            </a:r>
          </a:p>
          <a:p>
            <a:pPr marL="287338" indent="-287338" algn="just">
              <a:buFont typeface="Wingdings" pitchFamily="2" charset="2"/>
              <a:buChar char="§"/>
            </a:pPr>
            <a:r>
              <a:rPr lang="en-US" sz="2000" dirty="0"/>
              <a:t>      Optimum size is not 1.0 meter dia. Of cyclone but generally 2.5 -3.0 m  dia. With air handling cap. Of 25,000 to 30,000 kg/hr.</a:t>
            </a:r>
          </a:p>
          <a:p>
            <a:pPr marL="514350" indent="-514350">
              <a:buFont typeface="+mj-lt"/>
              <a:buAutoNum type="romanLcPeriod"/>
            </a:pPr>
            <a:endParaRPr lang="en-US" sz="2000" dirty="0"/>
          </a:p>
          <a:p>
            <a:pPr algn="just"/>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2800" b="1" dirty="0">
                <a:solidFill>
                  <a:srgbClr val="FF0000"/>
                </a:solidFill>
              </a:rPr>
              <a:t>Efficiency of Cyclone separators</a:t>
            </a:r>
            <a:endParaRPr lang="en-US" sz="2800" dirty="0"/>
          </a:p>
        </p:txBody>
      </p:sp>
      <p:sp>
        <p:nvSpPr>
          <p:cNvPr id="3" name="Content Placeholder 2"/>
          <p:cNvSpPr>
            <a:spLocks noGrp="1"/>
          </p:cNvSpPr>
          <p:nvPr>
            <p:ph idx="1"/>
          </p:nvPr>
        </p:nvSpPr>
        <p:spPr>
          <a:xfrm>
            <a:off x="457200" y="990600"/>
            <a:ext cx="8229600" cy="5410200"/>
          </a:xfrm>
        </p:spPr>
        <p:txBody>
          <a:bodyPr/>
          <a:lstStyle/>
          <a:p>
            <a:pPr>
              <a:buFont typeface="Arial" pitchFamily="34" charset="0"/>
              <a:buChar char="•"/>
            </a:pPr>
            <a:r>
              <a:rPr lang="en-US" sz="2000" dirty="0"/>
              <a:t>Cyclone diameter : Inlet duct diameter = 3:1</a:t>
            </a:r>
          </a:p>
          <a:p>
            <a:pPr>
              <a:buNone/>
            </a:pPr>
            <a:endParaRPr lang="en-US" sz="2000" dirty="0"/>
          </a:p>
          <a:p>
            <a:r>
              <a:rPr lang="en-US" sz="2000" dirty="0"/>
              <a:t>Cyclone diameter : exit duct diameter = 10:1</a:t>
            </a:r>
          </a:p>
          <a:p>
            <a:pPr>
              <a:buNone/>
            </a:pPr>
            <a:endParaRPr lang="en-US" sz="2000" dirty="0"/>
          </a:p>
          <a:p>
            <a:pPr algn="just"/>
            <a:r>
              <a:rPr lang="en-US" sz="2000" dirty="0"/>
              <a:t>Air through-put velocity V</a:t>
            </a:r>
            <a:r>
              <a:rPr lang="en-US" sz="2000" baseline="-25000" dirty="0"/>
              <a:t>0</a:t>
            </a:r>
            <a:r>
              <a:rPr lang="en-US" sz="2000" dirty="0"/>
              <a:t> and increased pressure drops will also increase the efficiency, but the energy requirement will increase simultaneously.</a:t>
            </a:r>
          </a:p>
          <a:p>
            <a:pPr algn="just">
              <a:buNone/>
            </a:pPr>
            <a:endParaRPr lang="en-US" sz="2000" dirty="0"/>
          </a:p>
          <a:p>
            <a:pPr algn="just"/>
            <a:r>
              <a:rPr lang="en-US" sz="2000" dirty="0"/>
              <a:t>In general the upper limit of pressure drop is 175-200 mm WG for </a:t>
            </a:r>
            <a:r>
              <a:rPr lang="en-US" sz="2000" dirty="0" err="1"/>
              <a:t>skimmilk</a:t>
            </a:r>
            <a:r>
              <a:rPr lang="en-US" sz="2000" dirty="0"/>
              <a:t> powder and 140-160 mm WG is the maximum for whole milk in order to avoid deposits and final blocking.</a:t>
            </a:r>
          </a:p>
          <a:p>
            <a:pPr algn="just">
              <a:buNone/>
            </a:pPr>
            <a:endParaRPr lang="en-US" sz="2000" dirty="0"/>
          </a:p>
          <a:p>
            <a:r>
              <a:rPr lang="en-US" sz="2000" dirty="0"/>
              <a:t> In most cases rotary valves are used as air lock and product discharge at the bottom of the cyclone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800" b="1" dirty="0">
                <a:solidFill>
                  <a:srgbClr val="FF0000"/>
                </a:solidFill>
              </a:rPr>
              <a:t>Terms to define efficiency of cyclone</a:t>
            </a:r>
          </a:p>
        </p:txBody>
      </p:sp>
      <p:sp>
        <p:nvSpPr>
          <p:cNvPr id="3" name="Content Placeholder 2"/>
          <p:cNvSpPr>
            <a:spLocks noGrp="1"/>
          </p:cNvSpPr>
          <p:nvPr>
            <p:ph idx="1"/>
          </p:nvPr>
        </p:nvSpPr>
        <p:spPr>
          <a:xfrm>
            <a:off x="304800" y="762000"/>
            <a:ext cx="8534400" cy="5867400"/>
          </a:xfrm>
        </p:spPr>
        <p:txBody>
          <a:bodyPr/>
          <a:lstStyle/>
          <a:p>
            <a:pPr algn="just">
              <a:buFont typeface="Arial" pitchFamily="34" charset="0"/>
              <a:buChar char="•"/>
            </a:pPr>
            <a:r>
              <a:rPr lang="en-US" sz="2000" dirty="0"/>
              <a:t>The critical particle diameter : The particle size that will be completely removed from the air flow (100% collection efficiency).</a:t>
            </a:r>
          </a:p>
          <a:p>
            <a:pPr algn="just">
              <a:buNone/>
            </a:pPr>
            <a:endParaRPr lang="en-US" sz="2000" dirty="0"/>
          </a:p>
          <a:p>
            <a:pPr algn="just">
              <a:buFont typeface="Arial" pitchFamily="34" charset="0"/>
              <a:buChar char="•"/>
            </a:pPr>
            <a:r>
              <a:rPr lang="en-US" sz="2000" dirty="0"/>
              <a:t>The cut size : The size for which 50% collection is obtained</a:t>
            </a:r>
          </a:p>
          <a:p>
            <a:pPr algn="just">
              <a:buNone/>
            </a:pPr>
            <a:endParaRPr lang="en-US" sz="2000" dirty="0"/>
          </a:p>
          <a:p>
            <a:pPr algn="just">
              <a:buFont typeface="Arial" pitchFamily="34" charset="0"/>
              <a:buChar char="•"/>
            </a:pPr>
            <a:r>
              <a:rPr lang="en-US" sz="2000" dirty="0"/>
              <a:t>The overall cyclone efficiency :  It is obtained when handling a product of definite size distribution. </a:t>
            </a:r>
          </a:p>
          <a:p>
            <a:pPr algn="just">
              <a:buNone/>
            </a:pPr>
            <a:endParaRPr lang="en-US" sz="2000" dirty="0"/>
          </a:p>
          <a:p>
            <a:pPr algn="just">
              <a:buFont typeface="Arial" pitchFamily="34" charset="0"/>
              <a:buChar char="•"/>
            </a:pPr>
            <a:r>
              <a:rPr lang="en-US" sz="2000" dirty="0"/>
              <a:t>Another method of learning the cyclone efficiency is by a simple powder loss measurement after the cyclone. </a:t>
            </a:r>
          </a:p>
          <a:p>
            <a:pPr algn="just">
              <a:buNone/>
            </a:pPr>
            <a:endParaRPr lang="en-US" sz="2000" dirty="0"/>
          </a:p>
          <a:p>
            <a:pPr algn="just">
              <a:buFont typeface="Arial" pitchFamily="34" charset="0"/>
              <a:buChar char="•"/>
            </a:pPr>
            <a:r>
              <a:rPr lang="en-US" sz="2000" dirty="0"/>
              <a:t>A very small fraction of the out-going air is passed through a high-efficient mini cyclone or through micro dust filters. </a:t>
            </a:r>
          </a:p>
          <a:p>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762000"/>
          </a:xfrm>
        </p:spPr>
        <p:txBody>
          <a:bodyPr/>
          <a:lstStyle/>
          <a:p>
            <a:r>
              <a:rPr lang="en-US" sz="3200" b="1" dirty="0">
                <a:solidFill>
                  <a:srgbClr val="FF0000"/>
                </a:solidFill>
              </a:rPr>
              <a:t>Bag Filters</a:t>
            </a:r>
          </a:p>
        </p:txBody>
      </p:sp>
      <p:sp>
        <p:nvSpPr>
          <p:cNvPr id="3" name="Content Placeholder 2"/>
          <p:cNvSpPr>
            <a:spLocks noGrp="1"/>
          </p:cNvSpPr>
          <p:nvPr>
            <p:ph idx="1"/>
          </p:nvPr>
        </p:nvSpPr>
        <p:spPr>
          <a:xfrm>
            <a:off x="228600" y="990600"/>
            <a:ext cx="8686800" cy="5486400"/>
          </a:xfrm>
        </p:spPr>
        <p:txBody>
          <a:bodyPr/>
          <a:lstStyle/>
          <a:p>
            <a:pPr algn="just">
              <a:buFont typeface="Wingdings" pitchFamily="2" charset="2"/>
              <a:buChar char="§"/>
            </a:pPr>
            <a:r>
              <a:rPr lang="en-US" sz="2000" dirty="0"/>
              <a:t>Stack Losses Requirement: Less than 0.5 % to make </a:t>
            </a:r>
            <a:r>
              <a:rPr lang="en-US" sz="2000" dirty="0" err="1"/>
              <a:t>ecofriendly</a:t>
            </a:r>
            <a:endParaRPr lang="en-US" sz="2000" dirty="0"/>
          </a:p>
          <a:p>
            <a:pPr algn="just">
              <a:buFont typeface="Wingdings" pitchFamily="2" charset="2"/>
              <a:buChar char="§"/>
            </a:pPr>
            <a:r>
              <a:rPr lang="en-US" sz="2000" dirty="0"/>
              <a:t>Bag Filters of proper fabrics material may give high efficiency with collection of particles of 1 micron size even. Fabrics filters consist of woven fabrics of tubular shape and supported over certain frames preferable.</a:t>
            </a:r>
          </a:p>
          <a:p>
            <a:pPr algn="just">
              <a:buFont typeface="Wingdings" pitchFamily="2" charset="2"/>
              <a:buChar char="§"/>
            </a:pPr>
            <a:r>
              <a:rPr lang="en-US" sz="2000" dirty="0"/>
              <a:t>Arrangement of multi bag filters to have equal volume of air through each filter from outside to inside</a:t>
            </a:r>
          </a:p>
          <a:p>
            <a:pPr algn="just">
              <a:buFont typeface="Wingdings" pitchFamily="2" charset="2"/>
              <a:buChar char="§"/>
            </a:pPr>
            <a:r>
              <a:rPr lang="en-US" sz="2000" dirty="0"/>
              <a:t>Clean air is exhausted from inner part of bags to exhaust manifolds and powder</a:t>
            </a:r>
          </a:p>
          <a:p>
            <a:pPr algn="just">
              <a:buFont typeface="Wingdings" pitchFamily="2" charset="2"/>
              <a:buChar char="§"/>
            </a:pPr>
            <a:r>
              <a:rPr lang="en-US" sz="2000" dirty="0"/>
              <a:t>The collected powder is automatically shaken off by blowing compressed air through the filter bags from the inner side. The powder is collected at the bottom via a rotary valve. </a:t>
            </a:r>
          </a:p>
          <a:p>
            <a:pPr algn="just">
              <a:buFont typeface="Wingdings" pitchFamily="2" charset="2"/>
              <a:buChar char="§"/>
            </a:pPr>
            <a:r>
              <a:rPr lang="en-US" sz="2000" dirty="0"/>
              <a:t>Continuous build up dust layer on the fabric surface results in increase in pressure drop and thus in drop of capacity. </a:t>
            </a:r>
          </a:p>
          <a:p>
            <a:pPr algn="just">
              <a:buFont typeface="Wingdings" pitchFamily="2" charset="2"/>
              <a:buChar char="§"/>
            </a:pPr>
            <a:r>
              <a:rPr lang="en-US" sz="2000" dirty="0"/>
              <a:t>To avoid this, the dust is continuously dislodged by mechanical sacking or by reverse air pulsations.</a:t>
            </a:r>
          </a:p>
          <a:p>
            <a:pPr>
              <a:buFont typeface="Wingdings" pitchFamily="2" charset="2"/>
              <a:buChar char="§"/>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2800" b="1" dirty="0">
                <a:solidFill>
                  <a:srgbClr val="FF0000"/>
                </a:solidFill>
              </a:rPr>
              <a:t>Bag Filters.. Contd.</a:t>
            </a:r>
          </a:p>
        </p:txBody>
      </p:sp>
      <p:sp>
        <p:nvSpPr>
          <p:cNvPr id="3" name="Content Placeholder 2"/>
          <p:cNvSpPr>
            <a:spLocks noGrp="1"/>
          </p:cNvSpPr>
          <p:nvPr>
            <p:ph idx="1"/>
          </p:nvPr>
        </p:nvSpPr>
        <p:spPr>
          <a:xfrm>
            <a:off x="457200" y="1066800"/>
            <a:ext cx="8229600" cy="5059363"/>
          </a:xfrm>
        </p:spPr>
        <p:txBody>
          <a:bodyPr/>
          <a:lstStyle/>
          <a:p>
            <a:pPr algn="just"/>
            <a:r>
              <a:rPr lang="en-US" sz="2000" dirty="0"/>
              <a:t>Collection efficiency : 99 % for particles </a:t>
            </a:r>
            <a:r>
              <a:rPr lang="en-US" sz="2000" dirty="0" err="1"/>
              <a:t>upto</a:t>
            </a:r>
            <a:r>
              <a:rPr lang="en-US" sz="2000" dirty="0"/>
              <a:t> 1 micron</a:t>
            </a:r>
          </a:p>
          <a:p>
            <a:pPr algn="just"/>
            <a:r>
              <a:rPr lang="en-US" sz="2000" dirty="0"/>
              <a:t>Pressure Drop : 7- 15 cm of water gauge</a:t>
            </a:r>
          </a:p>
          <a:p>
            <a:pPr algn="just"/>
            <a:r>
              <a:rPr lang="en-US" sz="2000" dirty="0"/>
              <a:t>Dry Recovery is advantageous in comparison to wet scrubbers</a:t>
            </a:r>
          </a:p>
          <a:p>
            <a:pPr algn="just"/>
            <a:r>
              <a:rPr lang="en-US" sz="2000" dirty="0"/>
              <a:t>No corrosion and rusting</a:t>
            </a:r>
          </a:p>
          <a:p>
            <a:pPr algn="just"/>
            <a:r>
              <a:rPr lang="en-US" sz="2000" dirty="0"/>
              <a:t>Plugging of fabric pores need maintenance and frequent replacement due to </a:t>
            </a:r>
            <a:r>
              <a:rPr lang="en-US" sz="2000" dirty="0" err="1"/>
              <a:t>hygrscopicity</a:t>
            </a:r>
            <a:r>
              <a:rPr lang="en-US" sz="2000" dirty="0"/>
              <a:t> of powder</a:t>
            </a:r>
          </a:p>
          <a:p>
            <a:pPr algn="just">
              <a:buFont typeface="Arial" pitchFamily="34" charset="0"/>
              <a:buChar char="•"/>
            </a:pPr>
            <a:r>
              <a:rPr lang="en-US" sz="2000" dirty="0"/>
              <a:t>The amount of powder collected is directly proportional to the powder loss, which will mainly due to:</a:t>
            </a:r>
          </a:p>
          <a:p>
            <a:pPr>
              <a:buNone/>
            </a:pPr>
            <a:r>
              <a:rPr lang="en-US" sz="2000" dirty="0"/>
              <a:t>       • Feed with low solids or feed containing air</a:t>
            </a:r>
            <a:br>
              <a:rPr lang="en-US" sz="2000" dirty="0"/>
            </a:br>
            <a:r>
              <a:rPr lang="en-US" sz="2000" dirty="0"/>
              <a:t>  • High outlet air temperature</a:t>
            </a:r>
            <a:br>
              <a:rPr lang="en-US" sz="2000" dirty="0"/>
            </a:br>
            <a:r>
              <a:rPr lang="en-US" sz="2000" dirty="0"/>
              <a:t>  • Low particle density due to entrapment of air</a:t>
            </a:r>
            <a:br>
              <a:rPr lang="en-US" sz="2000" dirty="0"/>
            </a:br>
            <a:r>
              <a:rPr lang="en-US" sz="2000" dirty="0"/>
              <a:t>  • Leaking product outlet from old non-adjusted rotary valves</a:t>
            </a:r>
            <a:br>
              <a:rPr lang="en-US" sz="2000" dirty="0"/>
            </a:br>
            <a:r>
              <a:rPr lang="en-US" sz="2000" dirty="0"/>
              <a:t>  • Blocked cyclone</a:t>
            </a:r>
            <a:br>
              <a:rPr lang="en-US" sz="2000" dirty="0"/>
            </a:br>
            <a:r>
              <a:rPr lang="en-US" sz="2000" dirty="0"/>
              <a:t>  • Change in drying parameter resulting in decrease of mean particle size</a:t>
            </a:r>
          </a:p>
          <a:p>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200" dirty="0">
                <a:solidFill>
                  <a:srgbClr val="FF0000"/>
                </a:solidFill>
              </a:rPr>
              <a:t>Wet Scrubbers</a:t>
            </a:r>
          </a:p>
        </p:txBody>
      </p:sp>
      <p:sp>
        <p:nvSpPr>
          <p:cNvPr id="3" name="Content Placeholder 2"/>
          <p:cNvSpPr>
            <a:spLocks noGrp="1"/>
          </p:cNvSpPr>
          <p:nvPr>
            <p:ph idx="1"/>
          </p:nvPr>
        </p:nvSpPr>
        <p:spPr>
          <a:xfrm>
            <a:off x="457200" y="838200"/>
            <a:ext cx="8229600" cy="5562600"/>
          </a:xfrm>
        </p:spPr>
        <p:txBody>
          <a:bodyPr/>
          <a:lstStyle/>
          <a:p>
            <a:pPr>
              <a:buNone/>
            </a:pPr>
            <a:r>
              <a:rPr lang="en-US" sz="2000" dirty="0"/>
              <a:t>  Working of wet – scrubber:</a:t>
            </a:r>
          </a:p>
          <a:p>
            <a:pPr>
              <a:buFont typeface="Wingdings" pitchFamily="2" charset="2"/>
              <a:buChar char="Ø"/>
            </a:pPr>
            <a:r>
              <a:rPr lang="en-US" sz="2000" dirty="0"/>
              <a:t>It is based on the </a:t>
            </a:r>
            <a:r>
              <a:rPr lang="en-US" sz="2000" dirty="0" err="1"/>
              <a:t>venturi</a:t>
            </a:r>
            <a:r>
              <a:rPr lang="en-US" sz="2000" dirty="0"/>
              <a:t> scrubber principle with an efficiency very close to 100%. </a:t>
            </a:r>
          </a:p>
          <a:p>
            <a:r>
              <a:rPr lang="en-US" sz="2000" dirty="0"/>
              <a:t>The liquid is injected through full - cone nozzles in the </a:t>
            </a:r>
            <a:r>
              <a:rPr lang="en-US" sz="2000" dirty="0" err="1"/>
              <a:t>ventury</a:t>
            </a:r>
            <a:r>
              <a:rPr lang="en-US" sz="2000" dirty="0"/>
              <a:t> as driving fluid and the outlet air from the spray dryer containing powder particles is accelerated to a high velocity in the </a:t>
            </a:r>
            <a:r>
              <a:rPr lang="en-US" sz="2000" dirty="0" err="1"/>
              <a:t>venturi</a:t>
            </a:r>
            <a:r>
              <a:rPr lang="en-US" sz="2000" dirty="0"/>
              <a:t> inlet before mixing zone. </a:t>
            </a:r>
          </a:p>
          <a:p>
            <a:r>
              <a:rPr lang="en-US" sz="2000" dirty="0"/>
              <a:t>Due to different velocities between the air/particles and the liquid droplets, they will collide, mixed and the powder will dissolve in the liquid droplets. </a:t>
            </a:r>
          </a:p>
          <a:p>
            <a:r>
              <a:rPr lang="en-US" sz="2000" dirty="0"/>
              <a:t>Passing through the subsequent diffuser this process will continue simultaneously with a certain pressure recovery of the air/droplet mix. </a:t>
            </a:r>
          </a:p>
          <a:p>
            <a:r>
              <a:rPr lang="en-US" sz="2000" dirty="0"/>
              <a:t> Passing through the separator, air and liquid are separated again. The air leaves through the centre duct and the liquid through the bottom outlet for further processing or recycling depending on what system is selected.</a:t>
            </a:r>
          </a:p>
          <a:p>
            <a:pPr>
              <a:buNone/>
            </a:pPr>
            <a:br>
              <a:rPr lang="en-US" sz="2000" b="1" dirty="0"/>
            </a:br>
            <a:endParaRPr lang="en-US" sz="2000" dirty="0"/>
          </a:p>
          <a:p>
            <a:pPr>
              <a:buFont typeface="Wingdings" pitchFamily="2" charset="2"/>
              <a:buChar char="Ø"/>
            </a:pPr>
            <a:endParaRPr lang="en-US" sz="2000" dirty="0"/>
          </a:p>
          <a:p>
            <a:pPr>
              <a:buFont typeface="Wingdings" pitchFamily="2" charset="2"/>
              <a:buChar char="Ø"/>
            </a:pPr>
            <a:endParaRPr lang="en-US" sz="2000" dirty="0"/>
          </a:p>
          <a:p>
            <a:pPr>
              <a:buFont typeface="Wingdings" pitchFamily="2" charset="2"/>
              <a:buChar char="Ø"/>
            </a:pPr>
            <a:endParaRPr lang="en-US" sz="2000" dirty="0"/>
          </a:p>
          <a:p>
            <a:pPr>
              <a:buFont typeface="Wingdings" pitchFamily="2" charset="2"/>
              <a:buChar char="Ø"/>
            </a:pPr>
            <a:endParaRPr lang="en-US"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3200" dirty="0">
                <a:solidFill>
                  <a:srgbClr val="FF0000"/>
                </a:solidFill>
              </a:rPr>
              <a:t>Wet Scrubbers</a:t>
            </a:r>
          </a:p>
        </p:txBody>
      </p:sp>
      <p:sp>
        <p:nvSpPr>
          <p:cNvPr id="3" name="Content Placeholder 2"/>
          <p:cNvSpPr>
            <a:spLocks noGrp="1"/>
          </p:cNvSpPr>
          <p:nvPr>
            <p:ph idx="1"/>
          </p:nvPr>
        </p:nvSpPr>
        <p:spPr>
          <a:xfrm>
            <a:off x="457200" y="838200"/>
            <a:ext cx="8229600" cy="5287963"/>
          </a:xfrm>
        </p:spPr>
        <p:txBody>
          <a:bodyPr/>
          <a:lstStyle/>
          <a:p>
            <a:pPr>
              <a:buFont typeface="Wingdings" pitchFamily="2" charset="2"/>
              <a:buChar char="q"/>
            </a:pPr>
            <a:r>
              <a:rPr lang="en-US" sz="2000" dirty="0"/>
              <a:t>Product is collected wet which subsequent drying.</a:t>
            </a:r>
          </a:p>
          <a:p>
            <a:pPr>
              <a:buFont typeface="Wingdings" pitchFamily="2" charset="2"/>
              <a:buChar char="q"/>
            </a:pPr>
            <a:r>
              <a:rPr lang="en-US" sz="2000" dirty="0"/>
              <a:t>Initial Cost is high.</a:t>
            </a:r>
          </a:p>
          <a:p>
            <a:pPr>
              <a:buFont typeface="Wingdings" pitchFamily="2" charset="2"/>
              <a:buChar char="q"/>
            </a:pPr>
            <a:r>
              <a:rPr lang="en-US" sz="2000" dirty="0"/>
              <a:t>Pressure drop is higher. Thus operating cost is more.</a:t>
            </a:r>
          </a:p>
          <a:p>
            <a:pPr>
              <a:buFont typeface="Wingdings" pitchFamily="2" charset="2"/>
              <a:buChar char="q"/>
            </a:pPr>
            <a:r>
              <a:rPr lang="en-US" sz="2000" dirty="0"/>
              <a:t>Large space requirement.</a:t>
            </a:r>
          </a:p>
          <a:p>
            <a:pPr>
              <a:buFont typeface="Wingdings" pitchFamily="2" charset="2"/>
              <a:buChar char="q"/>
            </a:pPr>
            <a:r>
              <a:rPr lang="en-US" sz="2000" dirty="0"/>
              <a:t>Sever corrosion and maintenance problem.</a:t>
            </a:r>
          </a:p>
          <a:p>
            <a:pPr>
              <a:buFont typeface="Wingdings" pitchFamily="2" charset="2"/>
              <a:buChar char="q"/>
            </a:pPr>
            <a:endParaRPr lang="en-US" sz="2000" dirty="0"/>
          </a:p>
          <a:p>
            <a:endParaRPr lang="en-US" sz="20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10087769</TotalTime>
  <Words>1233</Words>
  <Application>Microsoft Office PowerPoint</Application>
  <PresentationFormat>On-screen Show (4:3)</PresentationFormat>
  <Paragraphs>122</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Calibri</vt:lpstr>
      <vt:lpstr>Wingdings</vt:lpstr>
      <vt:lpstr>Default Design</vt:lpstr>
      <vt:lpstr> Mechanisms &amp; characteristics of gas-fluidization systems Application of fluidization in drying, Batch fluidization, Fluidized bed dryers. </vt:lpstr>
      <vt:lpstr>Solid Gas Separation in spray Dryers</vt:lpstr>
      <vt:lpstr>Efficiency of Cyclone separators</vt:lpstr>
      <vt:lpstr>Efficiency of Cyclone separators</vt:lpstr>
      <vt:lpstr>Terms to define efficiency of cyclone</vt:lpstr>
      <vt:lpstr>Bag Filters</vt:lpstr>
      <vt:lpstr>Bag Filters.. Contd.</vt:lpstr>
      <vt:lpstr>Wet Scrubbers</vt:lpstr>
      <vt:lpstr>Wet Scrubbers</vt:lpstr>
      <vt:lpstr>Schematic diagram of Wet scrubbers</vt:lpstr>
      <vt:lpstr>Bag Filter in Niro spray Dryers</vt:lpstr>
      <vt:lpstr>PowerPoint Presentation</vt:lpstr>
    </vt:vector>
  </TitlesOfParts>
  <Company>RSSB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HP</cp:lastModifiedBy>
  <cp:revision>174</cp:revision>
  <dcterms:created xsi:type="dcterms:W3CDTF">2007-11-06T10:48:03Z</dcterms:created>
  <dcterms:modified xsi:type="dcterms:W3CDTF">2020-04-25T10:07:52Z</dcterms:modified>
</cp:coreProperties>
</file>