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26" r:id="rId4"/>
    <p:sldId id="327" r:id="rId5"/>
    <p:sldId id="328" r:id="rId6"/>
    <p:sldId id="329" r:id="rId7"/>
    <p:sldId id="303" r:id="rId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Factors Affecting Bulk Density of Milk Powder</a:t>
            </a:r>
            <a:r>
              <a:rPr lang="en-US" sz="5400" dirty="0" smtClean="0"/>
              <a:t/>
            </a:r>
            <a:br>
              <a:rPr lang="en-US" sz="5400" dirty="0" smtClean="0"/>
            </a:b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762000"/>
          </a:xfrm>
        </p:spPr>
        <p:txBody>
          <a:bodyPr>
            <a:normAutofit/>
          </a:bodyPr>
          <a:lstStyle/>
          <a:p>
            <a:pPr eaLnBrk="1" fontAlgn="auto" hangingPunct="1">
              <a:spcAft>
                <a:spcPts val="0"/>
              </a:spcAft>
              <a:defRPr/>
            </a:pPr>
            <a:r>
              <a:rPr lang="en-US" sz="2800" b="1" dirty="0" smtClean="0">
                <a:solidFill>
                  <a:srgbClr val="FF0000"/>
                </a:solidFill>
              </a:rPr>
              <a:t>Bulk Density of Powder</a:t>
            </a:r>
            <a:endParaRPr lang="en-US" sz="2800" dirty="0" smtClean="0"/>
          </a:p>
        </p:txBody>
      </p:sp>
      <p:sp>
        <p:nvSpPr>
          <p:cNvPr id="3075" name="Content Placeholder 2"/>
          <p:cNvSpPr>
            <a:spLocks noGrp="1"/>
          </p:cNvSpPr>
          <p:nvPr>
            <p:ph idx="1"/>
          </p:nvPr>
        </p:nvSpPr>
        <p:spPr>
          <a:xfrm>
            <a:off x="685800" y="1066800"/>
            <a:ext cx="7772400" cy="5029200"/>
          </a:xfrm>
        </p:spPr>
        <p:txBody>
          <a:bodyPr>
            <a:normAutofit fontScale="25000" lnSpcReduction="20000"/>
          </a:bodyPr>
          <a:lstStyle/>
          <a:p>
            <a:pPr algn="just"/>
            <a:r>
              <a:rPr lang="en-US" sz="8800" dirty="0" smtClean="0"/>
              <a:t>Bulk Density – “ </a:t>
            </a:r>
            <a:r>
              <a:rPr lang="en-US" sz="8800" dirty="0" smtClean="0"/>
              <a:t>Mass </a:t>
            </a:r>
            <a:r>
              <a:rPr lang="en-US" sz="8800" dirty="0" smtClean="0"/>
              <a:t>per unit </a:t>
            </a:r>
            <a:r>
              <a:rPr lang="en-US" sz="8800" dirty="0" smtClean="0"/>
              <a:t>volume”. </a:t>
            </a:r>
            <a:endParaRPr lang="en-US" sz="8800" dirty="0" smtClean="0"/>
          </a:p>
          <a:p>
            <a:pPr algn="just"/>
            <a:r>
              <a:rPr lang="en-US" sz="8800" dirty="0" smtClean="0"/>
              <a:t>Also </a:t>
            </a:r>
            <a:r>
              <a:rPr lang="en-US" sz="8800" dirty="0" smtClean="0"/>
              <a:t>termed as packing density or </a:t>
            </a:r>
            <a:r>
              <a:rPr lang="en-US" sz="8800" dirty="0" smtClean="0"/>
              <a:t>apparent </a:t>
            </a:r>
            <a:r>
              <a:rPr lang="en-US" sz="8800" dirty="0" smtClean="0"/>
              <a:t>density, unit= </a:t>
            </a:r>
            <a:r>
              <a:rPr lang="en-US" sz="8800" dirty="0" smtClean="0"/>
              <a:t>gm/ml</a:t>
            </a:r>
          </a:p>
          <a:p>
            <a:pPr algn="just"/>
            <a:r>
              <a:rPr lang="en-US" sz="8800" dirty="0" smtClean="0"/>
              <a:t>Fixed </a:t>
            </a:r>
            <a:r>
              <a:rPr lang="en-US" sz="8800" dirty="0" smtClean="0"/>
              <a:t>weight is taken and volume occupied is to be found </a:t>
            </a:r>
            <a:r>
              <a:rPr lang="en-US" sz="8800" dirty="0" smtClean="0"/>
              <a:t>out and B.D. evaluated in </a:t>
            </a:r>
            <a:r>
              <a:rPr lang="en-US" sz="8800" dirty="0" smtClean="0"/>
              <a:t>gm/ml without </a:t>
            </a:r>
            <a:r>
              <a:rPr lang="en-US" sz="8800" dirty="0" smtClean="0"/>
              <a:t>tapping. This </a:t>
            </a:r>
            <a:r>
              <a:rPr lang="en-US" sz="8800" dirty="0" smtClean="0"/>
              <a:t>is poured bulk density as </a:t>
            </a:r>
            <a:r>
              <a:rPr lang="en-US" sz="8800" dirty="0" smtClean="0"/>
              <a:t>per the </a:t>
            </a:r>
            <a:r>
              <a:rPr lang="en-US" sz="8800" dirty="0" smtClean="0"/>
              <a:t>size of </a:t>
            </a:r>
            <a:r>
              <a:rPr lang="en-US" sz="8800" dirty="0" smtClean="0"/>
              <a:t>particles.</a:t>
            </a:r>
            <a:endParaRPr lang="en-US" sz="8800" dirty="0" smtClean="0"/>
          </a:p>
          <a:p>
            <a:pPr algn="just"/>
            <a:r>
              <a:rPr lang="en-US" sz="8800" dirty="0" smtClean="0"/>
              <a:t>Loose </a:t>
            </a:r>
            <a:r>
              <a:rPr lang="en-US" sz="8800" dirty="0" smtClean="0"/>
              <a:t>B.D. = </a:t>
            </a:r>
            <a:r>
              <a:rPr lang="en-US" sz="8800" dirty="0" smtClean="0"/>
              <a:t>Tapping </a:t>
            </a:r>
            <a:r>
              <a:rPr lang="en-US" sz="8800" dirty="0" smtClean="0"/>
              <a:t>for 10 times.</a:t>
            </a:r>
          </a:p>
          <a:p>
            <a:pPr algn="just"/>
            <a:r>
              <a:rPr lang="en-US" sz="8800" dirty="0" smtClean="0"/>
              <a:t>Tapped </a:t>
            </a:r>
            <a:r>
              <a:rPr lang="en-US" sz="8800" dirty="0" smtClean="0"/>
              <a:t>B.D. = </a:t>
            </a:r>
            <a:r>
              <a:rPr lang="en-US" sz="8800" dirty="0" smtClean="0"/>
              <a:t>Tapping </a:t>
            </a:r>
            <a:r>
              <a:rPr lang="en-US" sz="8800" dirty="0" smtClean="0"/>
              <a:t>for 100 </a:t>
            </a:r>
            <a:r>
              <a:rPr lang="en-US" sz="8800" dirty="0" smtClean="0"/>
              <a:t>times (More reliable and consistent)</a:t>
            </a:r>
            <a:endParaRPr lang="en-US" sz="8800" dirty="0" smtClean="0"/>
          </a:p>
          <a:p>
            <a:pPr algn="just">
              <a:buFont typeface="Arial" pitchFamily="34" charset="0"/>
              <a:buChar char="•"/>
            </a:pPr>
            <a:r>
              <a:rPr lang="en-US" sz="8800" dirty="0" smtClean="0"/>
              <a:t>Tapped </a:t>
            </a:r>
            <a:r>
              <a:rPr lang="en-US" sz="8800" dirty="0" smtClean="0"/>
              <a:t>to extreme density = tapping is done for 1250 times</a:t>
            </a:r>
            <a:r>
              <a:rPr lang="en-US" sz="8800" dirty="0" smtClean="0"/>
              <a:t>.</a:t>
            </a:r>
            <a:endParaRPr lang="en-US" sz="8800" dirty="0" smtClean="0"/>
          </a:p>
          <a:p>
            <a:pPr algn="just"/>
            <a:r>
              <a:rPr lang="en-US" sz="8800" dirty="0" smtClean="0"/>
              <a:t>P</a:t>
            </a:r>
            <a:r>
              <a:rPr lang="en-US" sz="8800" dirty="0" smtClean="0"/>
              <a:t>ackaging</a:t>
            </a:r>
            <a:r>
              <a:rPr lang="en-US" sz="8800" dirty="0" smtClean="0"/>
              <a:t>, transportation cost and storage </a:t>
            </a:r>
            <a:r>
              <a:rPr lang="en-US" sz="8800" dirty="0" smtClean="0"/>
              <a:t>space</a:t>
            </a:r>
            <a:r>
              <a:rPr lang="en-US" sz="8800" dirty="0" smtClean="0"/>
              <a:t> </a:t>
            </a:r>
            <a:r>
              <a:rPr lang="en-US" sz="8800" dirty="0" smtClean="0"/>
              <a:t>are influenced.  </a:t>
            </a:r>
            <a:r>
              <a:rPr lang="en-US" sz="8800" dirty="0" smtClean="0"/>
              <a:t>Low B.D powder requires larger </a:t>
            </a:r>
            <a:r>
              <a:rPr lang="en-US" sz="8800" dirty="0" smtClean="0"/>
              <a:t>volume </a:t>
            </a:r>
            <a:r>
              <a:rPr lang="en-US" sz="8800" dirty="0" smtClean="0"/>
              <a:t>to pack so total volume during transportation will be more per unit </a:t>
            </a:r>
            <a:r>
              <a:rPr lang="en-US" sz="8800" dirty="0" smtClean="0"/>
              <a:t>weight. </a:t>
            </a:r>
            <a:r>
              <a:rPr lang="en-US" sz="8800" dirty="0" smtClean="0"/>
              <a:t>So transportation cost </a:t>
            </a:r>
            <a:r>
              <a:rPr lang="en-US" sz="8800" dirty="0" smtClean="0"/>
              <a:t>increases.</a:t>
            </a:r>
          </a:p>
          <a:p>
            <a:pPr algn="just">
              <a:buFont typeface="Arial" pitchFamily="34" charset="0"/>
              <a:buChar char="•"/>
            </a:pPr>
            <a:r>
              <a:rPr lang="en-US" sz="8800" dirty="0" smtClean="0"/>
              <a:t>Functional </a:t>
            </a:r>
            <a:r>
              <a:rPr lang="en-US" sz="8800" dirty="0" smtClean="0"/>
              <a:t>property also influenced by this basic property </a:t>
            </a:r>
            <a:br>
              <a:rPr lang="en-US" sz="8800" dirty="0" smtClean="0"/>
            </a:br>
            <a:r>
              <a:rPr lang="en-US" sz="8800" dirty="0" smtClean="0"/>
              <a:t>e.g. reconstitution </a:t>
            </a:r>
            <a:r>
              <a:rPr lang="en-US" sz="8800" dirty="0" smtClean="0"/>
              <a:t>is rapid by lighter powder as water can easily entre inside </a:t>
            </a:r>
            <a:r>
              <a:rPr lang="en-US" sz="8800" dirty="0" smtClean="0"/>
              <a:t>particle.</a:t>
            </a:r>
          </a:p>
          <a:p>
            <a:endParaRPr lang="en-US" sz="8000" dirty="0" smtClean="0"/>
          </a:p>
          <a:p>
            <a:endParaRPr lang="en-US" sz="8000" dirty="0" smtClean="0"/>
          </a:p>
          <a:p>
            <a:endParaRPr lang="en-US" sz="8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28600"/>
            <a:ext cx="7772400" cy="457200"/>
          </a:xfrm>
        </p:spPr>
        <p:txBody>
          <a:bodyPr/>
          <a:lstStyle/>
          <a:p>
            <a:pPr eaLnBrk="1" hangingPunct="1"/>
            <a:r>
              <a:rPr lang="en-US" sz="2800" b="1" dirty="0" smtClean="0">
                <a:solidFill>
                  <a:srgbClr val="FF0000"/>
                </a:solidFill>
              </a:rPr>
              <a:t>Factors Affecting </a:t>
            </a:r>
            <a:r>
              <a:rPr lang="en-US" sz="2800" b="1" dirty="0" smtClean="0">
                <a:solidFill>
                  <a:srgbClr val="FF0000"/>
                </a:solidFill>
              </a:rPr>
              <a:t>Bulk Density of Powder</a:t>
            </a:r>
            <a:endParaRPr lang="en-US" sz="2800" b="1" dirty="0" smtClean="0"/>
          </a:p>
        </p:txBody>
      </p:sp>
      <p:sp>
        <p:nvSpPr>
          <p:cNvPr id="4099" name="Content Placeholder 2"/>
          <p:cNvSpPr>
            <a:spLocks noGrp="1"/>
          </p:cNvSpPr>
          <p:nvPr>
            <p:ph idx="1"/>
          </p:nvPr>
        </p:nvSpPr>
        <p:spPr>
          <a:xfrm>
            <a:off x="228600" y="685800"/>
            <a:ext cx="8686800" cy="5715000"/>
          </a:xfrm>
        </p:spPr>
        <p:txBody>
          <a:bodyPr>
            <a:noAutofit/>
          </a:bodyPr>
          <a:lstStyle/>
          <a:p>
            <a:pPr algn="just">
              <a:buFont typeface="Arial" pitchFamily="34" charset="0"/>
              <a:buChar char="•"/>
            </a:pPr>
            <a:r>
              <a:rPr lang="en-US" sz="1600" dirty="0" smtClean="0"/>
              <a:t>Roller </a:t>
            </a:r>
            <a:r>
              <a:rPr lang="en-US" sz="1600" dirty="0" smtClean="0"/>
              <a:t>dried have low BD than spray dried powder particles. In roller dried BD mainly depends on fitness of milling and grinding ranging from 0.3-0.5 gm/ml due to irregular shape particles forming voids or interstitial space</a:t>
            </a:r>
            <a:r>
              <a:rPr lang="en-US" sz="1600" dirty="0" smtClean="0"/>
              <a:t>.</a:t>
            </a:r>
          </a:p>
          <a:p>
            <a:pPr algn="just">
              <a:buNone/>
            </a:pPr>
            <a:endParaRPr lang="en-US" sz="1600" dirty="0" smtClean="0"/>
          </a:p>
          <a:p>
            <a:pPr algn="just"/>
            <a:r>
              <a:rPr lang="en-US" sz="1600" dirty="0" smtClean="0"/>
              <a:t>Spray dried powder has higher BD due to uniform shapes and close packing of particles resulting lesser voids among the particles. However, the particle density of individual particles is less in case of spray drying than that in roller drying because there is more entrapped air in spray dried particles and particles of roller dried particles are compact</a:t>
            </a:r>
            <a:r>
              <a:rPr lang="en-US" sz="1600" dirty="0" smtClean="0"/>
              <a:t>.</a:t>
            </a:r>
          </a:p>
          <a:p>
            <a:pPr algn="just">
              <a:buNone/>
            </a:pPr>
            <a:endParaRPr lang="en-US" sz="1600" dirty="0" smtClean="0"/>
          </a:p>
          <a:p>
            <a:pPr algn="just">
              <a:buFont typeface="Arial" pitchFamily="34" charset="0"/>
              <a:buChar char="•"/>
            </a:pPr>
            <a:r>
              <a:rPr lang="en-US" sz="1600" dirty="0" smtClean="0"/>
              <a:t>In instant powder, random </a:t>
            </a:r>
            <a:r>
              <a:rPr lang="en-US" sz="1600" dirty="0" smtClean="0"/>
              <a:t>fusing of particle gives irregular shape so more </a:t>
            </a:r>
            <a:r>
              <a:rPr lang="en-US" sz="1600" dirty="0" smtClean="0"/>
              <a:t>voids left </a:t>
            </a:r>
            <a:r>
              <a:rPr lang="en-US" sz="1600" dirty="0" smtClean="0"/>
              <a:t>and agglomerates are porous in nature (rewet powder</a:t>
            </a:r>
            <a:r>
              <a:rPr lang="en-US" sz="1600" dirty="0" smtClean="0"/>
              <a:t>) in conventional dryer resulting in low BD.  The ‘Straight through‘ </a:t>
            </a:r>
            <a:r>
              <a:rPr lang="en-US" sz="1600" dirty="0" smtClean="0"/>
              <a:t>may </a:t>
            </a:r>
            <a:r>
              <a:rPr lang="en-US" sz="1600" dirty="0" smtClean="0"/>
              <a:t>have slight </a:t>
            </a:r>
            <a:r>
              <a:rPr lang="en-US" sz="1600" dirty="0" smtClean="0"/>
              <a:t>higher bulk density than conventional. </a:t>
            </a:r>
          </a:p>
          <a:p>
            <a:pPr algn="just"/>
            <a:r>
              <a:rPr lang="en-US" sz="1600" dirty="0" smtClean="0"/>
              <a:t>In the first stage of drying the particle size is decided </a:t>
            </a:r>
            <a:r>
              <a:rPr lang="en-US" sz="1600" dirty="0" smtClean="0"/>
              <a:t>but </a:t>
            </a:r>
            <a:r>
              <a:rPr lang="en-US" sz="1600" dirty="0" smtClean="0"/>
              <a:t>final shape </a:t>
            </a:r>
            <a:r>
              <a:rPr lang="en-US" sz="1600" dirty="0" smtClean="0"/>
              <a:t>of particle is decided </a:t>
            </a:r>
            <a:r>
              <a:rPr lang="en-US" sz="1600" dirty="0" smtClean="0"/>
              <a:t>in second stage depending on temperature difference. So higher TS can be used to have high bulk density.</a:t>
            </a:r>
          </a:p>
          <a:p>
            <a:pPr algn="just"/>
            <a:r>
              <a:rPr lang="en-US" sz="1600" dirty="0" smtClean="0"/>
              <a:t>If the crust is formed due to high temperature difference between air and particle, the </a:t>
            </a:r>
            <a:r>
              <a:rPr lang="en-US" sz="1600" dirty="0" err="1" smtClean="0"/>
              <a:t>vapour</a:t>
            </a:r>
            <a:r>
              <a:rPr lang="en-US" sz="1600" dirty="0" smtClean="0"/>
              <a:t> is trapped inside the crust and </a:t>
            </a:r>
            <a:r>
              <a:rPr lang="en-US" sz="1600" dirty="0" err="1" smtClean="0"/>
              <a:t>vapour</a:t>
            </a:r>
            <a:r>
              <a:rPr lang="en-US" sz="1600" dirty="0" smtClean="0"/>
              <a:t> pressure increases. With high TS, the </a:t>
            </a:r>
            <a:r>
              <a:rPr lang="en-US" sz="1600" dirty="0" err="1" smtClean="0"/>
              <a:t>vapour</a:t>
            </a:r>
            <a:r>
              <a:rPr lang="en-US" sz="1600" dirty="0" smtClean="0"/>
              <a:t> going out is replaced by less air and bulk density of particles are higher and vice versa.</a:t>
            </a:r>
            <a:endParaRPr lang="en-US" sz="1600" dirty="0" smtClean="0"/>
          </a:p>
          <a:p>
            <a:pPr algn="just"/>
            <a:r>
              <a:rPr lang="en-US" sz="1600" dirty="0" smtClean="0"/>
              <a:t>If </a:t>
            </a:r>
            <a:r>
              <a:rPr lang="en-US" sz="1600" dirty="0" err="1" smtClean="0"/>
              <a:t>vapour</a:t>
            </a:r>
            <a:r>
              <a:rPr lang="en-US" sz="1600" dirty="0" smtClean="0"/>
              <a:t> pressure inside the particle is very high and cause bulging </a:t>
            </a:r>
            <a:r>
              <a:rPr lang="en-US" sz="1600" dirty="0" smtClean="0"/>
              <a:t>effect (i.e. expansion </a:t>
            </a:r>
            <a:r>
              <a:rPr lang="en-US" sz="1600" dirty="0" smtClean="0"/>
              <a:t>of particle size</a:t>
            </a:r>
            <a:r>
              <a:rPr lang="en-US" sz="1600" dirty="0" smtClean="0"/>
              <a:t>) then </a:t>
            </a:r>
            <a:r>
              <a:rPr lang="en-US" sz="1600" dirty="0" smtClean="0"/>
              <a:t>powder become </a:t>
            </a:r>
            <a:r>
              <a:rPr lang="en-US" sz="1600" dirty="0" smtClean="0"/>
              <a:t>lighter with </a:t>
            </a:r>
            <a:r>
              <a:rPr lang="en-US" sz="1600" dirty="0" smtClean="0"/>
              <a:t>less B.D. B.D. of spray </a:t>
            </a:r>
            <a:r>
              <a:rPr lang="en-US" sz="1600" dirty="0" smtClean="0"/>
              <a:t>dried=0.5-0.8 gm/ml</a:t>
            </a:r>
            <a:endParaRPr lang="en-US" sz="1600" dirty="0" smtClean="0"/>
          </a:p>
        </p:txBody>
      </p:sp>
      <p:sp>
        <p:nvSpPr>
          <p:cNvPr id="4101" name="Footer Placeholder 4"/>
          <p:cNvSpPr>
            <a:spLocks noGrp="1"/>
          </p:cNvSpPr>
          <p:nvPr>
            <p:ph type="ftr" sz="quarter" idx="11"/>
          </p:nvPr>
        </p:nvSpPr>
        <p:spPr>
          <a:xfrm>
            <a:off x="3733800" y="6356350"/>
            <a:ext cx="2286000" cy="365125"/>
          </a:xfrm>
        </p:spPr>
        <p:txBody>
          <a:bodyPr/>
          <a:lstStyle/>
          <a:p>
            <a:pPr>
              <a:defRPr/>
            </a:pPr>
            <a:r>
              <a:rPr lang="en-US" dirty="0" smtClean="0"/>
              <a:t>Class </a:t>
            </a:r>
            <a:r>
              <a:rPr lang="en-US" dirty="0" err="1" smtClean="0"/>
              <a:t>ppt</a:t>
            </a:r>
            <a:endParaRPr lang="en-US" dirty="0"/>
          </a:p>
        </p:txBody>
      </p:sp>
      <p:sp>
        <p:nvSpPr>
          <p:cNvPr id="4102" name="Slide Number Placeholder 5"/>
          <p:cNvSpPr>
            <a:spLocks noGrp="1"/>
          </p:cNvSpPr>
          <p:nvPr>
            <p:ph type="sldNum" sz="quarter" idx="12"/>
          </p:nvPr>
        </p:nvSpPr>
        <p:spPr>
          <a:xfrm>
            <a:off x="7239000" y="6356350"/>
            <a:ext cx="914400" cy="365125"/>
          </a:xfrm>
        </p:spPr>
        <p:txBody>
          <a:bodyPr/>
          <a:lstStyle/>
          <a:p>
            <a:pPr>
              <a:defRPr/>
            </a:pPr>
            <a:r>
              <a:rPr lang="en-US" dirty="0" smtClean="0"/>
              <a:t>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85800" y="381000"/>
            <a:ext cx="7772400" cy="304800"/>
          </a:xfrm>
        </p:spPr>
        <p:txBody>
          <a:bodyPr>
            <a:normAutofit fontScale="90000"/>
          </a:bodyPr>
          <a:lstStyle/>
          <a:p>
            <a:pPr eaLnBrk="1" fontAlgn="auto" hangingPunct="1">
              <a:spcAft>
                <a:spcPts val="0"/>
              </a:spcAft>
              <a:defRPr/>
            </a:pPr>
            <a:r>
              <a:rPr lang="en-US" sz="2800" b="1" dirty="0" smtClean="0">
                <a:solidFill>
                  <a:srgbClr val="FF0000"/>
                </a:solidFill>
              </a:rPr>
              <a:t>Factors Affecting </a:t>
            </a:r>
            <a:r>
              <a:rPr lang="en-US" sz="2800" b="1" dirty="0" smtClean="0">
                <a:solidFill>
                  <a:srgbClr val="FF0000"/>
                </a:solidFill>
              </a:rPr>
              <a:t>Bulk Density of powder</a:t>
            </a:r>
            <a:endParaRPr lang="en-US" sz="2800" dirty="0" smtClean="0">
              <a:solidFill>
                <a:srgbClr val="C00000"/>
              </a:solidFill>
            </a:endParaRPr>
          </a:p>
        </p:txBody>
      </p:sp>
      <p:sp>
        <p:nvSpPr>
          <p:cNvPr id="5125" name="Rectangle 3"/>
          <p:cNvSpPr>
            <a:spLocks noGrp="1" noChangeArrowheads="1"/>
          </p:cNvSpPr>
          <p:nvPr>
            <p:ph idx="1"/>
          </p:nvPr>
        </p:nvSpPr>
        <p:spPr>
          <a:xfrm>
            <a:off x="457200" y="762000"/>
            <a:ext cx="8001000" cy="5562600"/>
          </a:xfrm>
        </p:spPr>
        <p:txBody>
          <a:bodyPr>
            <a:noAutofit/>
          </a:bodyPr>
          <a:lstStyle/>
          <a:p>
            <a:pPr algn="just"/>
            <a:r>
              <a:rPr lang="en-US" sz="2000" dirty="0" smtClean="0"/>
              <a:t>Rewetted powder process is expected to have lower bulk density than that of powder from which it is made.</a:t>
            </a:r>
          </a:p>
          <a:p>
            <a:pPr algn="just"/>
            <a:r>
              <a:rPr lang="en-US" sz="2000" dirty="0" smtClean="0"/>
              <a:t>High Protein and low fat causes whipping. Foaming ability enhances resulted in low B.D.</a:t>
            </a:r>
          </a:p>
          <a:p>
            <a:pPr algn="just"/>
            <a:r>
              <a:rPr lang="en-US" sz="2000" dirty="0" smtClean="0"/>
              <a:t>Nature </a:t>
            </a:r>
            <a:r>
              <a:rPr lang="en-US" sz="2000" dirty="0" smtClean="0"/>
              <a:t>composition –more denatured WP </a:t>
            </a:r>
            <a:r>
              <a:rPr lang="en-US" sz="2000" dirty="0" smtClean="0"/>
              <a:t>–more </a:t>
            </a:r>
            <a:r>
              <a:rPr lang="en-US" sz="2000" dirty="0" smtClean="0"/>
              <a:t>foaming as WP give good </a:t>
            </a:r>
            <a:r>
              <a:rPr lang="en-US" sz="2000" dirty="0" smtClean="0"/>
              <a:t>whipping and results in Low B.D.</a:t>
            </a:r>
          </a:p>
          <a:p>
            <a:pPr algn="just"/>
            <a:r>
              <a:rPr lang="en-US" sz="2000" dirty="0" smtClean="0"/>
              <a:t>Feed </a:t>
            </a:r>
            <a:r>
              <a:rPr lang="en-US" sz="2000" dirty="0" smtClean="0"/>
              <a:t>concentration </a:t>
            </a:r>
            <a:r>
              <a:rPr lang="en-US" sz="2000" dirty="0" smtClean="0"/>
              <a:t> is high i.e.  </a:t>
            </a:r>
            <a:r>
              <a:rPr lang="en-US" sz="2000" dirty="0" smtClean="0"/>
              <a:t>TS </a:t>
            </a:r>
            <a:r>
              <a:rPr lang="en-US" sz="2000" dirty="0" smtClean="0"/>
              <a:t>high means less </a:t>
            </a:r>
            <a:r>
              <a:rPr lang="en-US" sz="2000" dirty="0" smtClean="0"/>
              <a:t>foaming and more viscosity </a:t>
            </a:r>
            <a:r>
              <a:rPr lang="en-US" sz="2000" dirty="0" smtClean="0"/>
              <a:t>also </a:t>
            </a:r>
            <a:r>
              <a:rPr lang="en-US" sz="2000" dirty="0" smtClean="0"/>
              <a:t>less </a:t>
            </a:r>
            <a:r>
              <a:rPr lang="en-US" sz="2000" dirty="0" smtClean="0"/>
              <a:t>entrapped air results in high B.D.</a:t>
            </a:r>
          </a:p>
          <a:p>
            <a:pPr algn="just"/>
            <a:r>
              <a:rPr lang="en-US" sz="2000" dirty="0" smtClean="0"/>
              <a:t>Feed </a:t>
            </a:r>
            <a:r>
              <a:rPr lang="en-US" sz="2000" dirty="0" smtClean="0"/>
              <a:t>temperature  </a:t>
            </a:r>
            <a:r>
              <a:rPr lang="en-US" sz="2000" dirty="0" smtClean="0"/>
              <a:t>is high temp means low foaming results in low B.D.</a:t>
            </a:r>
          </a:p>
          <a:p>
            <a:pPr algn="just"/>
            <a:r>
              <a:rPr lang="en-US" sz="2000" dirty="0" smtClean="0"/>
              <a:t>Preheating- </a:t>
            </a:r>
            <a:r>
              <a:rPr lang="en-US" sz="2000" dirty="0" err="1" smtClean="0"/>
              <a:t>denaturation</a:t>
            </a:r>
            <a:r>
              <a:rPr lang="en-US" sz="2000" dirty="0" smtClean="0"/>
              <a:t> of WP = high </a:t>
            </a:r>
            <a:r>
              <a:rPr lang="en-US" sz="2000" dirty="0" err="1" smtClean="0"/>
              <a:t>denaturation</a:t>
            </a:r>
            <a:r>
              <a:rPr lang="en-US" sz="2000" dirty="0" smtClean="0"/>
              <a:t> – less </a:t>
            </a:r>
            <a:r>
              <a:rPr lang="en-US" sz="2000" dirty="0" smtClean="0"/>
              <a:t>foaming</a:t>
            </a:r>
          </a:p>
          <a:p>
            <a:pPr algn="just"/>
            <a:r>
              <a:rPr lang="en-US" sz="2000" dirty="0" smtClean="0"/>
              <a:t>Type </a:t>
            </a:r>
            <a:r>
              <a:rPr lang="en-US" sz="2000" dirty="0" smtClean="0"/>
              <a:t>of </a:t>
            </a:r>
            <a:r>
              <a:rPr lang="en-US" sz="2000" dirty="0" smtClean="0"/>
              <a:t>atomizer : Nozzle atomizer = less </a:t>
            </a:r>
            <a:r>
              <a:rPr lang="en-US" sz="2000" dirty="0" smtClean="0"/>
              <a:t>entrapped air than disc </a:t>
            </a:r>
            <a:r>
              <a:rPr lang="en-US" sz="2000" dirty="0" smtClean="0"/>
              <a:t>type atomizer  </a:t>
            </a:r>
            <a:r>
              <a:rPr lang="en-US" sz="2000" dirty="0" smtClean="0"/>
              <a:t>but disc type </a:t>
            </a:r>
            <a:r>
              <a:rPr lang="en-US" sz="2000" dirty="0" smtClean="0"/>
              <a:t>can </a:t>
            </a:r>
            <a:r>
              <a:rPr lang="en-US" sz="2000" dirty="0" smtClean="0"/>
              <a:t>use high concentrated milk so effect of type </a:t>
            </a:r>
            <a:r>
              <a:rPr lang="en-US" sz="2000" dirty="0" smtClean="0"/>
              <a:t>of atomizer is not much.</a:t>
            </a:r>
          </a:p>
          <a:p>
            <a:pPr marL="274320" indent="-274320" algn="just" eaLnBrk="1" fontAlgn="auto" hangingPunct="1">
              <a:spcAft>
                <a:spcPts val="0"/>
              </a:spcAft>
              <a:buClr>
                <a:schemeClr val="accent3"/>
              </a:buClr>
              <a:buFont typeface="Wingdings 2"/>
              <a:buChar char=""/>
              <a:defRPr/>
            </a:pPr>
            <a:endParaRPr lang="en-US" sz="2000" dirty="0" smtClean="0"/>
          </a:p>
        </p:txBody>
      </p:sp>
    </p:spTree>
  </p:cSld>
  <p:clrMapOvr>
    <a:masterClrMapping/>
  </p:clrMapOvr>
  <p:transition spd="slow" advClick="0">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C00000"/>
                </a:solidFill>
              </a:rPr>
              <a:t>Factors Affecting B. D. of Powder..contd.</a:t>
            </a:r>
            <a:endParaRPr lang="en-US" sz="2800" b="1" dirty="0"/>
          </a:p>
        </p:txBody>
      </p:sp>
      <p:sp>
        <p:nvSpPr>
          <p:cNvPr id="5" name="Content Placeholder 4"/>
          <p:cNvSpPr>
            <a:spLocks noGrp="1"/>
          </p:cNvSpPr>
          <p:nvPr>
            <p:ph idx="1"/>
          </p:nvPr>
        </p:nvSpPr>
        <p:spPr>
          <a:xfrm>
            <a:off x="457200" y="762000"/>
            <a:ext cx="8229600" cy="5791200"/>
          </a:xfrm>
        </p:spPr>
        <p:txBody>
          <a:bodyPr/>
          <a:lstStyle/>
          <a:p>
            <a:pPr algn="just"/>
            <a:r>
              <a:rPr lang="en-US" sz="2400" dirty="0" smtClean="0"/>
              <a:t>A new atomizer- steam hustling (‘S’ vanes) reduces chances of air incorporation</a:t>
            </a:r>
            <a:r>
              <a:rPr lang="en-US" sz="2400" dirty="0" smtClean="0"/>
              <a:t>.</a:t>
            </a:r>
            <a:endParaRPr lang="en-US" sz="2400" dirty="0" smtClean="0"/>
          </a:p>
          <a:p>
            <a:pPr algn="just"/>
            <a:r>
              <a:rPr lang="en-US" sz="2400" dirty="0" smtClean="0"/>
              <a:t> Higher the air in feed = higher air in the product= low B.D.</a:t>
            </a:r>
          </a:p>
          <a:p>
            <a:pPr algn="just"/>
            <a:r>
              <a:rPr lang="en-US" sz="2400" dirty="0" smtClean="0"/>
              <a:t>Feed viscosity= coarse particle= larger </a:t>
            </a:r>
            <a:r>
              <a:rPr lang="en-US" sz="2400" dirty="0" smtClean="0"/>
              <a:t>size</a:t>
            </a:r>
          </a:p>
          <a:p>
            <a:pPr algn="just"/>
            <a:r>
              <a:rPr lang="en-US" sz="2400" dirty="0" smtClean="0"/>
              <a:t>Outlet </a:t>
            </a:r>
            <a:r>
              <a:rPr lang="en-US" sz="2400" dirty="0" smtClean="0"/>
              <a:t>temp – lower temp =higher </a:t>
            </a:r>
            <a:r>
              <a:rPr lang="en-US" sz="2400" dirty="0" smtClean="0"/>
              <a:t>moisture</a:t>
            </a:r>
          </a:p>
          <a:p>
            <a:pPr algn="just"/>
            <a:r>
              <a:rPr lang="en-US" sz="2400" dirty="0" smtClean="0"/>
              <a:t>Fine </a:t>
            </a:r>
            <a:r>
              <a:rPr lang="en-US" sz="2400" dirty="0" smtClean="0"/>
              <a:t>returns – to increase </a:t>
            </a:r>
            <a:r>
              <a:rPr lang="en-US" sz="2400" dirty="0" err="1" smtClean="0"/>
              <a:t>dispersibility</a:t>
            </a:r>
            <a:r>
              <a:rPr lang="en-US" sz="2400" dirty="0" smtClean="0"/>
              <a:t> </a:t>
            </a:r>
            <a:r>
              <a:rPr lang="en-US" sz="2400" dirty="0" smtClean="0"/>
              <a:t>and facilitate agglomeration high fines = more </a:t>
            </a:r>
            <a:r>
              <a:rPr lang="en-US" sz="2400" dirty="0" smtClean="0"/>
              <a:t>agglomeration</a:t>
            </a:r>
          </a:p>
          <a:p>
            <a:pPr algn="just"/>
            <a:r>
              <a:rPr lang="en-US" sz="2400" dirty="0" smtClean="0"/>
              <a:t>B.D</a:t>
            </a:r>
            <a:r>
              <a:rPr lang="en-US" sz="2400" dirty="0" smtClean="0"/>
              <a:t>. is affected by two – main factors</a:t>
            </a:r>
          </a:p>
          <a:p>
            <a:pPr algn="just"/>
            <a:r>
              <a:rPr lang="en-US" sz="2400" dirty="0" smtClean="0"/>
              <a:t>1) </a:t>
            </a:r>
            <a:r>
              <a:rPr lang="en-US" sz="2400" dirty="0" smtClean="0"/>
              <a:t>Occluded air in pores,</a:t>
            </a:r>
            <a:r>
              <a:rPr lang="en-US" sz="2400" dirty="0" smtClean="0"/>
              <a:t> 2) Interstitial </a:t>
            </a:r>
            <a:r>
              <a:rPr lang="en-US" sz="2400" dirty="0" smtClean="0"/>
              <a:t>air between space of particles</a:t>
            </a:r>
            <a:endParaRPr lang="en-US" sz="2400" dirty="0" smtClean="0"/>
          </a:p>
          <a:p>
            <a:endParaRPr lang="en-US" sz="2400" dirty="0" smtClean="0"/>
          </a:p>
          <a:p>
            <a:pPr algn="just"/>
            <a:endParaRPr lang="en-US" sz="2400"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t>Example of measured B.D.</a:t>
            </a:r>
            <a:endParaRPr lang="en-US" sz="2800" b="1" dirty="0"/>
          </a:p>
        </p:txBody>
      </p:sp>
      <p:sp>
        <p:nvSpPr>
          <p:cNvPr id="3" name="Content Placeholder 2"/>
          <p:cNvSpPr>
            <a:spLocks noGrp="1"/>
          </p:cNvSpPr>
          <p:nvPr>
            <p:ph idx="1"/>
          </p:nvPr>
        </p:nvSpPr>
        <p:spPr>
          <a:xfrm>
            <a:off x="228600" y="685800"/>
            <a:ext cx="8610600" cy="5440363"/>
          </a:xfrm>
        </p:spPr>
        <p:txBody>
          <a:bodyPr/>
          <a:lstStyle/>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10087061</TotalTime>
  <Words>450</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 Factors Affecting Bulk Density of Milk Powder  </vt:lpstr>
      <vt:lpstr>Bulk Density of Powder</vt:lpstr>
      <vt:lpstr>Factors Affecting Bulk Density of Powder</vt:lpstr>
      <vt:lpstr>Factors Affecting Bulk Density of powder</vt:lpstr>
      <vt:lpstr>Factors Affecting B. D. of Powder..contd.</vt:lpstr>
      <vt:lpstr>Example of measured B.D.</vt:lpstr>
      <vt:lpstr>Slide 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132</cp:revision>
  <dcterms:created xsi:type="dcterms:W3CDTF">2007-11-06T10:48:03Z</dcterms:created>
  <dcterms:modified xsi:type="dcterms:W3CDTF">2020-04-01T19:05:47Z</dcterms:modified>
</cp:coreProperties>
</file>