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DF07A-872E-4D87-BFAC-0DECA8EB95CB}" type="datetimeFigureOut">
              <a:rPr lang="en-US" smtClean="0"/>
              <a:t>4/10/2020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EB390-C28D-46A6-9D0D-6EB20BBAAE8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Starter Culture and Fermented Milk Products </a:t>
            </a:r>
            <a:endParaRPr lang="en-IN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r>
              <a:rPr lang="en-IN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4">
              <a:buNone/>
            </a:pPr>
            <a:r>
              <a:rPr lang="en-IN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DR. Sonia Kumari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Asstt .Prof Cum Jr. Scientist</a:t>
            </a:r>
          </a:p>
          <a:p>
            <a:pPr lvl="4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Dairy Microbiology</a:t>
            </a:r>
          </a:p>
          <a:p>
            <a:pPr lvl="4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SGIDT, BASU</a:t>
            </a:r>
          </a:p>
          <a:p>
            <a:pPr lvl="4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Patna-800014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107157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 roman "/>
              </a:rPr>
              <a:t>STARTER DEFECTS:</a:t>
            </a:r>
            <a:endParaRPr lang="en-IN" sz="2800" dirty="0">
              <a:solidFill>
                <a:srgbClr val="C00000"/>
              </a:solidFill>
              <a:latin typeface="Times New  roman 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7258056" cy="3643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The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major problems associated with the starter cultures are:</a:t>
            </a:r>
            <a:endParaRPr lang="en-IN" sz="2400" dirty="0">
              <a:solidFill>
                <a:srgbClr val="002060"/>
              </a:solidFill>
              <a:latin typeface="Times New  roman "/>
            </a:endParaRP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 roman "/>
              </a:rPr>
              <a:t>1. Insufficient acid production</a:t>
            </a:r>
            <a:endParaRPr lang="en-IN" sz="2400" dirty="0">
              <a:solidFill>
                <a:srgbClr val="002060"/>
              </a:solidFill>
              <a:latin typeface="Times New  roman "/>
            </a:endParaRP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 roman "/>
              </a:rPr>
              <a:t>2. Insufficient flavor production.</a:t>
            </a:r>
            <a:endParaRPr lang="en-IN" sz="2400" dirty="0">
              <a:solidFill>
                <a:srgbClr val="002060"/>
              </a:solidFill>
              <a:latin typeface="Times New  roman "/>
            </a:endParaRP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 roman "/>
              </a:rPr>
              <a:t>3. Defects in Flavor. </a:t>
            </a:r>
            <a:endParaRPr lang="en-IN" sz="2400" dirty="0">
              <a:solidFill>
                <a:srgbClr val="002060"/>
              </a:solidFill>
              <a:latin typeface="Times New  roman "/>
            </a:endParaRP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 roman "/>
              </a:rPr>
              <a:t>4. Body and texture defects.</a:t>
            </a:r>
            <a:endParaRPr lang="en-IN" sz="2400" dirty="0">
              <a:solidFill>
                <a:srgbClr val="002060"/>
              </a:solidFill>
              <a:latin typeface="Times New  roman "/>
            </a:endParaRPr>
          </a:p>
          <a:p>
            <a:endParaRPr lang="en-IN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 roman "/>
              </a:rPr>
              <a:t>Insufficient acid production or non-acid curd:</a:t>
            </a:r>
            <a:endParaRPr lang="en-IN" sz="3200" dirty="0">
              <a:solidFill>
                <a:srgbClr val="C00000"/>
              </a:solidFill>
              <a:latin typeface="Times New  roman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The 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reasons for the insufficient acid production could be </a:t>
            </a:r>
            <a:endParaRPr lang="en-IN" sz="2900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Times New  roman "/>
              </a:rPr>
              <a:t>	A)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2900" b="1" dirty="0">
                <a:solidFill>
                  <a:srgbClr val="002060"/>
                </a:solidFill>
                <a:latin typeface="Times New  roman "/>
              </a:rPr>
              <a:t>Spontaneous loss of vitality inherent in starter </a:t>
            </a:r>
            <a:r>
              <a:rPr lang="en-US" sz="2900" b="1" dirty="0" smtClean="0">
                <a:solidFill>
                  <a:srgbClr val="002060"/>
                </a:solidFill>
                <a:latin typeface="Times New  roman "/>
              </a:rPr>
              <a:t>itself:  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The 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reason may its strain variation or genetic instability that are usually associated with plasmids, or loss of </a:t>
            </a:r>
            <a:r>
              <a:rPr lang="en-US" sz="2900" dirty="0" err="1">
                <a:solidFill>
                  <a:srgbClr val="002060"/>
                </a:solidFill>
                <a:latin typeface="Times New  roman "/>
              </a:rPr>
              <a:t>lac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plasmid.</a:t>
            </a:r>
          </a:p>
          <a:p>
            <a:pPr>
              <a:buNone/>
            </a:pPr>
            <a:endParaRPr lang="en-IN" sz="2900" b="1" dirty="0" smtClean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IN" sz="2900" b="1" dirty="0">
                <a:solidFill>
                  <a:srgbClr val="002060"/>
                </a:solidFill>
                <a:latin typeface="Times New  roman "/>
              </a:rPr>
              <a:t>	</a:t>
            </a:r>
            <a:r>
              <a:rPr lang="en-US" sz="2900" b="1" dirty="0" smtClean="0">
                <a:solidFill>
                  <a:srgbClr val="002060"/>
                </a:solidFill>
                <a:latin typeface="Times New  roman "/>
              </a:rPr>
              <a:t>B) Uncontrolled  </a:t>
            </a:r>
            <a:r>
              <a:rPr lang="en-US" sz="2900" b="1" dirty="0">
                <a:solidFill>
                  <a:srgbClr val="002060"/>
                </a:solidFill>
                <a:latin typeface="Times New  roman "/>
              </a:rPr>
              <a:t>production process: 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The mismanagement may allow contaminants to spoil the starter. </a:t>
            </a:r>
          </a:p>
          <a:p>
            <a:pPr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	 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frequent sub-culturing may also lead to loss of vitality of the starter. </a:t>
            </a:r>
            <a:endParaRPr lang="en-US" sz="29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	Use 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of unsuitable media and use of wrong incubation temperatures etc are the another reason to allow other contaminants to grow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.</a:t>
            </a:r>
            <a:endParaRPr lang="en-IN" sz="2900" b="1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Times New  roman "/>
              </a:rPr>
              <a:t>	C)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2900" b="1" dirty="0">
                <a:solidFill>
                  <a:srgbClr val="002060"/>
                </a:solidFill>
                <a:latin typeface="Times New  roman "/>
              </a:rPr>
              <a:t>Inherent factors in milk itself: 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LP system, </a:t>
            </a:r>
            <a:r>
              <a:rPr lang="en-US" sz="2900" dirty="0" err="1">
                <a:solidFill>
                  <a:srgbClr val="002060"/>
                </a:solidFill>
                <a:latin typeface="Times New  roman "/>
              </a:rPr>
              <a:t>Lysozyme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, </a:t>
            </a:r>
            <a:r>
              <a:rPr lang="en-US" sz="2900" dirty="0" err="1">
                <a:solidFill>
                  <a:srgbClr val="002060"/>
                </a:solidFill>
                <a:latin typeface="Times New  roman "/>
              </a:rPr>
              <a:t>Lactoferin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 etc that may sometime slow the activity of Starter culture 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itself. </a:t>
            </a:r>
            <a:endParaRPr lang="en-IN" sz="2900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Times New  roman "/>
              </a:rPr>
              <a:t>	D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) </a:t>
            </a:r>
            <a:r>
              <a:rPr lang="en-US" sz="2900" b="1" dirty="0">
                <a:solidFill>
                  <a:srgbClr val="002060"/>
                </a:solidFill>
                <a:latin typeface="Times New  roman "/>
              </a:rPr>
              <a:t>Use of Milk of abnormal quality</a:t>
            </a:r>
            <a:r>
              <a:rPr lang="en-US" sz="2900" dirty="0">
                <a:solidFill>
                  <a:srgbClr val="002060"/>
                </a:solidFill>
                <a:latin typeface="Times New  roman "/>
              </a:rPr>
              <a:t> i.e. mastitis milk or colostrums milk or late lactation milk or silage milk or winter milk may slow the growth of starter </a:t>
            </a:r>
            <a:r>
              <a:rPr lang="en-US" sz="2900" dirty="0" smtClean="0">
                <a:solidFill>
                  <a:srgbClr val="002060"/>
                </a:solidFill>
                <a:latin typeface="Times New  roman "/>
              </a:rPr>
              <a:t>culture.</a:t>
            </a:r>
          </a:p>
          <a:p>
            <a:pPr>
              <a:buNone/>
            </a:pPr>
            <a:r>
              <a:rPr lang="en-US" sz="2900" b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2900" b="1" dirty="0" smtClean="0">
                <a:solidFill>
                  <a:srgbClr val="002060"/>
                </a:solidFill>
                <a:latin typeface="Times New  roman "/>
              </a:rPr>
              <a:t>    E) Changes </a:t>
            </a:r>
            <a:r>
              <a:rPr lang="en-US" sz="2900" b="1" dirty="0">
                <a:solidFill>
                  <a:srgbClr val="002060"/>
                </a:solidFill>
                <a:latin typeface="Times New  roman "/>
              </a:rPr>
              <a:t>in the method of production of fermented milk:</a:t>
            </a:r>
            <a:endParaRPr lang="en-US" sz="29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endParaRPr lang="en-IN" sz="2900" dirty="0">
              <a:solidFill>
                <a:srgbClr val="002060"/>
              </a:solidFill>
              <a:latin typeface="Times New  roman 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Milk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containing antibiotic </a:t>
            </a: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residues</a:t>
            </a:r>
            <a:r>
              <a:rPr lang="en-IN" sz="2400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Milk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contaminated with </a:t>
            </a:r>
            <a:r>
              <a:rPr lang="en-US" sz="2400" dirty="0" err="1" smtClean="0">
                <a:solidFill>
                  <a:srgbClr val="002060"/>
                </a:solidFill>
                <a:latin typeface="Times New  roman "/>
              </a:rPr>
              <a:t>bacteriophage</a:t>
            </a:r>
            <a:r>
              <a:rPr lang="en-IN" sz="2400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Milk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containing residues of detergents and </a:t>
            </a: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sanitizers</a:t>
            </a:r>
            <a:r>
              <a:rPr lang="en-IN" sz="2400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Milk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having inhibitory </a:t>
            </a: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bacteria</a:t>
            </a:r>
            <a:r>
              <a:rPr lang="en-IN" sz="2400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Seasonal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variations in milk </a:t>
            </a: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composition</a:t>
            </a:r>
            <a:r>
              <a:rPr lang="en-IN" sz="2400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Milk containing natural inhibitory substances like leucocytes, antibiotics </a:t>
            </a: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etc</a:t>
            </a:r>
            <a:r>
              <a:rPr lang="en-IN" sz="2400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Excessive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aeration of </a:t>
            </a: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milk</a:t>
            </a:r>
          </a:p>
          <a:p>
            <a:pPr>
              <a:buFont typeface="Wingdings" pitchFamily="2" charset="2"/>
              <a:buChar char="Ø"/>
            </a:pPr>
            <a:endParaRPr lang="en-IN" sz="2400" dirty="0">
              <a:solidFill>
                <a:srgbClr val="002060"/>
              </a:solidFill>
              <a:latin typeface="Times New  roman "/>
            </a:endParaRPr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 roman "/>
              </a:rPr>
              <a:t>Another reason for the failure of starter cultures are</a:t>
            </a:r>
            <a:r>
              <a:rPr lang="en-IN" sz="3200" dirty="0" smtClean="0">
                <a:solidFill>
                  <a:srgbClr val="C00000"/>
                </a:solidFill>
                <a:latin typeface="Times New  roman "/>
              </a:rPr>
              <a:t/>
            </a:r>
            <a:br>
              <a:rPr lang="en-IN" sz="3200" dirty="0" smtClean="0">
                <a:solidFill>
                  <a:srgbClr val="C00000"/>
                </a:solidFill>
                <a:latin typeface="Times New  roman "/>
              </a:rPr>
            </a:br>
            <a:endParaRPr lang="en-IN" sz="3200" dirty="0">
              <a:solidFill>
                <a:srgbClr val="C00000"/>
              </a:solidFill>
              <a:latin typeface="Times New  roman 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 roman "/>
              </a:rPr>
              <a:t>Insufficient flavor production:</a:t>
            </a:r>
            <a:endParaRPr lang="en-IN" sz="3600" dirty="0">
              <a:solidFill>
                <a:srgbClr val="C00000"/>
              </a:solidFill>
              <a:latin typeface="Times New  roman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factors affect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flavor: </a:t>
            </a:r>
            <a:endParaRPr lang="en-IN" sz="2400" dirty="0">
              <a:solidFill>
                <a:srgbClr val="002060"/>
              </a:solidFill>
              <a:latin typeface="Times New  roman 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Improper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acid </a:t>
            </a: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production</a:t>
            </a:r>
            <a:r>
              <a:rPr lang="en-IN" sz="2400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Milk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having low citrate </a:t>
            </a: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ions</a:t>
            </a:r>
            <a:r>
              <a:rPr lang="en-IN" sz="2400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 roman "/>
              </a:rPr>
              <a:t>Milk 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containing high Gram negative organisms that reduce </a:t>
            </a:r>
            <a:r>
              <a:rPr lang="en-US" sz="2400" dirty="0" err="1">
                <a:solidFill>
                  <a:srgbClr val="002060"/>
                </a:solidFill>
                <a:latin typeface="Times New  roman "/>
              </a:rPr>
              <a:t>diacetyl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 content by Producing </a:t>
            </a:r>
            <a:r>
              <a:rPr lang="en-US" sz="2400" dirty="0" err="1">
                <a:solidFill>
                  <a:srgbClr val="002060"/>
                </a:solidFill>
                <a:latin typeface="Times New  roman "/>
              </a:rPr>
              <a:t>diacetyl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 roman "/>
              </a:rPr>
              <a:t>reductase</a:t>
            </a:r>
            <a:r>
              <a:rPr lang="en-US" sz="2400" dirty="0">
                <a:solidFill>
                  <a:srgbClr val="002060"/>
                </a:solidFill>
                <a:latin typeface="Times New  roman "/>
              </a:rPr>
              <a:t> etc</a:t>
            </a:r>
            <a:endParaRPr lang="en-IN" sz="2400" dirty="0">
              <a:solidFill>
                <a:srgbClr val="002060"/>
              </a:solidFill>
              <a:latin typeface="Times New  roman 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 roman "/>
              </a:rPr>
              <a:t>Defects in Flavor</a:t>
            </a:r>
            <a:endParaRPr lang="en-IN" sz="3200" dirty="0">
              <a:solidFill>
                <a:srgbClr val="C00000"/>
              </a:solidFill>
              <a:latin typeface="Times New  roman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a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) </a:t>
            </a:r>
            <a:r>
              <a:rPr lang="en-US" sz="3800" b="1" dirty="0">
                <a:solidFill>
                  <a:srgbClr val="002060"/>
                </a:solidFill>
                <a:latin typeface="Times New  roman "/>
              </a:rPr>
              <a:t>Sharp acid taste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 : Sometime taking high </a:t>
            </a:r>
            <a:r>
              <a:rPr lang="en-US" sz="3800" dirty="0" err="1">
                <a:solidFill>
                  <a:srgbClr val="002060"/>
                </a:solidFill>
                <a:latin typeface="Times New  roman "/>
              </a:rPr>
              <a:t>inocula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 may turn over ripening of the culture. Also keeping the Starter at higher incubation temperature or prolonged incubation period may increase the acidity of the product. </a:t>
            </a:r>
            <a:endParaRPr lang="en-US" sz="38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endParaRPr lang="en-US" sz="3800" dirty="0" smtClean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sz="3800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b</a:t>
            </a:r>
            <a:r>
              <a:rPr lang="en-US" sz="3800" b="1" dirty="0">
                <a:solidFill>
                  <a:srgbClr val="002060"/>
                </a:solidFill>
                <a:latin typeface="Times New  roman "/>
              </a:rPr>
              <a:t>) Malty flavor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: </a:t>
            </a:r>
            <a:r>
              <a:rPr lang="en-US" sz="3800" i="1" dirty="0" err="1" smtClean="0">
                <a:solidFill>
                  <a:srgbClr val="002060"/>
                </a:solidFill>
                <a:latin typeface="Times New  roman "/>
              </a:rPr>
              <a:t>Lactococcus</a:t>
            </a:r>
            <a:r>
              <a:rPr lang="en-US" sz="3800" i="1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3800" i="1" dirty="0" err="1">
                <a:solidFill>
                  <a:srgbClr val="002060"/>
                </a:solidFill>
                <a:latin typeface="Times New  roman "/>
              </a:rPr>
              <a:t>lactis</a:t>
            </a:r>
            <a:r>
              <a:rPr lang="en-US" sz="3800" i="1" dirty="0">
                <a:solidFill>
                  <a:srgbClr val="002060"/>
                </a:solidFill>
                <a:latin typeface="Times New  roman "/>
              </a:rPr>
              <a:t> ssp. </a:t>
            </a:r>
            <a:r>
              <a:rPr lang="en-US" sz="3800" i="1" dirty="0" err="1">
                <a:solidFill>
                  <a:srgbClr val="002060"/>
                </a:solidFill>
                <a:latin typeface="Times New  roman "/>
              </a:rPr>
              <a:t>lactis</a:t>
            </a:r>
            <a:r>
              <a:rPr lang="en-US" sz="3800" i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3800" i="1" dirty="0" err="1">
                <a:solidFill>
                  <a:srgbClr val="002060"/>
                </a:solidFill>
                <a:latin typeface="Times New  roman "/>
              </a:rPr>
              <a:t>var</a:t>
            </a:r>
            <a:r>
              <a:rPr lang="en-US" sz="3800" i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3800" i="1" dirty="0" err="1" smtClean="0">
                <a:solidFill>
                  <a:srgbClr val="002060"/>
                </a:solidFill>
                <a:latin typeface="Times New  roman "/>
              </a:rPr>
              <a:t>maltigenes</a:t>
            </a:r>
            <a:r>
              <a:rPr lang="en-US" sz="3800" i="1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endParaRPr lang="en-IN" sz="3800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 c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) </a:t>
            </a:r>
            <a:r>
              <a:rPr lang="en-US" sz="3800" b="1" dirty="0">
                <a:solidFill>
                  <a:srgbClr val="002060"/>
                </a:solidFill>
                <a:latin typeface="Times New  roman "/>
              </a:rPr>
              <a:t>Metallic flavor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: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over 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ripening of the culture or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use 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of poorly maintained containers with metallic contamination or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over 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growth of </a:t>
            </a:r>
            <a:r>
              <a:rPr lang="en-US" sz="3800" i="1" dirty="0" err="1">
                <a:solidFill>
                  <a:srgbClr val="002060"/>
                </a:solidFill>
                <a:latin typeface="Times New  roman "/>
              </a:rPr>
              <a:t>Leuconostoc</a:t>
            </a:r>
            <a:r>
              <a:rPr lang="en-US" sz="3800" i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3800" i="1" dirty="0" smtClean="0">
                <a:solidFill>
                  <a:srgbClr val="002060"/>
                </a:solidFill>
                <a:latin typeface="Times New  roman "/>
              </a:rPr>
              <a:t>sp.</a:t>
            </a:r>
          </a:p>
          <a:p>
            <a:pPr>
              <a:buNone/>
            </a:pPr>
            <a:endParaRPr lang="en-IN" sz="3800" i="1" dirty="0" smtClean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d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) </a:t>
            </a:r>
            <a:r>
              <a:rPr lang="en-US" sz="3800" b="1" dirty="0">
                <a:solidFill>
                  <a:srgbClr val="002060"/>
                </a:solidFill>
                <a:latin typeface="Times New  roman "/>
              </a:rPr>
              <a:t>Green flavor: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under 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development of </a:t>
            </a:r>
            <a:r>
              <a:rPr lang="en-US" sz="3800" i="1" dirty="0" err="1">
                <a:solidFill>
                  <a:srgbClr val="002060"/>
                </a:solidFill>
                <a:latin typeface="Times New  roman "/>
              </a:rPr>
              <a:t>Leuconostocs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 as result of repeated transfer of culture before adequate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development.</a:t>
            </a:r>
          </a:p>
          <a:p>
            <a:pPr>
              <a:buNone/>
            </a:pPr>
            <a:endParaRPr lang="en-IN" sz="3800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 e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) </a:t>
            </a:r>
            <a:r>
              <a:rPr lang="en-US" sz="3800" b="1" dirty="0">
                <a:solidFill>
                  <a:srgbClr val="002060"/>
                </a:solidFill>
                <a:latin typeface="Times New  roman "/>
              </a:rPr>
              <a:t>Flat flavor: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small 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amounts of citrates in milk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or 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under development of aroma 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culture.</a:t>
            </a:r>
          </a:p>
          <a:p>
            <a:pPr>
              <a:buNone/>
            </a:pPr>
            <a:endParaRPr lang="en-IN" sz="3800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  f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) </a:t>
            </a:r>
            <a:r>
              <a:rPr lang="en-US" sz="3800" b="1" dirty="0">
                <a:solidFill>
                  <a:srgbClr val="002060"/>
                </a:solidFill>
                <a:latin typeface="Times New  roman "/>
              </a:rPr>
              <a:t>Bitterness</a:t>
            </a:r>
            <a:r>
              <a:rPr lang="en-US" sz="3800" b="1" dirty="0" smtClean="0">
                <a:solidFill>
                  <a:srgbClr val="002060"/>
                </a:solidFill>
                <a:latin typeface="Times New  roman "/>
              </a:rPr>
              <a:t>: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3800" dirty="0" err="1" smtClean="0">
                <a:solidFill>
                  <a:srgbClr val="002060"/>
                </a:solidFill>
                <a:latin typeface="Times New  roman "/>
              </a:rPr>
              <a:t>Proteolytic</a:t>
            </a:r>
            <a:r>
              <a:rPr lang="en-US" sz="3800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contaminants that breakdown protein and release </a:t>
            </a:r>
            <a:r>
              <a:rPr lang="en-US" sz="3800" dirty="0" err="1">
                <a:solidFill>
                  <a:srgbClr val="002060"/>
                </a:solidFill>
                <a:latin typeface="Times New  roman "/>
              </a:rPr>
              <a:t>sulphur</a:t>
            </a:r>
            <a:r>
              <a:rPr lang="en-US" sz="3800" dirty="0">
                <a:solidFill>
                  <a:srgbClr val="002060"/>
                </a:solidFill>
                <a:latin typeface="Times New  roman "/>
              </a:rPr>
              <a:t> compound which cause bitterness in milk</a:t>
            </a:r>
            <a:endParaRPr lang="en-IN" sz="3800" dirty="0">
              <a:solidFill>
                <a:srgbClr val="002060"/>
              </a:solidFill>
              <a:latin typeface="Times New  roman "/>
            </a:endParaRPr>
          </a:p>
          <a:p>
            <a:endParaRPr lang="en-IN" dirty="0">
              <a:solidFill>
                <a:srgbClr val="002060"/>
              </a:solidFill>
              <a:latin typeface="Times New  roman 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Body and texture defects  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a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) Weak body : I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nsufficient 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acid production or milk with low total solids or milk subjected to severe heat treatment</a:t>
            </a:r>
            <a:endParaRPr lang="en-IN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 roman "/>
              </a:rPr>
              <a:t>b) </a:t>
            </a:r>
            <a:r>
              <a:rPr lang="en-US" b="1" dirty="0">
                <a:solidFill>
                  <a:srgbClr val="002060"/>
                </a:solidFill>
                <a:latin typeface="Times New  roman "/>
              </a:rPr>
              <a:t>Hard and lumpy: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 It is due to over 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ripening.</a:t>
            </a:r>
          </a:p>
          <a:p>
            <a:pPr>
              <a:buNone/>
            </a:pPr>
            <a:endParaRPr lang="en-IN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 roman "/>
              </a:rPr>
              <a:t>c)</a:t>
            </a:r>
            <a:r>
              <a:rPr lang="en-US" b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 roman "/>
              </a:rPr>
              <a:t>Wheying</a:t>
            </a:r>
            <a:r>
              <a:rPr lang="en-US" b="1" dirty="0">
                <a:solidFill>
                  <a:srgbClr val="002060"/>
                </a:solidFill>
                <a:latin typeface="Times New  roman "/>
              </a:rPr>
              <a:t> off: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 It is due to over ripening or due to low total solids in milk that result in 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defect 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in starters. </a:t>
            </a:r>
            <a:endParaRPr lang="en-US" dirty="0" smtClean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 roman 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Use 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of un-homogenized whole milk, agitation or vibration of culture soon after curd begins to form may create </a:t>
            </a:r>
            <a:r>
              <a:rPr lang="en-US" dirty="0" err="1">
                <a:solidFill>
                  <a:srgbClr val="002060"/>
                </a:solidFill>
                <a:latin typeface="Times New  roman "/>
              </a:rPr>
              <a:t>wheying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 off of curd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.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 roman 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Whey 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may collect on the surface or at the bottom of the culture or beneath the cream layer</a:t>
            </a:r>
            <a:endParaRPr lang="en-IN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 roman "/>
              </a:rPr>
              <a:t>d) </a:t>
            </a:r>
            <a:r>
              <a:rPr lang="en-US" b="1" dirty="0" err="1" smtClean="0">
                <a:solidFill>
                  <a:srgbClr val="002060"/>
                </a:solidFill>
                <a:latin typeface="Times New  roman "/>
              </a:rPr>
              <a:t>Roppiness</a:t>
            </a:r>
            <a:r>
              <a:rPr lang="en-US" b="1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 roman "/>
              </a:rPr>
              <a:t>: </a:t>
            </a:r>
            <a:r>
              <a:rPr lang="en-US" i="1" dirty="0" err="1" smtClean="0">
                <a:solidFill>
                  <a:srgbClr val="002060"/>
                </a:solidFill>
                <a:latin typeface="Times New  roman "/>
              </a:rPr>
              <a:t>Alcaligenes</a:t>
            </a:r>
            <a:r>
              <a:rPr lang="en-US" i="1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 roman "/>
              </a:rPr>
              <a:t>viscolactis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 or 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 roman "/>
              </a:rPr>
              <a:t>Leuconostocs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 or </a:t>
            </a:r>
            <a:r>
              <a:rPr lang="en-US" i="1" dirty="0">
                <a:solidFill>
                  <a:srgbClr val="002060"/>
                </a:solidFill>
                <a:latin typeface="Times New  roman "/>
              </a:rPr>
              <a:t>L. </a:t>
            </a:r>
            <a:r>
              <a:rPr lang="en-US" i="1" dirty="0" err="1">
                <a:solidFill>
                  <a:srgbClr val="002060"/>
                </a:solidFill>
                <a:latin typeface="Times New  roman "/>
              </a:rPr>
              <a:t>lactis</a:t>
            </a:r>
            <a:r>
              <a:rPr lang="en-US" i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 roman "/>
              </a:rPr>
              <a:t>ssp</a:t>
            </a:r>
            <a:r>
              <a:rPr lang="en-US" i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 roman "/>
              </a:rPr>
              <a:t>lactis</a:t>
            </a:r>
            <a:r>
              <a:rPr lang="en-US" i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 roman "/>
              </a:rPr>
              <a:t>var</a:t>
            </a:r>
            <a:r>
              <a:rPr lang="en-US" i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 roman "/>
              </a:rPr>
              <a:t>hollandicus</a:t>
            </a:r>
            <a:r>
              <a:rPr lang="en-US" i="1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.</a:t>
            </a:r>
            <a:endParaRPr lang="en-IN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 roman "/>
              </a:rPr>
              <a:t>e) </a:t>
            </a:r>
            <a:r>
              <a:rPr lang="en-US" b="1" dirty="0">
                <a:solidFill>
                  <a:srgbClr val="002060"/>
                </a:solidFill>
                <a:latin typeface="Times New  roman "/>
              </a:rPr>
              <a:t>Gassiness: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 Production 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of CO</a:t>
            </a:r>
            <a:r>
              <a:rPr lang="en-US" baseline="-25000" dirty="0">
                <a:solidFill>
                  <a:srgbClr val="002060"/>
                </a:solidFill>
                <a:latin typeface="Times New  roman 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 by the coli forms or 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yeast. Certain strain of </a:t>
            </a:r>
            <a:r>
              <a:rPr lang="en-US" i="1" dirty="0" err="1" smtClean="0">
                <a:solidFill>
                  <a:srgbClr val="002060"/>
                </a:solidFill>
                <a:latin typeface="Times New  roman "/>
              </a:rPr>
              <a:t>Leuconostocs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  may cause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 floating curd defect in 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cottage cheese.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 roman 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 roman "/>
              </a:rPr>
              <a:t>In </a:t>
            </a:r>
            <a:r>
              <a:rPr lang="en-US" dirty="0">
                <a:solidFill>
                  <a:srgbClr val="002060"/>
                </a:solidFill>
                <a:latin typeface="Times New  roman "/>
              </a:rPr>
              <a:t>cheddar cheese gas production may be undesirable because it results in eye formation or bulging of cans.</a:t>
            </a:r>
            <a:endParaRPr lang="en-IN" dirty="0">
              <a:solidFill>
                <a:srgbClr val="002060"/>
              </a:solidFill>
              <a:latin typeface="Times New  roman 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 roman "/>
              </a:rPr>
              <a:t>Problems with production method:</a:t>
            </a:r>
            <a:endParaRPr lang="en-IN" sz="3600" dirty="0">
              <a:solidFill>
                <a:srgbClr val="C00000"/>
              </a:solidFill>
              <a:latin typeface="Times New  roman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of abnormal milk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Use of poor quality starter cultures 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of improperly cleaned utensils and </a:t>
            </a:r>
            <a:r>
              <a:rPr lang="en-US" dirty="0" smtClean="0">
                <a:solidFill>
                  <a:srgbClr val="002060"/>
                </a:solidFill>
              </a:rPr>
              <a:t>equipment.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of milk subjected to improper heat </a:t>
            </a:r>
            <a:r>
              <a:rPr lang="en-US" dirty="0" smtClean="0">
                <a:solidFill>
                  <a:srgbClr val="002060"/>
                </a:solidFill>
              </a:rPr>
              <a:t>treatment.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of unhygienic production </a:t>
            </a:r>
            <a:r>
              <a:rPr lang="en-US" dirty="0" smtClean="0">
                <a:solidFill>
                  <a:srgbClr val="002060"/>
                </a:solidFill>
              </a:rPr>
              <a:t>practices.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Handling </a:t>
            </a:r>
            <a:r>
              <a:rPr lang="en-US" dirty="0">
                <a:solidFill>
                  <a:srgbClr val="002060"/>
                </a:solidFill>
              </a:rPr>
              <a:t>persons with unclean habits and unhealthy </a:t>
            </a:r>
            <a:r>
              <a:rPr lang="en-US" dirty="0" smtClean="0">
                <a:solidFill>
                  <a:srgbClr val="002060"/>
                </a:solidFill>
              </a:rPr>
              <a:t>persons.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of improperly cleaned and sterilized packaging </a:t>
            </a:r>
            <a:r>
              <a:rPr lang="en-US" dirty="0" smtClean="0">
                <a:solidFill>
                  <a:srgbClr val="002060"/>
                </a:solidFill>
              </a:rPr>
              <a:t>material.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of improper storage conditions and temperatures.</a:t>
            </a:r>
            <a:endParaRPr lang="en-IN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 </a:t>
            </a:r>
            <a:endParaRPr lang="en-IN" dirty="0">
              <a:solidFill>
                <a:srgbClr val="00206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488" y="2357430"/>
            <a:ext cx="2691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END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421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Starter Culture and Fermented Milk Products </vt:lpstr>
      <vt:lpstr>STARTER DEFECTS:</vt:lpstr>
      <vt:lpstr>Insufficient acid production or non-acid curd:</vt:lpstr>
      <vt:lpstr>Another reason for the failure of starter cultures are </vt:lpstr>
      <vt:lpstr>Insufficient flavor production:</vt:lpstr>
      <vt:lpstr>Defects in Flavor</vt:lpstr>
      <vt:lpstr>Body and texture defects  :</vt:lpstr>
      <vt:lpstr>Problems with production method:</vt:lpstr>
      <vt:lpstr>Slide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Culture and Fermented Milk Products</dc:title>
  <dc:creator>HP</dc:creator>
  <cp:lastModifiedBy>HP</cp:lastModifiedBy>
  <cp:revision>9</cp:revision>
  <dcterms:created xsi:type="dcterms:W3CDTF">2020-04-10T17:32:35Z</dcterms:created>
  <dcterms:modified xsi:type="dcterms:W3CDTF">2020-04-10T18:46:37Z</dcterms:modified>
</cp:coreProperties>
</file>