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4" r:id="rId5"/>
    <p:sldId id="258" r:id="rId6"/>
    <p:sldId id="259" r:id="rId7"/>
    <p:sldId id="265" r:id="rId8"/>
    <p:sldId id="266" r:id="rId9"/>
    <p:sldId id="267" r:id="rId10"/>
    <p:sldId id="260" r:id="rId11"/>
    <p:sldId id="262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0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8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58312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504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375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2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1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4578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0D26DB-1A0E-401C-A95F-60AC37CB86E8}" type="datetimeFigureOut">
              <a:rPr lang="en-US" smtClean="0"/>
              <a:t>08-Apr-20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BFEE17F-1BA4-46A9-93AA-C89EA0C8A62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917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c.org/expert-advice/health/common-conditions/kidney-disease-in-dogs/" TargetMode="External"/><Relationship Id="rId2" Type="http://schemas.openxmlformats.org/officeDocument/2006/relationships/hyperlink" Target="https://www.akc.org/expert-advice/health/senior-dog-health/cataracts-can-occur-as-your-dog-ag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tmd.com/dog/conditions/endocrine/c_dg_diabetes_with_ketoacidosi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c.org/expert-advice/health/fitness/how-exercise-their-dogs/" TargetMode="External"/><Relationship Id="rId2" Type="http://schemas.openxmlformats.org/officeDocument/2006/relationships/hyperlink" Target="https://www.akc.org/expert-advice/health/nutrition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c.org/expert-advice/health/common-conditions/pancreatitis-in-dogs/" TargetMode="External"/><Relationship Id="rId2" Type="http://schemas.openxmlformats.org/officeDocument/2006/relationships/hyperlink" Target="https://www.akc.org/expert-advice/health/senior-dog-health/monitoring-your-senior-dogs-health-when-aging-is-more-than-agi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kc.org/expert-advice/health/common-conditions/cushings-disease-in-dogs/" TargetMode="External"/><Relationship Id="rId4" Type="http://schemas.openxmlformats.org/officeDocument/2006/relationships/hyperlink" Target="https://www.akc.org/expert-advice/health/general-health/things-you-should-know-about-dog-obesit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c.org/dog-breeds/bichon-frise/" TargetMode="External"/><Relationship Id="rId7" Type="http://schemas.openxmlformats.org/officeDocument/2006/relationships/hyperlink" Target="https://www.akc.org/dog-breeds/puli/" TargetMode="External"/><Relationship Id="rId2" Type="http://schemas.openxmlformats.org/officeDocument/2006/relationships/hyperlink" Target="https://www.akc.org/dog-breeds/poodl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kc.org/dog-breeds/miniature-schnauzer/" TargetMode="External"/><Relationship Id="rId5" Type="http://schemas.openxmlformats.org/officeDocument/2006/relationships/hyperlink" Target="https://www.akc.org/dog-breeds/dachshund/" TargetMode="External"/><Relationship Id="rId4" Type="http://schemas.openxmlformats.org/officeDocument/2006/relationships/hyperlink" Target="https://www.akc.org/dog-breeds/pu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md.com/dog/conditions/endocrine/c_dg_hyperadrenocorticism" TargetMode="External"/><Relationship Id="rId2" Type="http://schemas.openxmlformats.org/officeDocument/2006/relationships/hyperlink" Target="https://www.petmd.com/dog/conditions/digestive/c_multi_Obesit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kc.org/expert-advice/health/common-conditions/dog-vomiting-causes-diagnosis-and-treatmen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592" y="1921349"/>
            <a:ext cx="10318418" cy="1984446"/>
          </a:xfrm>
        </p:spPr>
        <p:txBody>
          <a:bodyPr/>
          <a:lstStyle/>
          <a:p>
            <a:r>
              <a:rPr lang="en-US" dirty="0" smtClean="0"/>
              <a:t>Diabetes In Dog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47612" y="4193178"/>
            <a:ext cx="3396343" cy="587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Submitted By:- Dr. Pinky Rani</a:t>
            </a:r>
          </a:p>
        </p:txBody>
      </p:sp>
      <p:sp>
        <p:nvSpPr>
          <p:cNvPr id="3" name="Rectangle 2"/>
          <p:cNvSpPr/>
          <p:nvPr/>
        </p:nvSpPr>
        <p:spPr>
          <a:xfrm>
            <a:off x="8856617" y="3461658"/>
            <a:ext cx="2547257" cy="88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VCM=604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38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196" y="212568"/>
            <a:ext cx="10178322" cy="1492132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CAN CAUSES THREAT TO HEALTH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196" y="2181498"/>
            <a:ext cx="10178322" cy="359359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Uncontrolled </a:t>
            </a:r>
            <a:r>
              <a:rPr lang="en-US" sz="2400" b="1" dirty="0"/>
              <a:t>diabetes can lead to devastating effects on the dog’s body</a:t>
            </a:r>
            <a:r>
              <a:rPr lang="en-US" sz="2400" b="1" dirty="0" smtClean="0"/>
              <a:t>,</a:t>
            </a:r>
          </a:p>
          <a:p>
            <a:r>
              <a:rPr lang="en-US" sz="2400" b="1" dirty="0" smtClean="0"/>
              <a:t>I;e-</a:t>
            </a:r>
          </a:p>
          <a:p>
            <a:r>
              <a:rPr lang="en-US" sz="2400" b="1" dirty="0">
                <a:hlinkClick r:id="rId2"/>
              </a:rPr>
              <a:t>Cataracts</a:t>
            </a:r>
            <a:r>
              <a:rPr lang="en-US" sz="2400" b="1" dirty="0"/>
              <a:t> (leading to blindness)</a:t>
            </a:r>
          </a:p>
          <a:p>
            <a:r>
              <a:rPr lang="en-US" sz="2400" b="1" dirty="0"/>
              <a:t>Enlarged liver</a:t>
            </a:r>
          </a:p>
          <a:p>
            <a:r>
              <a:rPr lang="en-US" sz="2400" b="1" dirty="0"/>
              <a:t>Urinary tract infections</a:t>
            </a:r>
          </a:p>
          <a:p>
            <a:r>
              <a:rPr lang="en-US" sz="2400" b="1" dirty="0"/>
              <a:t>Seizures</a:t>
            </a:r>
          </a:p>
          <a:p>
            <a:r>
              <a:rPr lang="en-US" sz="2400" b="1" dirty="0">
                <a:hlinkClick r:id="rId3"/>
              </a:rPr>
              <a:t>Kidney failure</a:t>
            </a:r>
            <a:endParaRPr lang="en-US" sz="2400" b="1" dirty="0"/>
          </a:p>
          <a:p>
            <a:r>
              <a:rPr lang="en-US" sz="2400" b="1" dirty="0">
                <a:hlinkClick r:id="rId4"/>
              </a:rPr>
              <a:t>Ketoacidosis</a:t>
            </a:r>
            <a:r>
              <a:rPr lang="en-US" sz="2400" b="1" dirty="0"/>
              <a:t>,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13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72" y="552202"/>
            <a:ext cx="4469853" cy="884712"/>
          </a:xfrm>
        </p:spPr>
        <p:txBody>
          <a:bodyPr/>
          <a:lstStyle/>
          <a:p>
            <a:r>
              <a:rPr lang="en-US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</a:t>
            </a:r>
            <a:endParaRPr lang="en-US" u="sng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Testing </a:t>
            </a:r>
            <a:r>
              <a:rPr lang="en-US" sz="2800" b="1" dirty="0"/>
              <a:t>for excessive glucose (sugar) in the blood and urine. </a:t>
            </a:r>
            <a:endParaRPr lang="en-US" sz="2800" b="1" dirty="0" smtClean="0"/>
          </a:p>
          <a:p>
            <a:r>
              <a:rPr lang="en-US" sz="2800" b="1" dirty="0" smtClean="0"/>
              <a:t>Blood </a:t>
            </a:r>
            <a:r>
              <a:rPr lang="en-US" sz="2800" b="1" dirty="0"/>
              <a:t>tests can also show other indications of diabetes, such as high liver enzymes and electrolyte imbalances.</a:t>
            </a:r>
          </a:p>
        </p:txBody>
      </p:sp>
    </p:spTree>
    <p:extLst>
      <p:ext uri="{BB962C8B-B14F-4D97-AF65-F5344CB8AC3E}">
        <p14:creationId xmlns:p14="http://schemas.microsoft.com/office/powerpoint/2010/main" val="202176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592" y="434636"/>
            <a:ext cx="4835613" cy="963089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986" y="1397725"/>
            <a:ext cx="10517957" cy="5185955"/>
          </a:xfrm>
        </p:spPr>
        <p:txBody>
          <a:bodyPr>
            <a:noAutofit/>
          </a:bodyPr>
          <a:lstStyle/>
          <a:p>
            <a:r>
              <a:rPr lang="en-US" sz="2800" b="1" dirty="0">
                <a:hlinkClick r:id="rId2"/>
              </a:rPr>
              <a:t>Diet</a:t>
            </a:r>
            <a:r>
              <a:rPr lang="en-US" sz="2800" b="1" dirty="0"/>
              <a:t>.</a:t>
            </a:r>
            <a:r>
              <a:rPr lang="en-US" sz="2400" b="1" dirty="0"/>
              <a:t> G</a:t>
            </a:r>
            <a:r>
              <a:rPr lang="en-US" sz="2400" b="1" dirty="0" smtClean="0"/>
              <a:t>ood-quality </a:t>
            </a:r>
            <a:r>
              <a:rPr lang="en-US" sz="2400" b="1" dirty="0"/>
              <a:t>protein, as well as fiber and complex carbohydrates that will help to slow absorption of glucose</a:t>
            </a:r>
            <a:r>
              <a:rPr lang="en-US" sz="2400" b="1" dirty="0" smtClean="0"/>
              <a:t>. </a:t>
            </a:r>
            <a:r>
              <a:rPr lang="en-US" sz="2400" b="1" dirty="0"/>
              <a:t>also </a:t>
            </a:r>
            <a:r>
              <a:rPr lang="en-US" sz="2400" b="1" dirty="0" smtClean="0"/>
              <a:t>give </a:t>
            </a:r>
            <a:r>
              <a:rPr lang="en-US" sz="2400" b="1" dirty="0"/>
              <a:t>a diet with relatively low fat content.</a:t>
            </a:r>
          </a:p>
          <a:p>
            <a:r>
              <a:rPr lang="en-US" sz="2800" b="1" dirty="0">
                <a:hlinkClick r:id="rId3"/>
              </a:rPr>
              <a:t>Exercise</a:t>
            </a:r>
            <a:r>
              <a:rPr lang="en-US" sz="2800" b="1" dirty="0"/>
              <a:t>. </a:t>
            </a:r>
            <a:r>
              <a:rPr lang="en-US" sz="2400" b="1" dirty="0"/>
              <a:t>To help avoid sudden spikes or drops in glucose levels, it is especially important that diabetic dogs maintain a moderate but consistent exercise routine.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Injections.</a:t>
            </a:r>
            <a:r>
              <a:rPr lang="en-US" sz="2400" b="1" dirty="0" smtClean="0"/>
              <a:t> Most </a:t>
            </a:r>
            <a:r>
              <a:rPr lang="en-US" sz="2400" b="1" dirty="0"/>
              <a:t>diabetic dogs will require daily shots of insulin under the </a:t>
            </a:r>
            <a:r>
              <a:rPr lang="en-US" sz="2400" b="1" dirty="0" smtClean="0"/>
              <a:t>skin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 smtClean="0"/>
              <a:t> (It </a:t>
            </a:r>
            <a:r>
              <a:rPr lang="en-US" sz="2400" dirty="0"/>
              <a:t>can become a quick and easy daily routine that isn’t traumatic at all for either dog or </a:t>
            </a:r>
            <a:r>
              <a:rPr lang="en-US" sz="2400" dirty="0" smtClean="0"/>
              <a:t>owner)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6624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 t="-12000" r="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19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061" y="290945"/>
            <a:ext cx="6377031" cy="1015341"/>
          </a:xfrm>
        </p:spPr>
        <p:txBody>
          <a:bodyPr/>
          <a:lstStyle/>
          <a:p>
            <a:r>
              <a:rPr lang="en-US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US" u="sng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7361"/>
            <a:ext cx="10178322" cy="4142232"/>
          </a:xfrm>
        </p:spPr>
        <p:txBody>
          <a:bodyPr>
            <a:noAutofit/>
          </a:bodyPr>
          <a:lstStyle/>
          <a:p>
            <a:r>
              <a:rPr lang="en-US" sz="2800" b="1" u="sng" dirty="0"/>
              <a:t>The medical term for the illness is diabetes </a:t>
            </a:r>
            <a:r>
              <a:rPr lang="en-US" sz="2800" b="1" u="sng" dirty="0" smtClean="0"/>
              <a:t>mellitus</a:t>
            </a:r>
          </a:p>
          <a:p>
            <a:pPr marL="0" indent="0">
              <a:buNone/>
            </a:pPr>
            <a:r>
              <a:rPr lang="en-US" sz="2800" b="1" dirty="0" smtClean="0"/>
              <a:t> </a:t>
            </a: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(mellitus is a Latin term that means “honey sweet,” reflecting the elevated sugar levels the condition produces in urine and blood</a:t>
            </a:r>
            <a:r>
              <a:rPr lang="en-US" sz="28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sz="2800" b="1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 Diabetes occurs when the body is unable to produce sufficient insulin to metabolize food for energy, or when the body’s cells fail to utilize insulin properly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58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54529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SUSCEPTIBLE MORE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24297"/>
            <a:ext cx="10178322" cy="4885509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Age</a:t>
            </a:r>
            <a:r>
              <a:rPr lang="en-US" sz="2400" b="1" dirty="0" smtClean="0"/>
              <a:t>. </a:t>
            </a:r>
            <a:r>
              <a:rPr lang="en-US" sz="2400" b="1" dirty="0"/>
              <a:t>it mostly occurs in middle-aged to </a:t>
            </a:r>
            <a:r>
              <a:rPr lang="en-US" sz="2400" b="1" dirty="0">
                <a:hlinkClick r:id="rId2"/>
              </a:rPr>
              <a:t>senior</a:t>
            </a:r>
            <a:r>
              <a:rPr lang="en-US" sz="2400" b="1" dirty="0"/>
              <a:t> </a:t>
            </a:r>
            <a:r>
              <a:rPr lang="en-US" sz="2400" b="1" dirty="0" smtClean="0"/>
              <a:t>dogs.i;e </a:t>
            </a:r>
            <a:r>
              <a:rPr lang="en-US" sz="2400" b="1" dirty="0"/>
              <a:t>age 5 or older when diagnosed.</a:t>
            </a:r>
          </a:p>
          <a:p>
            <a:r>
              <a:rPr lang="en-US" sz="24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Gender.</a:t>
            </a:r>
            <a:r>
              <a:rPr lang="en-US" sz="2400" b="1" dirty="0"/>
              <a:t> Unspayed female dogs are twice as likely as male dogs to have diabetes.</a:t>
            </a:r>
          </a:p>
          <a:p>
            <a:r>
              <a:rPr lang="en-US" sz="2400" b="1" dirty="0"/>
              <a:t>Chronic or repeated </a:t>
            </a:r>
            <a:r>
              <a:rPr lang="en-US" sz="2400" b="1" dirty="0">
                <a:hlinkClick r:id="rId3"/>
              </a:rPr>
              <a:t>pancreatitis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r>
              <a:rPr lang="en-US" sz="2400" b="1" dirty="0">
                <a:hlinkClick r:id="rId4"/>
              </a:rPr>
              <a:t>Obesity</a:t>
            </a:r>
            <a:r>
              <a:rPr lang="en-US" sz="2400" b="1" dirty="0"/>
              <a:t>. Obesity contributes to insulin resistance and is a risk factor for pancreatitis, which can lead to diabetes.</a:t>
            </a:r>
          </a:p>
          <a:p>
            <a:r>
              <a:rPr lang="en-US" sz="2400" b="1" dirty="0"/>
              <a:t>Steroid medications. These can cause diabetes when used long-term.</a:t>
            </a:r>
          </a:p>
          <a:p>
            <a:r>
              <a:rPr lang="en-US" sz="2400" b="1" dirty="0">
                <a:hlinkClick r:id="rId5"/>
              </a:rPr>
              <a:t>Cushing’s disease</a:t>
            </a:r>
            <a:r>
              <a:rPr lang="en-US" sz="2400" b="1" dirty="0"/>
              <a:t>. With Cushing’s disease, the body overproduces steroids internally, so this condition also can cause diabetes.</a:t>
            </a:r>
          </a:p>
          <a:p>
            <a:r>
              <a:rPr lang="en-US" sz="2400" b="1" dirty="0"/>
              <a:t>Other health conditions. Some autoimmune disorders and viral diseases are also thought to possibly trigger diabetes.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8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7591876" cy="858586"/>
          </a:xfrm>
        </p:spPr>
        <p:txBody>
          <a:bodyPr/>
          <a:lstStyle/>
          <a:p>
            <a:r>
              <a:rPr lang="en-US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FACTOR</a:t>
            </a:r>
            <a:endParaRPr lang="en-US" u="sng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07" y="2024744"/>
            <a:ext cx="10178322" cy="359359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Genetics. Diabetes can occur in any breed or mixed-breed, and it seems genetics can play a role in either increased or reduced risk. </a:t>
            </a:r>
            <a:endParaRPr lang="en-US" sz="2400" b="1" dirty="0" smtClean="0"/>
          </a:p>
          <a:p>
            <a:r>
              <a:rPr lang="en-US" sz="2400" b="1" dirty="0" smtClean="0"/>
              <a:t>A </a:t>
            </a:r>
            <a:r>
              <a:rPr lang="en-US" sz="2400" b="1" dirty="0"/>
              <a:t>2003 study found that overall, mixed-breeds are no less prone to diabetes than are purebreds. </a:t>
            </a:r>
            <a:endParaRPr lang="en-US" sz="2400" b="1" dirty="0" smtClean="0"/>
          </a:p>
          <a:p>
            <a:r>
              <a:rPr lang="en-US" sz="2400" b="1" dirty="0" smtClean="0"/>
              <a:t>Among </a:t>
            </a:r>
            <a:r>
              <a:rPr lang="en-US" sz="2400" b="1" dirty="0"/>
              <a:t>purebreds, breeds vary in susceptibility, some with very low risk and others with higher risk. </a:t>
            </a:r>
            <a:endParaRPr lang="en-US" sz="2400" b="1" dirty="0" smtClean="0"/>
          </a:p>
          <a:p>
            <a:r>
              <a:rPr lang="en-US" sz="2400" b="1" dirty="0" smtClean="0"/>
              <a:t>Some </a:t>
            </a:r>
            <a:r>
              <a:rPr lang="en-US" sz="2400" b="1" dirty="0"/>
              <a:t>that may be at higher risk include miniature </a:t>
            </a:r>
            <a:r>
              <a:rPr lang="en-US" sz="2400" b="1" dirty="0">
                <a:hlinkClick r:id="rId2"/>
              </a:rPr>
              <a:t>Poodles</a:t>
            </a:r>
            <a:r>
              <a:rPr lang="en-US" sz="2400" b="1" dirty="0"/>
              <a:t>, </a:t>
            </a:r>
            <a:r>
              <a:rPr lang="en-US" sz="2400" b="1" dirty="0">
                <a:hlinkClick r:id="rId3"/>
              </a:rPr>
              <a:t>Bichons Frises</a:t>
            </a:r>
            <a:r>
              <a:rPr lang="en-US" sz="2400" b="1" dirty="0"/>
              <a:t>, </a:t>
            </a:r>
            <a:r>
              <a:rPr lang="en-US" sz="2400" b="1" dirty="0">
                <a:hlinkClick r:id="rId4"/>
              </a:rPr>
              <a:t>Pugs</a:t>
            </a:r>
            <a:r>
              <a:rPr lang="en-US" sz="2400" b="1" dirty="0"/>
              <a:t>, </a:t>
            </a:r>
            <a:r>
              <a:rPr lang="en-US" sz="2400" b="1" dirty="0">
                <a:hlinkClick r:id="rId5"/>
              </a:rPr>
              <a:t>Dachshunds</a:t>
            </a:r>
            <a:r>
              <a:rPr lang="en-US" sz="2400" b="1" dirty="0"/>
              <a:t>, </a:t>
            </a:r>
            <a:r>
              <a:rPr lang="en-US" sz="2400" b="1" dirty="0">
                <a:hlinkClick r:id="rId6"/>
              </a:rPr>
              <a:t>Miniature Schnauzers</a:t>
            </a:r>
            <a:r>
              <a:rPr lang="en-US" sz="2400" b="1" dirty="0"/>
              <a:t>, </a:t>
            </a:r>
            <a:r>
              <a:rPr lang="en-US" sz="2400" b="1" dirty="0">
                <a:hlinkClick r:id="rId7"/>
              </a:rPr>
              <a:t>Puli</a:t>
            </a:r>
            <a:r>
              <a:rPr lang="en-US" sz="2400" b="1" dirty="0"/>
              <a:t>, Samoyeds, Keeshonds, Australian Terriers, Fox Terriers, Cairn Terriers, and Beagles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20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123" y="317071"/>
            <a:ext cx="3268071" cy="1002278"/>
          </a:xfrm>
        </p:spPr>
        <p:txBody>
          <a:bodyPr/>
          <a:lstStyle/>
          <a:p>
            <a:r>
              <a:rPr lang="en-US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</a:t>
            </a:r>
            <a:endParaRPr lang="en-US" u="sng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232" y="1489167"/>
            <a:ext cx="10178322" cy="55255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100" b="1" u="sng" dirty="0" smtClean="0">
                <a:solidFill>
                  <a:srgbClr val="00B050"/>
                </a:solidFill>
              </a:rPr>
              <a:t>Type </a:t>
            </a:r>
            <a:r>
              <a:rPr lang="en-US" sz="5100" b="1" u="sng" dirty="0">
                <a:solidFill>
                  <a:srgbClr val="00B050"/>
                </a:solidFill>
              </a:rPr>
              <a:t>I diabetes </a:t>
            </a:r>
            <a:r>
              <a:rPr lang="en-US" sz="5100" b="1" u="sng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sz="3800" b="1" dirty="0" smtClean="0"/>
              <a:t>caused </a:t>
            </a:r>
            <a:r>
              <a:rPr lang="en-US" sz="3800" b="1" dirty="0"/>
              <a:t>by the destruction of insulin-producing cells in the pancreas. </a:t>
            </a:r>
            <a:endParaRPr lang="en-US" sz="3800" b="1" dirty="0" smtClean="0"/>
          </a:p>
          <a:p>
            <a:pPr marL="0" indent="0">
              <a:buNone/>
            </a:pPr>
            <a:r>
              <a:rPr lang="en-US" sz="3800" b="1" dirty="0"/>
              <a:t>(</a:t>
            </a:r>
            <a:r>
              <a:rPr lang="en-US" sz="3800" b="1" dirty="0" smtClean="0"/>
              <a:t>These </a:t>
            </a:r>
            <a:r>
              <a:rPr lang="en-US" sz="3800" b="1" dirty="0"/>
              <a:t>cells die as a result of inflammation of the pancreas, known as </a:t>
            </a:r>
            <a:r>
              <a:rPr lang="en-US" sz="3800" b="1" i="1" dirty="0" smtClean="0"/>
              <a:t>pancreatitis.)</a:t>
            </a:r>
            <a:endParaRPr lang="en-US" sz="3800" b="1" dirty="0" smtClean="0"/>
          </a:p>
          <a:p>
            <a:pPr marL="0" indent="0">
              <a:buNone/>
            </a:pPr>
            <a:endParaRPr lang="en-US" sz="3800" b="1" dirty="0"/>
          </a:p>
          <a:p>
            <a:pPr marL="0" indent="0">
              <a:buNone/>
            </a:pPr>
            <a:r>
              <a:rPr lang="en-US" sz="5100" b="1" u="sng" dirty="0" smtClean="0">
                <a:solidFill>
                  <a:srgbClr val="AD05A1"/>
                </a:solidFill>
              </a:rPr>
              <a:t>Type </a:t>
            </a:r>
            <a:r>
              <a:rPr lang="en-US" sz="5100" b="1" u="sng" dirty="0">
                <a:solidFill>
                  <a:srgbClr val="AD05A1"/>
                </a:solidFill>
              </a:rPr>
              <a:t>II </a:t>
            </a:r>
            <a:r>
              <a:rPr lang="en-US" sz="5100" b="1" u="sng" dirty="0" smtClean="0">
                <a:solidFill>
                  <a:srgbClr val="AD05A1"/>
                </a:solidFill>
              </a:rPr>
              <a:t>diabetes</a:t>
            </a:r>
            <a:endParaRPr lang="en-US" sz="5100" b="1" dirty="0" smtClean="0"/>
          </a:p>
          <a:p>
            <a:r>
              <a:rPr lang="en-US" sz="3800" b="1" dirty="0" smtClean="0">
                <a:hlinkClick r:id="rId2"/>
              </a:rPr>
              <a:t>Obese dogs</a:t>
            </a:r>
            <a:r>
              <a:rPr lang="en-US" sz="3800" b="1" dirty="0" smtClean="0"/>
              <a:t> are at risk for developing</a:t>
            </a:r>
          </a:p>
          <a:p>
            <a:r>
              <a:rPr lang="en-US" sz="3800" b="1" dirty="0"/>
              <a:t>D</a:t>
            </a:r>
            <a:r>
              <a:rPr lang="en-US" sz="3800" b="1" dirty="0" smtClean="0"/>
              <a:t>ogs </a:t>
            </a:r>
            <a:r>
              <a:rPr lang="en-US" sz="3800" b="1" dirty="0"/>
              <a:t>with </a:t>
            </a:r>
            <a:r>
              <a:rPr lang="en-US" sz="3800" b="1" dirty="0">
                <a:hlinkClick r:id="rId3"/>
              </a:rPr>
              <a:t>Cushing's disease</a:t>
            </a:r>
            <a:r>
              <a:rPr lang="en-US" sz="3800" b="1" dirty="0"/>
              <a:t> (hyperadrenocorticism), </a:t>
            </a:r>
            <a:r>
              <a:rPr lang="en-US" sz="3800" b="1" i="1" dirty="0"/>
              <a:t>intact</a:t>
            </a:r>
            <a:r>
              <a:rPr lang="en-US" sz="3800" b="1" dirty="0"/>
              <a:t> (not spayed) female dogs and those on glucocorticoid (</a:t>
            </a:r>
            <a:r>
              <a:rPr lang="en-US" sz="3800" b="1" i="1" dirty="0"/>
              <a:t>steroid</a:t>
            </a:r>
            <a:r>
              <a:rPr lang="en-US" sz="3800" b="1" dirty="0"/>
              <a:t>) medications</a:t>
            </a:r>
            <a:r>
              <a:rPr lang="en-US" sz="3800" b="1" dirty="0" smtClean="0"/>
              <a:t>.</a:t>
            </a:r>
          </a:p>
          <a:p>
            <a:pPr marL="0" indent="0">
              <a:buNone/>
            </a:pPr>
            <a:endParaRPr lang="en-US" sz="3800" b="1" dirty="0" smtClean="0"/>
          </a:p>
          <a:p>
            <a:r>
              <a:rPr lang="en-US" sz="3800" b="1" dirty="0" smtClean="0"/>
              <a:t>50 percent of canine diabetes cases are likely linked to pancreatic damage caused by  autoimmune disorders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226" y="552202"/>
            <a:ext cx="4835613" cy="1106781"/>
          </a:xfrm>
        </p:spPr>
        <p:txBody>
          <a:bodyPr/>
          <a:lstStyle/>
          <a:p>
            <a:r>
              <a:rPr lang="en-US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endParaRPr lang="en-US" u="sng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300" y="1946367"/>
            <a:ext cx="9930129" cy="4389119"/>
          </a:xfrm>
        </p:spPr>
        <p:txBody>
          <a:bodyPr>
            <a:normAutofit/>
          </a:bodyPr>
          <a:lstStyle/>
          <a:p>
            <a:r>
              <a:rPr lang="en-US" b="1" dirty="0"/>
              <a:t>Excessive </a:t>
            </a:r>
            <a:r>
              <a:rPr lang="en-US" b="1" dirty="0" smtClean="0"/>
              <a:t>thirst</a:t>
            </a:r>
          </a:p>
          <a:p>
            <a:r>
              <a:rPr lang="en-US" b="1" dirty="0"/>
              <a:t>Increased </a:t>
            </a:r>
            <a:r>
              <a:rPr lang="en-US" b="1" dirty="0" smtClean="0"/>
              <a:t>urination</a:t>
            </a:r>
          </a:p>
          <a:p>
            <a:r>
              <a:rPr lang="en-US" b="1" dirty="0"/>
              <a:t>Weight </a:t>
            </a:r>
            <a:r>
              <a:rPr lang="en-US" b="1" dirty="0" smtClean="0"/>
              <a:t>loss</a:t>
            </a:r>
          </a:p>
          <a:p>
            <a:r>
              <a:rPr lang="en-US" b="1" dirty="0"/>
              <a:t>Increased </a:t>
            </a:r>
            <a:r>
              <a:rPr lang="en-US" b="1" dirty="0" smtClean="0"/>
              <a:t>appetite</a:t>
            </a:r>
          </a:p>
          <a:p>
            <a:r>
              <a:rPr lang="en-US" sz="2600" b="1" dirty="0">
                <a:solidFill>
                  <a:srgbClr val="00B050"/>
                </a:solidFill>
              </a:rPr>
              <a:t>Advanced signs. In more advanced cases of diabetes, symptoms can become more pronounced and can include</a:t>
            </a:r>
            <a:r>
              <a:rPr lang="en-US" dirty="0"/>
              <a:t>:</a:t>
            </a:r>
          </a:p>
          <a:p>
            <a:r>
              <a:rPr lang="en-US" b="1" dirty="0"/>
              <a:t>Loss of appetite</a:t>
            </a:r>
          </a:p>
          <a:p>
            <a:r>
              <a:rPr lang="en-US" b="1" dirty="0"/>
              <a:t>Lack of energy</a:t>
            </a:r>
          </a:p>
          <a:p>
            <a:r>
              <a:rPr lang="en-US" b="1" dirty="0"/>
              <a:t>Depressed attitude</a:t>
            </a:r>
          </a:p>
          <a:p>
            <a:r>
              <a:rPr lang="en-US" dirty="0">
                <a:hlinkClick r:id="rId2"/>
              </a:rPr>
              <a:t>Vomiting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1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RETINAL HEMORRAGES IN DOG WITH DIABETIC RETINOPATHY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5864" y="2468880"/>
            <a:ext cx="3503461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610" y="248195"/>
            <a:ext cx="10178322" cy="2599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mature cataract with prominent lens “y” suture involvement caused by diabetes in dog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295" y="3108959"/>
            <a:ext cx="3834338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5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666" y="222069"/>
            <a:ext cx="10178322" cy="27040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Lens fibers in the equatorial lens cortex swell and appear as “water clefts” in dog with diabetes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100" y="3148150"/>
            <a:ext cx="4287453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5497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115</TotalTime>
  <Words>298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Impact</vt:lpstr>
      <vt:lpstr>Badge</vt:lpstr>
      <vt:lpstr>Diabetes In Dog</vt:lpstr>
      <vt:lpstr>INTRODUCTION</vt:lpstr>
      <vt:lpstr>WHO IS SUSCEPTIBLE MORE</vt:lpstr>
      <vt:lpstr>GENETIC FACTOR</vt:lpstr>
      <vt:lpstr>CAUSES</vt:lpstr>
      <vt:lpstr>SYMPTOMS</vt:lpstr>
      <vt:lpstr>RETINAL HEMORRAGES IN DOG WITH DIABETIC RETINOPATHY</vt:lpstr>
      <vt:lpstr>A mature cataract with prominent lens “y” suture involvement caused by diabetes in dog</vt:lpstr>
      <vt:lpstr>Lens fibers in the equatorial lens cortex swell and appear as “water clefts” in dog with diabetes</vt:lpstr>
      <vt:lpstr>DIABETES CAN CAUSES THREAT TO HEALTH</vt:lpstr>
      <vt:lpstr>DIAGNOSIS</vt:lpstr>
      <vt:lpstr>TREATMENT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Diabeties In Dog</dc:title>
  <dc:creator>Admin</dc:creator>
  <cp:lastModifiedBy>Admin</cp:lastModifiedBy>
  <cp:revision>13</cp:revision>
  <dcterms:created xsi:type="dcterms:W3CDTF">2020-04-05T07:45:19Z</dcterms:created>
  <dcterms:modified xsi:type="dcterms:W3CDTF">2020-04-08T06:44:14Z</dcterms:modified>
</cp:coreProperties>
</file>