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1" r:id="rId3"/>
    <p:sldId id="331" r:id="rId4"/>
    <p:sldId id="343" r:id="rId5"/>
    <p:sldId id="342" r:id="rId6"/>
    <p:sldId id="339" r:id="rId7"/>
    <p:sldId id="334" r:id="rId8"/>
    <p:sldId id="344" r:id="rId9"/>
    <p:sldId id="345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CC66"/>
    <a:srgbClr val="FF9933"/>
    <a:srgbClr val="57B2B9"/>
    <a:srgbClr val="FF6699"/>
    <a:srgbClr val="A50021"/>
    <a:srgbClr val="000066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1828800"/>
            <a:ext cx="7315200" cy="2057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686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Dimensional Analysis and Its Applications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A50021"/>
                </a:solidFill>
              </a:rPr>
              <a:t>Dr. J. Badshah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Sanjay Gandhi Institute of Dairy Science &amp; Technology, Jagdeopath,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Dimensional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200" dirty="0" smtClean="0"/>
              <a:t>Dimensional Analysis is a process of arranging various factors  in a manner that it forms dimensionless number. Its principal use is to deduce the expression of dependent variable in terms of independent variables in a study.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/>
              <a:t>An equation will be dimensionally homogeneous if the dimensions of various terms on the two sides of the equation are identical. A dimensionally homogeneous equation is independent of the fundamental units of measurement and is applicable to all systems of units.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T = 2π √l/g, Dimension on LHS and RHS same as [T] shows homogeneity of equation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Utilized in developing of models to predict the mechanisms and economize the resources (6 Ms) </a:t>
            </a:r>
            <a:r>
              <a:rPr lang="en-US" sz="2200" smtClean="0"/>
              <a:t>requirements.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Utilized for hydraulic similitude of Prototype and model of physical structure, equipments, Machines and products for safe and efficient design.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Application of Dimensional Analysis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Application of Dimensional Analysis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To determine the dimensional homogeneity of any equation which helps to determine the dimensions and thus the units of any quantity.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Units can be easily transformed from one system to another.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To establish relationship between number of variables.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To reduce equations by arranging variables in dimensionless forms.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The application of dimensional analysis to mathematically represent engineering problems consists of several steps.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Steps for Dimensional Analysis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Formulate a differential equations and/or algebraic expressions which adequately describe the problem, together with the required boundary conditions;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Select the appropriate dimensionless variables tor all independent and dependent variables involved, using arbitrary terms or boundary values for the denominator in each case;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Steps for Dimensional Analysis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Substitute the new dimensionless variables into each differential equation and boundary condition to normalize them;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Group into functional form all dimensionless variables and those parameters generated;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Reduce the functionality to the minimum possible number of independent groups; and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Drop any groups in which the arbitrary terms can not be divided out using other groups of the functionality.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Rayleigh’s Method for Dimensional Analysis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sz="2000" dirty="0" smtClean="0"/>
              <a:t>Independent variables are identified which will express the functional relationship most closely. A maximum of three to four variables must be selected. 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If the dependent variable X is some function of the independent variables x1, x2, x3….,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The equation is written as:</a:t>
            </a:r>
          </a:p>
          <a:p>
            <a:pPr marL="457200" indent="-457200" algn="just">
              <a:buNone/>
            </a:pPr>
            <a:r>
              <a:rPr lang="en-US" sz="2000" dirty="0" smtClean="0"/>
              <a:t>      X = f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…) </a:t>
            </a:r>
          </a:p>
          <a:p>
            <a:pPr marL="457200" indent="-45720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Above equation may be written as:</a:t>
            </a:r>
          </a:p>
          <a:p>
            <a:pPr algn="just"/>
            <a:r>
              <a:rPr lang="en-US" sz="2000" dirty="0" smtClean="0"/>
              <a:t>X = C(x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 ,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b</a:t>
            </a:r>
            <a:r>
              <a:rPr lang="en-US" sz="2000" dirty="0" smtClean="0"/>
              <a:t> , 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c </a:t>
            </a:r>
            <a:r>
              <a:rPr lang="en-US" sz="2000" dirty="0" smtClean="0"/>
              <a:t>,…), where C is a dimensionless coefficient to be determined through experiments Values of a, b, c etc are determined by comparing the powers on both sides.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Buckingham’s π- method of Dimensional Analysis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just"/>
            <a:r>
              <a:rPr lang="en-US" sz="2000" dirty="0" smtClean="0"/>
              <a:t>It states that if there are ‘n’ variables in a dimensionally homogeneous equation and if these variables contain ‘m’ fundamental (primary) dimensions then the variables can be grouped into (n - m) dimensionless terms. </a:t>
            </a:r>
          </a:p>
          <a:p>
            <a:pPr algn="just"/>
            <a:r>
              <a:rPr lang="en-US" sz="2000" dirty="0" smtClean="0"/>
              <a:t>These dimensionless terms are called π Terms.</a:t>
            </a:r>
          </a:p>
          <a:p>
            <a:pPr algn="just"/>
            <a:r>
              <a:rPr lang="en-US" sz="2000" dirty="0" smtClean="0"/>
              <a:t> We use M L T fundamental quantities in fluid mechanics. Mathematically if x1 depends on other variables x2, x3, x4...</a:t>
            </a:r>
            <a:r>
              <a:rPr lang="en-US" sz="2000" dirty="0" err="1" smtClean="0"/>
              <a:t>xn</a:t>
            </a:r>
            <a:r>
              <a:rPr lang="en-US" sz="2000" dirty="0" smtClean="0"/>
              <a:t> the equation can be given as </a:t>
            </a:r>
          </a:p>
          <a:p>
            <a:pPr algn="just"/>
            <a:r>
              <a:rPr lang="en-US" sz="2000" dirty="0" smtClean="0"/>
              <a:t>x1 = f ( x2, x3, x4 ……………, </a:t>
            </a:r>
            <a:r>
              <a:rPr lang="en-US" sz="2000" dirty="0" err="1" smtClean="0"/>
              <a:t>xn</a:t>
            </a:r>
            <a:r>
              <a:rPr lang="en-US" sz="2000" dirty="0" smtClean="0"/>
              <a:t>) </a:t>
            </a:r>
          </a:p>
          <a:p>
            <a:pPr algn="just"/>
            <a:r>
              <a:rPr lang="en-US" sz="2000" dirty="0" smtClean="0"/>
              <a:t>f(x1, x2, x3, x4 ……………, </a:t>
            </a:r>
            <a:r>
              <a:rPr lang="en-US" sz="2000" dirty="0" err="1" smtClean="0"/>
              <a:t>xn</a:t>
            </a:r>
            <a:r>
              <a:rPr lang="en-US" sz="2000" dirty="0" smtClean="0"/>
              <a:t>) = 0                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</a:p>
          <a:p>
            <a:pPr algn="just"/>
            <a:r>
              <a:rPr lang="en-US" sz="2000" dirty="0" smtClean="0"/>
              <a:t>Where x are dimensional physical quantities such as velocity, density, pressure, area, diameter etc. Then the phenomenon given in equation (</a:t>
            </a:r>
            <a:r>
              <a:rPr lang="en-US" sz="2000" dirty="0" err="1" smtClean="0"/>
              <a:t>i</a:t>
            </a:r>
            <a:r>
              <a:rPr lang="en-US" sz="2000" dirty="0" smtClean="0"/>
              <a:t>) can be described by (n-m) dimensionless ‘π’ terms.</a:t>
            </a:r>
          </a:p>
          <a:p>
            <a:pPr algn="just"/>
            <a:r>
              <a:rPr lang="en-US" sz="2000" dirty="0" smtClean="0"/>
              <a:t> f (π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π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,…………………. </a:t>
            </a:r>
            <a:r>
              <a:rPr lang="en-US" sz="2000" dirty="0" err="1" smtClean="0"/>
              <a:t>π</a:t>
            </a:r>
            <a:r>
              <a:rPr lang="en-US" sz="2000" baseline="-25000" dirty="0" err="1" smtClean="0"/>
              <a:t>n</a:t>
            </a:r>
            <a:r>
              <a:rPr lang="en-US" sz="2000" baseline="-25000" dirty="0" smtClean="0"/>
              <a:t>-m</a:t>
            </a:r>
            <a:r>
              <a:rPr lang="en-US" sz="2000" dirty="0" smtClean="0"/>
              <a:t>) = 0 where ‘m’ represents the fundamental dimensions such as mass, length and time.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Numerical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US" sz="2000" dirty="0" smtClean="0"/>
              <a:t>The resistance R experienced by a partially submerged body depends upon the velocity V, length of the body l, viscosity of the fluid µ, density of the fluid ρ and gravitational acceleration g. Obtain a dimensionless express for resistance R.</a:t>
            </a:r>
          </a:p>
          <a:p>
            <a:r>
              <a:rPr lang="en-US" sz="2000" dirty="0" smtClean="0"/>
              <a:t>Solution: Mathematically following relation can be given:</a:t>
            </a:r>
          </a:p>
          <a:p>
            <a:r>
              <a:rPr lang="en-US" sz="2000" dirty="0" smtClean="0"/>
              <a:t>R = f (V, l, µ, ℓ, g)</a:t>
            </a:r>
          </a:p>
          <a:p>
            <a:r>
              <a:rPr lang="en-US" sz="2000" dirty="0" smtClean="0"/>
              <a:t>f (R,V, l, µ, ℓ , g) = 0</a:t>
            </a:r>
          </a:p>
          <a:p>
            <a:r>
              <a:rPr lang="en-US" sz="2000" dirty="0" smtClean="0"/>
              <a:t>No. of variables n = 6 and No. of fundamental variable m =3</a:t>
            </a:r>
          </a:p>
          <a:p>
            <a:r>
              <a:rPr lang="en-US" sz="2000" dirty="0" smtClean="0"/>
              <a:t>Therefore No. of π terms = 6 -3 =3 π Terms</a:t>
            </a:r>
          </a:p>
          <a:p>
            <a:r>
              <a:rPr lang="en-US" sz="2000" dirty="0" smtClean="0"/>
              <a:t>Choose length l, velocity V and density ℓ are three repeating variables.</a:t>
            </a:r>
          </a:p>
          <a:p>
            <a:r>
              <a:rPr lang="en-US" sz="2000" dirty="0" smtClean="0"/>
              <a:t>Analysis of π- terms</a:t>
            </a:r>
          </a:p>
          <a:p>
            <a:r>
              <a:rPr lang="el-GR" sz="2000" dirty="0" smtClean="0"/>
              <a:t>Π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a1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b1</a:t>
            </a:r>
            <a:r>
              <a:rPr lang="en-US" sz="2000" dirty="0" smtClean="0"/>
              <a:t>, ℓ </a:t>
            </a:r>
            <a:r>
              <a:rPr lang="en-US" sz="2000" baseline="30000" dirty="0" smtClean="0"/>
              <a:t>c1</a:t>
            </a:r>
            <a:r>
              <a:rPr lang="en-US" sz="2000" dirty="0" smtClean="0"/>
              <a:t>, R)→ [M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L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T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] =[L]</a:t>
            </a:r>
            <a:r>
              <a:rPr lang="en-US" sz="2000" baseline="30000" dirty="0" smtClean="0"/>
              <a:t>a1 </a:t>
            </a:r>
            <a:r>
              <a:rPr lang="en-US" sz="2000" dirty="0" smtClean="0"/>
              <a:t> [Lt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]</a:t>
            </a:r>
            <a:r>
              <a:rPr lang="en-US" sz="2000" baseline="30000" dirty="0" smtClean="0"/>
              <a:t>b1</a:t>
            </a:r>
            <a:r>
              <a:rPr lang="en-US" sz="2000" dirty="0" smtClean="0"/>
              <a:t> [ml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]</a:t>
            </a:r>
            <a:r>
              <a:rPr lang="en-US" sz="2000" baseline="30000" dirty="0" smtClean="0"/>
              <a:t>c1</a:t>
            </a:r>
            <a:r>
              <a:rPr lang="en-US" sz="2000" dirty="0" smtClean="0"/>
              <a:t> [MLT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]</a:t>
            </a:r>
            <a:endParaRPr lang="en-US" sz="2000" baseline="30000" dirty="0" smtClean="0"/>
          </a:p>
          <a:p>
            <a:r>
              <a:rPr lang="el-GR" sz="2000" dirty="0" smtClean="0"/>
              <a:t>Π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a2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b2</a:t>
            </a:r>
            <a:r>
              <a:rPr lang="en-US" sz="2000" dirty="0" smtClean="0"/>
              <a:t>, ℓ </a:t>
            </a:r>
            <a:r>
              <a:rPr lang="en-US" sz="2000" baseline="30000" dirty="0" smtClean="0"/>
              <a:t>c2</a:t>
            </a:r>
            <a:r>
              <a:rPr lang="en-US" sz="2000" dirty="0" smtClean="0"/>
              <a:t>, µ)→ [M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L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T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]= [L]</a:t>
            </a:r>
            <a:r>
              <a:rPr lang="en-US" sz="2000" baseline="30000" dirty="0" smtClean="0"/>
              <a:t>a2 </a:t>
            </a:r>
            <a:r>
              <a:rPr lang="en-US" sz="2000" dirty="0" smtClean="0"/>
              <a:t> [Lt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]</a:t>
            </a:r>
            <a:r>
              <a:rPr lang="en-US" sz="2000" baseline="30000" dirty="0" smtClean="0"/>
              <a:t>b2</a:t>
            </a:r>
            <a:r>
              <a:rPr lang="en-US" sz="2000" dirty="0" smtClean="0"/>
              <a:t> [ml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]</a:t>
            </a:r>
            <a:r>
              <a:rPr lang="en-US" sz="2000" baseline="30000" dirty="0" smtClean="0"/>
              <a:t>c2</a:t>
            </a:r>
            <a:r>
              <a:rPr lang="en-US" sz="2000" dirty="0" smtClean="0"/>
              <a:t> [ML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T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]</a:t>
            </a:r>
          </a:p>
          <a:p>
            <a:r>
              <a:rPr lang="el-GR" sz="2000" dirty="0" smtClean="0"/>
              <a:t>Π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a3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b3</a:t>
            </a:r>
            <a:r>
              <a:rPr lang="en-US" sz="2000" dirty="0" smtClean="0"/>
              <a:t>, ℓ</a:t>
            </a:r>
            <a:r>
              <a:rPr lang="en-US" sz="2000" baseline="30000" dirty="0" smtClean="0"/>
              <a:t>c3</a:t>
            </a:r>
            <a:r>
              <a:rPr lang="en-US" sz="2000" dirty="0" smtClean="0"/>
              <a:t>, g)→ [M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L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T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] = [L]</a:t>
            </a:r>
            <a:r>
              <a:rPr lang="en-US" sz="2000" baseline="30000" dirty="0" smtClean="0"/>
              <a:t>a3 </a:t>
            </a:r>
            <a:r>
              <a:rPr lang="en-US" sz="2000" dirty="0" smtClean="0"/>
              <a:t> [Lt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]</a:t>
            </a:r>
            <a:r>
              <a:rPr lang="en-US" sz="2000" baseline="30000" dirty="0" smtClean="0"/>
              <a:t>b3</a:t>
            </a:r>
            <a:r>
              <a:rPr lang="en-US" sz="2000" dirty="0" smtClean="0"/>
              <a:t> [ml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]</a:t>
            </a:r>
            <a:r>
              <a:rPr lang="en-US" sz="2000" baseline="30000" dirty="0" smtClean="0"/>
              <a:t>c3</a:t>
            </a:r>
            <a:r>
              <a:rPr lang="en-US" sz="2000" dirty="0" smtClean="0"/>
              <a:t> [LT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]</a:t>
            </a:r>
            <a:endParaRPr lang="en-US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/>
              <a:t>Numerical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000" dirty="0" smtClean="0"/>
              <a:t>On solution of equations:</a:t>
            </a:r>
          </a:p>
          <a:p>
            <a:r>
              <a:rPr lang="el-GR" sz="2000" dirty="0" smtClean="0"/>
              <a:t>Π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R/ l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ℓ</a:t>
            </a:r>
          </a:p>
          <a:p>
            <a:r>
              <a:rPr lang="el-GR" sz="2000" dirty="0" smtClean="0"/>
              <a:t>Π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=µ/l V ℓ</a:t>
            </a:r>
          </a:p>
          <a:p>
            <a:r>
              <a:rPr lang="el-GR" sz="2000" dirty="0" smtClean="0"/>
              <a:t>Π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l g/ V</a:t>
            </a:r>
            <a:r>
              <a:rPr lang="en-US" sz="2000" baseline="30000" dirty="0" smtClean="0"/>
              <a:t>2</a:t>
            </a:r>
          </a:p>
          <a:p>
            <a:r>
              <a:rPr lang="en-US" sz="2000" dirty="0" smtClean="0"/>
              <a:t>The functional relationship can be given as:</a:t>
            </a:r>
          </a:p>
          <a:p>
            <a:r>
              <a:rPr lang="el-GR" sz="2000" dirty="0" smtClean="0"/>
              <a:t>Φ</a:t>
            </a:r>
            <a:r>
              <a:rPr lang="en-US" sz="2000" dirty="0" smtClean="0"/>
              <a:t> = f [</a:t>
            </a:r>
            <a:r>
              <a:rPr lang="el-GR" sz="2000" dirty="0" smtClean="0"/>
              <a:t>Π</a:t>
            </a:r>
            <a:r>
              <a:rPr lang="en-US" sz="2000" baseline="-25000" dirty="0" smtClean="0"/>
              <a:t>1, </a:t>
            </a:r>
            <a:r>
              <a:rPr lang="el-GR" sz="2000" dirty="0" smtClean="0"/>
              <a:t>Π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, </a:t>
            </a:r>
            <a:r>
              <a:rPr lang="el-GR" sz="2000" dirty="0" smtClean="0"/>
              <a:t>Π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]  = 0</a:t>
            </a:r>
          </a:p>
          <a:p>
            <a:r>
              <a:rPr lang="el-GR" sz="2000" dirty="0" smtClean="0"/>
              <a:t>Φ</a:t>
            </a:r>
            <a:r>
              <a:rPr lang="en-US" sz="2000" dirty="0" smtClean="0"/>
              <a:t> = f [R/ l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ℓ</a:t>
            </a:r>
            <a:r>
              <a:rPr lang="en-US" sz="2000" baseline="-25000" dirty="0" smtClean="0"/>
              <a:t>, </a:t>
            </a:r>
            <a:r>
              <a:rPr lang="en-US" sz="2000" dirty="0" smtClean="0"/>
              <a:t>µ/l V ℓ, l g/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]  = 0</a:t>
            </a:r>
          </a:p>
          <a:p>
            <a:r>
              <a:rPr lang="en-US" sz="2000" dirty="0" smtClean="0"/>
              <a:t>R/ l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ℓ = </a:t>
            </a:r>
            <a:r>
              <a:rPr lang="el-GR" sz="2000" dirty="0" smtClean="0"/>
              <a:t>Φ</a:t>
            </a:r>
            <a:r>
              <a:rPr lang="en-US" sz="2000" dirty="0" smtClean="0"/>
              <a:t> (µ/l V ℓ, l g/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R/ l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ℓ = </a:t>
            </a:r>
            <a:r>
              <a:rPr lang="el-GR" sz="2000" dirty="0" smtClean="0"/>
              <a:t>Φ</a:t>
            </a:r>
            <a:r>
              <a:rPr lang="en-US" sz="2000" dirty="0" smtClean="0"/>
              <a:t> ( l V ℓ/ µ,  V/√ l g)  (Since reciprocal of π-term and its square root is non-dimensional) </a:t>
            </a:r>
          </a:p>
          <a:p>
            <a:r>
              <a:rPr lang="en-US" sz="2000" dirty="0" smtClean="0"/>
              <a:t>R = l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ℓ </a:t>
            </a:r>
            <a:r>
              <a:rPr lang="el-GR" sz="2000" dirty="0" smtClean="0"/>
              <a:t>Φ</a:t>
            </a:r>
            <a:r>
              <a:rPr lang="en-US" sz="2000" dirty="0" smtClean="0"/>
              <a:t> ( l V ℓ/ µ,  V/√ l g) </a:t>
            </a:r>
          </a:p>
          <a:p>
            <a:r>
              <a:rPr lang="en-US" sz="2000" dirty="0" smtClean="0"/>
              <a:t>R = l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ℓ </a:t>
            </a:r>
            <a:r>
              <a:rPr lang="el-GR" sz="2000" dirty="0" smtClean="0"/>
              <a:t>Φ</a:t>
            </a:r>
            <a:r>
              <a:rPr lang="en-US" sz="2000" dirty="0" smtClean="0"/>
              <a:t> (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Re</a:t>
            </a:r>
            <a:r>
              <a:rPr lang="en-US" sz="2000" dirty="0" smtClean="0"/>
              <a:t>, 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Fr</a:t>
            </a:r>
            <a:r>
              <a:rPr lang="en-US" sz="2000" dirty="0" smtClean="0"/>
              <a:t>)     where 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re</a:t>
            </a:r>
            <a:r>
              <a:rPr lang="en-US" sz="2000" dirty="0" smtClean="0"/>
              <a:t> : Reynolds Number &amp;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Fr</a:t>
            </a:r>
            <a:r>
              <a:rPr lang="en-US" sz="2000" dirty="0" smtClean="0"/>
              <a:t>: </a:t>
            </a:r>
            <a:r>
              <a:rPr lang="en-US" sz="2000" dirty="0" err="1" smtClean="0"/>
              <a:t>Froud</a:t>
            </a:r>
            <a:r>
              <a:rPr lang="en-US" sz="2000" dirty="0" smtClean="0"/>
              <a:t> Number.</a:t>
            </a:r>
          </a:p>
          <a:p>
            <a:r>
              <a:rPr lang="en-US" sz="2000" dirty="0" smtClean="0"/>
              <a:t>It is evident that resistance R is a function of Reynolds number  and Froude’s number.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dirty="0" smtClean="0"/>
              <a:t>Numerical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/>
            <a:r>
              <a:rPr lang="en-US" sz="2000" dirty="0" smtClean="0"/>
              <a:t>Derive a general functional relationship of a flow phenomenon which depends </a:t>
            </a:r>
            <a:r>
              <a:rPr lang="en-US" sz="2000" dirty="0" err="1" smtClean="0"/>
              <a:t>upoconstantn</a:t>
            </a:r>
            <a:r>
              <a:rPr lang="en-US" sz="2000" dirty="0" smtClean="0"/>
              <a:t> the following variables</a:t>
            </a:r>
          </a:p>
          <a:p>
            <a:pPr algn="just"/>
            <a:r>
              <a:rPr lang="en-US" sz="2000" dirty="0" smtClean="0"/>
              <a:t>f[ ℓ , µ, g, K, p, V, σ, l, D] = constant</a:t>
            </a:r>
          </a:p>
          <a:p>
            <a:pPr algn="just">
              <a:buNone/>
            </a:pPr>
            <a:r>
              <a:rPr lang="en-US" sz="2000" dirty="0" smtClean="0"/>
              <a:t>     </a:t>
            </a:r>
            <a:r>
              <a:rPr lang="en-US" sz="2000" b="1" dirty="0" smtClean="0"/>
              <a:t>Solution:</a:t>
            </a:r>
          </a:p>
          <a:p>
            <a:pPr algn="just"/>
            <a:r>
              <a:rPr lang="en-US" sz="2000" dirty="0" smtClean="0"/>
              <a:t>N=9 and m= 3, Therefore No. of  π-terms = m-n=9-3=6</a:t>
            </a:r>
          </a:p>
          <a:p>
            <a:pPr algn="just"/>
            <a:r>
              <a:rPr lang="en-US" sz="2000" dirty="0" smtClean="0"/>
              <a:t>Taking ℓ , l , v as repeating variables and on solving the equation by homogeneity principle</a:t>
            </a:r>
          </a:p>
          <a:p>
            <a:pPr algn="just"/>
            <a:r>
              <a:rPr lang="el-GR" sz="2000" dirty="0" smtClean="0"/>
              <a:t>Π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 =(l</a:t>
            </a:r>
            <a:r>
              <a:rPr lang="en-US" sz="2000" baseline="30000" dirty="0" smtClean="0"/>
              <a:t>a1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b1</a:t>
            </a:r>
            <a:r>
              <a:rPr lang="en-US" sz="2000" dirty="0" smtClean="0"/>
              <a:t>, ℓ </a:t>
            </a:r>
            <a:r>
              <a:rPr lang="en-US" sz="2000" baseline="30000" dirty="0" smtClean="0"/>
              <a:t>c1</a:t>
            </a:r>
            <a:r>
              <a:rPr lang="en-US" sz="2000" dirty="0" smtClean="0"/>
              <a:t>, µ)  = l V ℓ/ µ  =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Re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Reynolds Number</a:t>
            </a:r>
            <a:endParaRPr lang="en-US" sz="2000" baseline="-25000" dirty="0" smtClean="0"/>
          </a:p>
          <a:p>
            <a:pPr algn="just"/>
            <a:r>
              <a:rPr lang="el-GR" sz="2000" dirty="0" smtClean="0"/>
              <a:t>Π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a2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b2</a:t>
            </a:r>
            <a:r>
              <a:rPr lang="en-US" sz="2000" dirty="0" smtClean="0"/>
              <a:t>, ℓ </a:t>
            </a:r>
            <a:r>
              <a:rPr lang="en-US" sz="2000" baseline="30000" dirty="0" smtClean="0"/>
              <a:t>c2</a:t>
            </a:r>
            <a:r>
              <a:rPr lang="en-US" sz="2000" dirty="0" smtClean="0"/>
              <a:t>, g) = V/√ l g  = N </a:t>
            </a:r>
            <a:r>
              <a:rPr lang="en-US" sz="2000" baseline="-25000" dirty="0" smtClean="0"/>
              <a:t>Fr</a:t>
            </a:r>
            <a:r>
              <a:rPr lang="en-US" sz="2000" dirty="0" smtClean="0"/>
              <a:t> = </a:t>
            </a:r>
            <a:r>
              <a:rPr lang="en-US" sz="2000" dirty="0" err="1" smtClean="0"/>
              <a:t>Froud</a:t>
            </a:r>
            <a:r>
              <a:rPr lang="en-US" sz="2000" dirty="0" smtClean="0"/>
              <a:t> Number</a:t>
            </a:r>
            <a:endParaRPr lang="en-US" sz="2000" baseline="-25000" dirty="0" smtClean="0"/>
          </a:p>
          <a:p>
            <a:pPr algn="just"/>
            <a:r>
              <a:rPr lang="el-GR" sz="2000" dirty="0" smtClean="0"/>
              <a:t>Π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a3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b3</a:t>
            </a:r>
            <a:r>
              <a:rPr lang="en-US" sz="2000" dirty="0" smtClean="0"/>
              <a:t>, ℓ</a:t>
            </a:r>
            <a:r>
              <a:rPr lang="en-US" sz="2000" baseline="30000" dirty="0" smtClean="0"/>
              <a:t>c3</a:t>
            </a:r>
            <a:r>
              <a:rPr lang="en-US" sz="2000" dirty="0" smtClean="0"/>
              <a:t>, k)  = V/ √ K/ ℓ = N</a:t>
            </a:r>
            <a:r>
              <a:rPr lang="en-US" sz="2000" baseline="-25000" dirty="0" smtClean="0"/>
              <a:t>M </a:t>
            </a:r>
            <a:r>
              <a:rPr lang="en-US" sz="2000" dirty="0" smtClean="0"/>
              <a:t> = Mach No.</a:t>
            </a:r>
            <a:endParaRPr lang="en-US" sz="2000" baseline="-25000" dirty="0" smtClean="0"/>
          </a:p>
          <a:p>
            <a:pPr algn="just"/>
            <a:r>
              <a:rPr lang="el-GR" sz="2000" dirty="0" smtClean="0"/>
              <a:t>Π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a4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b4</a:t>
            </a:r>
            <a:r>
              <a:rPr lang="en-US" sz="2000" dirty="0" smtClean="0"/>
              <a:t>, ℓ</a:t>
            </a:r>
            <a:r>
              <a:rPr lang="en-US" sz="2000" baseline="30000" dirty="0" smtClean="0"/>
              <a:t>c4</a:t>
            </a:r>
            <a:r>
              <a:rPr lang="en-US" sz="2000" dirty="0" smtClean="0"/>
              <a:t>, p)  = V/ √ p/ ℓ = N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 = Euler No.</a:t>
            </a:r>
          </a:p>
          <a:p>
            <a:pPr algn="just"/>
            <a:r>
              <a:rPr lang="el-GR" sz="2000" dirty="0" smtClean="0"/>
              <a:t>Π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a5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b5</a:t>
            </a:r>
            <a:r>
              <a:rPr lang="en-US" sz="2000" dirty="0" smtClean="0"/>
              <a:t>, ℓ</a:t>
            </a:r>
            <a:r>
              <a:rPr lang="en-US" sz="2000" baseline="30000" dirty="0" smtClean="0"/>
              <a:t>c5</a:t>
            </a:r>
            <a:r>
              <a:rPr lang="en-US" sz="2000" dirty="0" smtClean="0"/>
              <a:t>, σ)  = V/ √  σ/ l ℓ =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Wb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=Weber No.</a:t>
            </a:r>
          </a:p>
          <a:p>
            <a:pPr algn="just"/>
            <a:r>
              <a:rPr lang="el-GR" sz="2000" dirty="0" smtClean="0"/>
              <a:t>Π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= (l</a:t>
            </a:r>
            <a:r>
              <a:rPr lang="en-US" sz="2000" baseline="30000" dirty="0" smtClean="0"/>
              <a:t>a6</a:t>
            </a:r>
            <a:r>
              <a:rPr lang="en-US" sz="2000" dirty="0" smtClean="0"/>
              <a:t>, V</a:t>
            </a:r>
            <a:r>
              <a:rPr lang="en-US" sz="2000" baseline="30000" dirty="0" smtClean="0"/>
              <a:t>b6</a:t>
            </a:r>
            <a:r>
              <a:rPr lang="en-US" sz="2000" dirty="0" smtClean="0"/>
              <a:t>, ℓ</a:t>
            </a:r>
            <a:r>
              <a:rPr lang="en-US" sz="2000" baseline="30000" dirty="0" smtClean="0"/>
              <a:t>c6</a:t>
            </a:r>
            <a:r>
              <a:rPr lang="en-US" sz="2000" dirty="0" smtClean="0"/>
              <a:t>, D)  =</a:t>
            </a:r>
            <a:r>
              <a:rPr lang="en-US" sz="2000" dirty="0" err="1" smtClean="0"/>
              <a:t>D/l</a:t>
            </a:r>
            <a:endParaRPr lang="en-US" sz="2000" dirty="0" smtClean="0"/>
          </a:p>
          <a:p>
            <a:r>
              <a:rPr lang="en-US" sz="2000" dirty="0" smtClean="0"/>
              <a:t>Therefore general relationship can be written as:</a:t>
            </a:r>
          </a:p>
          <a:p>
            <a:r>
              <a:rPr lang="en-US" sz="2000" dirty="0" smtClean="0"/>
              <a:t>f (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Re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, N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,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Wb</a:t>
            </a:r>
            <a:r>
              <a:rPr lang="en-US" sz="2000" dirty="0" smtClean="0"/>
              <a:t>, D/L) </a:t>
            </a:r>
            <a:r>
              <a:rPr lang="en-US" sz="2000" smtClean="0"/>
              <a:t>= Constant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10088073</TotalTime>
  <Words>1295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Dimensional Analysis and Its Applications</vt:lpstr>
      <vt:lpstr> Dimensional Analysis</vt:lpstr>
      <vt:lpstr> Application of Dimensional Analysis</vt:lpstr>
      <vt:lpstr> Steps for Dimensional Analysis  </vt:lpstr>
      <vt:lpstr>Rayleigh’s Method for Dimensional Analysis</vt:lpstr>
      <vt:lpstr>Buckingham’s π- method of Dimensional Analysis</vt:lpstr>
      <vt:lpstr>Numerical </vt:lpstr>
      <vt:lpstr>Numerical</vt:lpstr>
      <vt:lpstr>Numerical</vt:lpstr>
      <vt:lpstr>Slide 10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198</cp:revision>
  <dcterms:created xsi:type="dcterms:W3CDTF">2007-11-06T10:48:03Z</dcterms:created>
  <dcterms:modified xsi:type="dcterms:W3CDTF">2020-04-23T06:06:44Z</dcterms:modified>
</cp:coreProperties>
</file>