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24" r:id="rId2"/>
    <p:sldId id="325" r:id="rId3"/>
    <p:sldId id="326" r:id="rId4"/>
    <p:sldId id="352" r:id="rId5"/>
    <p:sldId id="347" r:id="rId6"/>
    <p:sldId id="353" r:id="rId7"/>
    <p:sldId id="351" r:id="rId8"/>
    <p:sldId id="354" r:id="rId9"/>
    <p:sldId id="34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FFFFFF"/>
    <a:srgbClr val="000099"/>
    <a:srgbClr val="CC3300"/>
    <a:srgbClr val="006600"/>
    <a:srgbClr val="0000FF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78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4B3C09-7AEF-4761-8076-3EBB15965C9A}" type="datetimeFigureOut">
              <a:rPr lang="en-IN" smtClean="0"/>
              <a:t>31-03-2020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94298-7D1D-4CD6-81AA-1F2EEC71BC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89407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94298-7D1D-4CD6-81AA-1F2EEC71BC03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05599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31-03-2020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26199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31-03-2020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25687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31-03-2020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8443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251200" y="228600"/>
            <a:ext cx="8534400" cy="586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03201" y="6248400"/>
            <a:ext cx="2535767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245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FF360B88-1254-48E4-B79D-CB3029E606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98883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31-03-2020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27176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31-03-2020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48713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31-03-2020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56299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31-03-2020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10089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31-03-2020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5049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31-03-2020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11445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31-03-2020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70377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31-03-2020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60304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2EA02-EA47-416D-A6DE-AB6702FD9F9F}" type="datetimeFigureOut">
              <a:rPr lang="en-IN" smtClean="0"/>
              <a:t>31-03-2020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61113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0415" y="930883"/>
            <a:ext cx="11140964" cy="1289868"/>
          </a:xfrm>
        </p:spPr>
        <p:txBody>
          <a:bodyPr>
            <a:noAutofit/>
          </a:bodyPr>
          <a:lstStyle/>
          <a:p>
            <a:r>
              <a:rPr lang="en-IN" sz="48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Drugs</a:t>
            </a:r>
            <a:r>
              <a:rPr lang="en-IN" sz="4800" b="1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IN" sz="48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acting on Autonomic Ganglia</a:t>
            </a:r>
            <a:endParaRPr lang="en-IN" sz="4800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546100" y="3826768"/>
            <a:ext cx="11125200" cy="1655762"/>
          </a:xfrm>
        </p:spPr>
        <p:txBody>
          <a:bodyPr>
            <a:noAutofit/>
          </a:bodyPr>
          <a:lstStyle/>
          <a:p>
            <a:r>
              <a:rPr lang="en-IN" sz="2800" b="1" dirty="0" err="1" smtClean="0">
                <a:solidFill>
                  <a:srgbClr val="000099"/>
                </a:solidFill>
                <a:latin typeface="Comic Sans MS" panose="030F0702030302020204" pitchFamily="66" charset="0"/>
              </a:rPr>
              <a:t>Dr.</a:t>
            </a:r>
            <a:r>
              <a:rPr lang="en-IN" sz="2800" b="1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 </a:t>
            </a:r>
            <a:r>
              <a:rPr lang="en-IN" sz="2800" b="1" dirty="0" err="1" smtClean="0">
                <a:solidFill>
                  <a:srgbClr val="000099"/>
                </a:solidFill>
                <a:latin typeface="Comic Sans MS" panose="030F0702030302020204" pitchFamily="66" charset="0"/>
              </a:rPr>
              <a:t>Nirbhay</a:t>
            </a:r>
            <a:r>
              <a:rPr lang="en-IN" sz="2800" b="1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 Kumar</a:t>
            </a:r>
          </a:p>
          <a:p>
            <a:r>
              <a:rPr lang="en-IN" sz="2800" dirty="0" err="1" smtClean="0">
                <a:latin typeface="Comic Sans MS" panose="030F0702030302020204" pitchFamily="66" charset="0"/>
              </a:rPr>
              <a:t>Asstt</a:t>
            </a:r>
            <a:r>
              <a:rPr lang="en-IN" sz="2800" dirty="0" smtClean="0">
                <a:latin typeface="Comic Sans MS" panose="030F0702030302020204" pitchFamily="66" charset="0"/>
              </a:rPr>
              <a:t>. Professor &amp; Head</a:t>
            </a:r>
          </a:p>
          <a:p>
            <a:r>
              <a:rPr lang="en-IN" sz="2800" dirty="0" err="1" smtClean="0">
                <a:latin typeface="Comic Sans MS" panose="030F0702030302020204" pitchFamily="66" charset="0"/>
              </a:rPr>
              <a:t>Deptt</a:t>
            </a:r>
            <a:r>
              <a:rPr lang="en-IN" sz="2800" dirty="0" smtClean="0">
                <a:latin typeface="Comic Sans MS" panose="030F0702030302020204" pitchFamily="66" charset="0"/>
              </a:rPr>
              <a:t>. of Veterinary Pharmacology &amp; Toxicology</a:t>
            </a:r>
          </a:p>
          <a:p>
            <a:r>
              <a:rPr lang="en-IN" sz="2800" dirty="0" smtClean="0">
                <a:latin typeface="Comic Sans MS" panose="030F0702030302020204" pitchFamily="66" charset="0"/>
              </a:rPr>
              <a:t>Bihar Veterinary College, Bihar Animal Sciences University, Patna</a:t>
            </a:r>
          </a:p>
          <a:p>
            <a:endParaRPr lang="en-IN" sz="2800" dirty="0">
              <a:latin typeface="Comic Sans MS" panose="030F0702030302020204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9780" y="3382602"/>
            <a:ext cx="1291274" cy="13167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861164" y="3522303"/>
            <a:ext cx="904227" cy="955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78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62759" y="1476770"/>
            <a:ext cx="11529848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Acetylcholine </a:t>
            </a:r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</a:rPr>
              <a:t>(</a:t>
            </a:r>
            <a:r>
              <a:rPr lang="en-US" sz="28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ACh</a:t>
            </a:r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</a:rPr>
              <a:t>) is the primary excitatory neurotransmitter in both sympathetic and parasympathetic ganglia. </a:t>
            </a:r>
            <a:endParaRPr lang="en-US" sz="2800" dirty="0" smtClean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Drugs </a:t>
            </a:r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</a:rPr>
              <a:t>alter the ganglionic function by either stimulating (ganglionic stimulants) or blocking (ganglionic blockers) the impulse transmission through the autonomic ganglia. </a:t>
            </a:r>
            <a:endParaRPr lang="en-US" sz="2800" dirty="0" smtClean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The </a:t>
            </a:r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</a:rPr>
              <a:t>principal pathway of impulse transmission through the ganglia involves release of </a:t>
            </a:r>
            <a:r>
              <a:rPr lang="en-US" sz="28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ACh</a:t>
            </a:r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</a:rPr>
              <a:t> from the preganglionic nerve endings and the stimulation of nicotinic receptors by </a:t>
            </a:r>
            <a:r>
              <a:rPr lang="en-US" sz="28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ACh</a:t>
            </a:r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</a:rPr>
              <a:t> on the post-junctional membrane (EPSP) causing rapid depolarization and subsequent propagation of the impulse through the post-ganglionic nerve </a:t>
            </a:r>
            <a:r>
              <a:rPr lang="en-US" sz="28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fibre</a:t>
            </a:r>
            <a:r>
              <a:rPr lang="en-US" sz="28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.</a:t>
            </a:r>
            <a:endParaRPr lang="en-IN" sz="28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93868" y="243045"/>
            <a:ext cx="10125546" cy="1396571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Ganglionic Transmission</a:t>
            </a:r>
            <a:endParaRPr lang="en-IN" sz="3600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40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3072" y="652488"/>
            <a:ext cx="9549519" cy="608168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726713" y="248894"/>
            <a:ext cx="85202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Diagrammatic representation of Ganglionic </a:t>
            </a:r>
            <a:r>
              <a:rPr lang="en-US" sz="2400" b="1" dirty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Transmission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80513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62759" y="1192993"/>
            <a:ext cx="11529848" cy="4847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n-US" sz="2400" dirty="0" err="1" smtClean="0">
                <a:latin typeface="Comic Sans MS" panose="030F0702030302020204" pitchFamily="66" charset="0"/>
                <a:ea typeface="Times New Roman" panose="02020603050405020304" pitchFamily="18" charset="0"/>
              </a:rPr>
              <a:t>ACh</a:t>
            </a:r>
            <a:r>
              <a:rPr lang="en-US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is discharged from the preganglionic nerve terminal and interacts with a nicotinic receptor on the ganglionic neuron to cause a rapid depolarization measured electrically as a fast excitatory post synaptic potential (EPSP). </a:t>
            </a:r>
            <a:endParaRPr lang="en-US" sz="2400" dirty="0" smtClean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457200" indent="-457200" algn="just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n-US" sz="2400" dirty="0" err="1" smtClean="0">
                <a:latin typeface="Comic Sans MS" panose="030F0702030302020204" pitchFamily="66" charset="0"/>
                <a:ea typeface="Times New Roman" panose="02020603050405020304" pitchFamily="18" charset="0"/>
              </a:rPr>
              <a:t>ACh</a:t>
            </a:r>
            <a:r>
              <a:rPr lang="en-US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also interacts with a muscarinic receptor on the ganglionic neuron to cause a delayed depolarization measured electrically as a slow EPSP. </a:t>
            </a:r>
            <a:endParaRPr lang="en-US" sz="2400" dirty="0" smtClean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457200" indent="-457200" algn="just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In 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addition, </a:t>
            </a:r>
            <a:r>
              <a:rPr lang="en-US" sz="24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ACh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 activates nearby </a:t>
            </a:r>
            <a:r>
              <a:rPr lang="en-US" sz="24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chromaffin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 cells through a muscarinic receptor, which results in a release of catecholamine (CA: dopamine or epinephrine). </a:t>
            </a:r>
            <a:endParaRPr lang="en-US" sz="2400" dirty="0" smtClean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457200" indent="-457200" algn="just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CA 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interacts with an a receptor on the ganglionic neuron to cause an inhibitory (hyperpolarization) response measured electrically as an inhibitory post synaptic potential (IPSP</a:t>
            </a:r>
            <a:r>
              <a:rPr lang="en-US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).</a:t>
            </a:r>
            <a:endParaRPr lang="en-IN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93868" y="148454"/>
            <a:ext cx="10125546" cy="850029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Ganglionic Transmission</a:t>
            </a:r>
            <a:r>
              <a:rPr lang="en-US" b="1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   </a:t>
            </a:r>
            <a:r>
              <a:rPr lang="en-US" sz="3200" b="1" i="1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contd</a:t>
            </a:r>
            <a:r>
              <a:rPr lang="en-US" sz="3200" b="1" i="1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…</a:t>
            </a:r>
            <a:endParaRPr lang="en-IN" sz="3600" b="1" i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684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912884" y="163731"/>
            <a:ext cx="8187559" cy="77169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Ganglionic Stimulants</a:t>
            </a:r>
            <a:endParaRPr lang="en-IN" sz="36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2383" y="1001263"/>
            <a:ext cx="1158992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[I]. Natural </a:t>
            </a:r>
            <a:r>
              <a:rPr lang="en-US" sz="2800" b="1" dirty="0">
                <a:solidFill>
                  <a:srgbClr val="C00000"/>
                </a:solidFill>
                <a:latin typeface="Comic Sans MS" panose="030F0702030302020204" pitchFamily="66" charset="0"/>
              </a:rPr>
              <a:t>Alkaloids:</a:t>
            </a:r>
            <a:endParaRPr lang="en-IN" sz="28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marL="514350" lvl="0" indent="-514350">
              <a:buAutoNum type="arabicPeriod"/>
            </a:pPr>
            <a:r>
              <a:rPr lang="en-US" sz="28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Nicotine</a:t>
            </a:r>
            <a:r>
              <a:rPr lang="en-US" sz="2800" b="1" dirty="0">
                <a:solidFill>
                  <a:srgbClr val="C00000"/>
                </a:solidFill>
                <a:latin typeface="Comic Sans MS" panose="030F0702030302020204" pitchFamily="66" charset="0"/>
              </a:rPr>
              <a:t>:</a:t>
            </a:r>
            <a:r>
              <a:rPr lang="en-US" sz="2800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endParaRPr lang="en-US" sz="2800" dirty="0" smtClean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Comic Sans MS" panose="030F0702030302020204" pitchFamily="66" charset="0"/>
              </a:rPr>
              <a:t>Obtained </a:t>
            </a:r>
            <a:r>
              <a:rPr lang="en-US" sz="2400" dirty="0">
                <a:latin typeface="Comic Sans MS" panose="030F0702030302020204" pitchFamily="66" charset="0"/>
              </a:rPr>
              <a:t>from the leaves of </a:t>
            </a:r>
            <a:r>
              <a:rPr lang="en-US" sz="2400" i="1" dirty="0" err="1">
                <a:latin typeface="Comic Sans MS" panose="030F0702030302020204" pitchFamily="66" charset="0"/>
              </a:rPr>
              <a:t>Nicotiana</a:t>
            </a:r>
            <a:r>
              <a:rPr lang="en-US" sz="2400" i="1" dirty="0">
                <a:latin typeface="Comic Sans MS" panose="030F0702030302020204" pitchFamily="66" charset="0"/>
              </a:rPr>
              <a:t> </a:t>
            </a:r>
            <a:r>
              <a:rPr lang="en-US" sz="2400" i="1" dirty="0" err="1">
                <a:latin typeface="Comic Sans MS" panose="030F0702030302020204" pitchFamily="66" charset="0"/>
              </a:rPr>
              <a:t>tabacum</a:t>
            </a:r>
            <a:r>
              <a:rPr lang="en-US" sz="2400" dirty="0">
                <a:latin typeface="Comic Sans MS" panose="030F0702030302020204" pitchFamily="66" charset="0"/>
              </a:rPr>
              <a:t>. 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Comic Sans MS" panose="030F0702030302020204" pitchFamily="66" charset="0"/>
              </a:rPr>
              <a:t>Small </a:t>
            </a:r>
            <a:r>
              <a:rPr lang="en-US" sz="2400" dirty="0">
                <a:latin typeface="Comic Sans MS" panose="030F0702030302020204" pitchFamily="66" charset="0"/>
              </a:rPr>
              <a:t>doses </a:t>
            </a:r>
            <a:r>
              <a:rPr lang="en-US" sz="2400" dirty="0" smtClean="0">
                <a:latin typeface="Comic Sans MS" panose="030F0702030302020204" pitchFamily="66" charset="0"/>
              </a:rPr>
              <a:t>stimulate </a:t>
            </a:r>
            <a:r>
              <a:rPr lang="en-US" sz="2400" dirty="0">
                <a:latin typeface="Comic Sans MS" panose="030F0702030302020204" pitchFamily="66" charset="0"/>
              </a:rPr>
              <a:t>the CNS. Large doses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>
                <a:latin typeface="Comic Sans MS" panose="030F0702030302020204" pitchFamily="66" charset="0"/>
              </a:rPr>
              <a:t>tremors or even convulsions. 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Comic Sans MS" panose="030F0702030302020204" pitchFamily="66" charset="0"/>
              </a:rPr>
              <a:t>Respiratory </a:t>
            </a:r>
            <a:r>
              <a:rPr lang="en-US" sz="2400" dirty="0">
                <a:latin typeface="Comic Sans MS" panose="030F0702030302020204" pitchFamily="66" charset="0"/>
              </a:rPr>
              <a:t>stimulation is due to direct stimulation of medullary respiratory </a:t>
            </a:r>
            <a:r>
              <a:rPr lang="en-US" sz="2400" dirty="0" err="1">
                <a:latin typeface="Comic Sans MS" panose="030F0702030302020204" pitchFamily="66" charset="0"/>
              </a:rPr>
              <a:t>centre</a:t>
            </a:r>
            <a:r>
              <a:rPr lang="en-US" sz="2400" dirty="0">
                <a:latin typeface="Comic Sans MS" panose="030F0702030302020204" pitchFamily="66" charset="0"/>
              </a:rPr>
              <a:t> and through activation of carotid and aortic chemoreceptors. The stimulation is followed by depression of the </a:t>
            </a:r>
            <a:r>
              <a:rPr lang="en-US" sz="2400" dirty="0" smtClean="0">
                <a:latin typeface="Comic Sans MS" panose="030F0702030302020204" pitchFamily="66" charset="0"/>
              </a:rPr>
              <a:t>CNS.</a:t>
            </a:r>
            <a:endParaRPr lang="en-IN" sz="2400" dirty="0">
              <a:latin typeface="Comic Sans MS" panose="030F0702030302020204" pitchFamily="66" charset="0"/>
            </a:endParaRP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Comic Sans MS" panose="030F0702030302020204" pitchFamily="66" charset="0"/>
              </a:rPr>
              <a:t>Nicotine </a:t>
            </a:r>
            <a:r>
              <a:rPr lang="en-US" sz="2400" dirty="0">
                <a:latin typeface="Comic Sans MS" panose="030F0702030302020204" pitchFamily="66" charset="0"/>
              </a:rPr>
              <a:t>can stimulate the sympathetic and parasympathetic ganglia in small doses. In large doses, it blocks </a:t>
            </a:r>
            <a:r>
              <a:rPr lang="en-US" sz="2400" dirty="0" smtClean="0">
                <a:latin typeface="Comic Sans MS" panose="030F0702030302020204" pitchFamily="66" charset="0"/>
              </a:rPr>
              <a:t>ganglia.</a:t>
            </a:r>
            <a:endParaRPr lang="en-IN" sz="2400" dirty="0">
              <a:latin typeface="Comic Sans MS" panose="030F0702030302020204" pitchFamily="66" charset="0"/>
            </a:endParaRP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Comic Sans MS" panose="030F0702030302020204" pitchFamily="66" charset="0"/>
              </a:rPr>
              <a:t>GI </a:t>
            </a:r>
            <a:r>
              <a:rPr lang="en-US" sz="2400" dirty="0">
                <a:latin typeface="Comic Sans MS" panose="030F0702030302020204" pitchFamily="66" charset="0"/>
              </a:rPr>
              <a:t>tract </a:t>
            </a:r>
            <a:r>
              <a:rPr lang="en-US" sz="2400" dirty="0" smtClean="0">
                <a:latin typeface="Comic Sans MS" panose="030F0702030302020204" pitchFamily="66" charset="0"/>
              </a:rPr>
              <a:t>: Due </a:t>
            </a:r>
            <a:r>
              <a:rPr lang="en-US" sz="2400" dirty="0">
                <a:latin typeface="Comic Sans MS" panose="030F0702030302020204" pitchFamily="66" charset="0"/>
              </a:rPr>
              <a:t>to stimulation of parasympathetic </a:t>
            </a:r>
            <a:r>
              <a:rPr lang="en-US" sz="2400" dirty="0" smtClean="0">
                <a:latin typeface="Comic Sans MS" panose="030F0702030302020204" pitchFamily="66" charset="0"/>
              </a:rPr>
              <a:t>ganglia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en-US" sz="2400" dirty="0" smtClean="0">
                <a:latin typeface="Comic Sans MS" panose="030F0702030302020204" pitchFamily="66" charset="0"/>
              </a:rPr>
              <a:t>Salivation</a:t>
            </a:r>
            <a:r>
              <a:rPr lang="en-US" sz="2400" dirty="0">
                <a:latin typeface="Comic Sans MS" panose="030F0702030302020204" pitchFamily="66" charset="0"/>
              </a:rPr>
              <a:t>, increase in tone and motility of GI tract and </a:t>
            </a:r>
            <a:r>
              <a:rPr lang="en-US" sz="2400" dirty="0" err="1" smtClean="0">
                <a:latin typeface="Comic Sans MS" panose="030F0702030302020204" pitchFamily="66" charset="0"/>
              </a:rPr>
              <a:t>defaecation</a:t>
            </a:r>
            <a:r>
              <a:rPr lang="en-US" sz="2400" dirty="0" smtClean="0">
                <a:latin typeface="Comic Sans MS" panose="030F0702030302020204" pitchFamily="66" charset="0"/>
              </a:rPr>
              <a:t>.</a:t>
            </a:r>
            <a:endParaRPr lang="en-IN" sz="2400" dirty="0">
              <a:latin typeface="Comic Sans MS" panose="030F0702030302020204" pitchFamily="66" charset="0"/>
            </a:endParaRP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Comic Sans MS" panose="030F0702030302020204" pitchFamily="66" charset="0"/>
              </a:rPr>
              <a:t>Nicotine </a:t>
            </a:r>
            <a:r>
              <a:rPr lang="en-US" sz="2400" dirty="0">
                <a:latin typeface="Comic Sans MS" panose="030F0702030302020204" pitchFamily="66" charset="0"/>
              </a:rPr>
              <a:t>toxicity may cause CNS excitation followed by marked depression and even death due to central respiratory failure and paralysis of peripheral respiratory </a:t>
            </a:r>
            <a:r>
              <a:rPr lang="en-US" sz="2400" dirty="0" smtClean="0">
                <a:latin typeface="Comic Sans MS" panose="030F0702030302020204" pitchFamily="66" charset="0"/>
              </a:rPr>
              <a:t>muscles.</a:t>
            </a:r>
            <a:endParaRPr lang="en-IN" sz="2400" dirty="0">
              <a:latin typeface="Comic Sans MS" panose="030F0702030302020204" pitchFamily="66" charset="0"/>
            </a:endParaRPr>
          </a:p>
          <a:p>
            <a:pPr lvl="0"/>
            <a:r>
              <a:rPr lang="en-US" sz="28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2. </a:t>
            </a:r>
            <a:r>
              <a:rPr lang="en-US" sz="2800" b="1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Lobeline</a:t>
            </a:r>
            <a:r>
              <a:rPr lang="en-US" sz="2800" b="1" dirty="0">
                <a:solidFill>
                  <a:srgbClr val="C00000"/>
                </a:solidFill>
                <a:latin typeface="Comic Sans MS" panose="030F0702030302020204" pitchFamily="66" charset="0"/>
              </a:rPr>
              <a:t>: </a:t>
            </a:r>
            <a:r>
              <a:rPr lang="en-US" sz="2400" dirty="0">
                <a:latin typeface="Comic Sans MS" panose="030F0702030302020204" pitchFamily="66" charset="0"/>
              </a:rPr>
              <a:t>It is obtained from the leaves of </a:t>
            </a:r>
            <a:r>
              <a:rPr lang="en-US" sz="2400" i="1" dirty="0">
                <a:latin typeface="Comic Sans MS" panose="030F0702030302020204" pitchFamily="66" charset="0"/>
              </a:rPr>
              <a:t>Lobelia </a:t>
            </a:r>
            <a:r>
              <a:rPr lang="en-US" sz="2400" i="1" dirty="0" err="1">
                <a:latin typeface="Comic Sans MS" panose="030F0702030302020204" pitchFamily="66" charset="0"/>
              </a:rPr>
              <a:t>inflata</a:t>
            </a:r>
            <a:r>
              <a:rPr lang="en-US" sz="2400" dirty="0">
                <a:latin typeface="Comic Sans MS" panose="030F0702030302020204" pitchFamily="66" charset="0"/>
              </a:rPr>
              <a:t>.</a:t>
            </a:r>
            <a:endParaRPr lang="en-IN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66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912884" y="647206"/>
            <a:ext cx="8187559" cy="77169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Ganglionic Stimulants    </a:t>
            </a:r>
            <a:r>
              <a:rPr lang="en-US" sz="2800" b="1" i="1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contd</a:t>
            </a:r>
            <a:r>
              <a:rPr lang="en-US" sz="2800" b="1" i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…</a:t>
            </a:r>
            <a:endParaRPr lang="en-IN" sz="3600" i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2383" y="1726473"/>
            <a:ext cx="11589920" cy="25083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1800"/>
              </a:spcBef>
            </a:pPr>
            <a:r>
              <a:rPr lang="en-US" sz="28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[II]. Synthetic Compounds:</a:t>
            </a:r>
          </a:p>
          <a:p>
            <a:pPr marL="714375">
              <a:spcBef>
                <a:spcPts val="1800"/>
              </a:spcBef>
            </a:pPr>
            <a:r>
              <a:rPr lang="en-US" sz="2800" dirty="0">
                <a:latin typeface="Comic Sans MS" panose="030F0702030302020204" pitchFamily="66" charset="0"/>
              </a:rPr>
              <a:t>(a) </a:t>
            </a:r>
            <a:r>
              <a:rPr lang="en-US" sz="2800" u="sng" dirty="0" err="1">
                <a:latin typeface="Comic Sans MS" panose="030F0702030302020204" pitchFamily="66" charset="0"/>
              </a:rPr>
              <a:t>T</a:t>
            </a:r>
            <a:r>
              <a:rPr lang="en-US" sz="2800" dirty="0" err="1">
                <a:latin typeface="Comic Sans MS" panose="030F0702030302020204" pitchFamily="66" charset="0"/>
              </a:rPr>
              <a:t>ri</a:t>
            </a:r>
            <a:r>
              <a:rPr lang="en-US" sz="2800" u="sng" dirty="0" err="1">
                <a:latin typeface="Comic Sans MS" panose="030F0702030302020204" pitchFamily="66" charset="0"/>
              </a:rPr>
              <a:t>m</a:t>
            </a:r>
            <a:r>
              <a:rPr lang="en-US" sz="2800" dirty="0" err="1">
                <a:latin typeface="Comic Sans MS" panose="030F0702030302020204" pitchFamily="66" charset="0"/>
              </a:rPr>
              <a:t>ethyl</a:t>
            </a:r>
            <a:r>
              <a:rPr lang="en-US" sz="2800" u="sng" dirty="0" err="1">
                <a:latin typeface="Comic Sans MS" panose="030F0702030302020204" pitchFamily="66" charset="0"/>
              </a:rPr>
              <a:t>a</a:t>
            </a:r>
            <a:r>
              <a:rPr lang="en-US" sz="2800" dirty="0" err="1">
                <a:latin typeface="Comic Sans MS" panose="030F0702030302020204" pitchFamily="66" charset="0"/>
              </a:rPr>
              <a:t>mmonium</a:t>
            </a:r>
            <a:r>
              <a:rPr lang="en-US" sz="2800" dirty="0">
                <a:latin typeface="Comic Sans MS" panose="030F0702030302020204" pitchFamily="66" charset="0"/>
              </a:rPr>
              <a:t> (TMA)</a:t>
            </a:r>
            <a:endParaRPr lang="en-IN" sz="2800" dirty="0">
              <a:latin typeface="Comic Sans MS" panose="030F0702030302020204" pitchFamily="66" charset="0"/>
            </a:endParaRPr>
          </a:p>
          <a:p>
            <a:pPr marL="714375">
              <a:spcBef>
                <a:spcPts val="1800"/>
              </a:spcBef>
            </a:pPr>
            <a:r>
              <a:rPr lang="en-US" sz="2800" dirty="0">
                <a:latin typeface="Comic Sans MS" panose="030F0702030302020204" pitchFamily="66" charset="0"/>
              </a:rPr>
              <a:t>(b) </a:t>
            </a:r>
            <a:r>
              <a:rPr lang="en-US" sz="2800" u="sng" dirty="0" err="1">
                <a:latin typeface="Comic Sans MS" panose="030F0702030302020204" pitchFamily="66" charset="0"/>
              </a:rPr>
              <a:t>T</a:t>
            </a:r>
            <a:r>
              <a:rPr lang="en-US" sz="2800" dirty="0" err="1">
                <a:latin typeface="Comic Sans MS" panose="030F0702030302020204" pitchFamily="66" charset="0"/>
              </a:rPr>
              <a:t>etra</a:t>
            </a:r>
            <a:r>
              <a:rPr lang="en-US" sz="2800" u="sng" dirty="0" err="1">
                <a:latin typeface="Comic Sans MS" panose="030F0702030302020204" pitchFamily="66" charset="0"/>
              </a:rPr>
              <a:t>e</a:t>
            </a:r>
            <a:r>
              <a:rPr lang="en-US" sz="2800" dirty="0" err="1">
                <a:latin typeface="Comic Sans MS" panose="030F0702030302020204" pitchFamily="66" charset="0"/>
              </a:rPr>
              <a:t>thyl</a:t>
            </a:r>
            <a:r>
              <a:rPr lang="en-US" sz="2800" u="sng" dirty="0" err="1">
                <a:latin typeface="Comic Sans MS" panose="030F0702030302020204" pitchFamily="66" charset="0"/>
              </a:rPr>
              <a:t>a</a:t>
            </a:r>
            <a:r>
              <a:rPr lang="en-US" sz="2800" dirty="0" err="1">
                <a:latin typeface="Comic Sans MS" panose="030F0702030302020204" pitchFamily="66" charset="0"/>
              </a:rPr>
              <a:t>mmonium</a:t>
            </a:r>
            <a:r>
              <a:rPr lang="en-US" sz="2800" dirty="0">
                <a:latin typeface="Comic Sans MS" panose="030F0702030302020204" pitchFamily="66" charset="0"/>
              </a:rPr>
              <a:t> (TEA)</a:t>
            </a:r>
            <a:endParaRPr lang="en-IN" sz="2800" dirty="0">
              <a:latin typeface="Comic Sans MS" panose="030F0702030302020204" pitchFamily="66" charset="0"/>
            </a:endParaRPr>
          </a:p>
          <a:p>
            <a:pPr marL="714375">
              <a:spcBef>
                <a:spcPts val="1800"/>
              </a:spcBef>
            </a:pPr>
            <a:r>
              <a:rPr lang="en-US" sz="2800" dirty="0">
                <a:latin typeface="Comic Sans MS" panose="030F0702030302020204" pitchFamily="66" charset="0"/>
              </a:rPr>
              <a:t>(c) </a:t>
            </a:r>
            <a:r>
              <a:rPr lang="en-US" sz="2800" u="sng" dirty="0">
                <a:latin typeface="Comic Sans MS" panose="030F0702030302020204" pitchFamily="66" charset="0"/>
              </a:rPr>
              <a:t>D</a:t>
            </a:r>
            <a:r>
              <a:rPr lang="en-US" sz="2800" dirty="0">
                <a:latin typeface="Comic Sans MS" panose="030F0702030302020204" pitchFamily="66" charset="0"/>
              </a:rPr>
              <a:t>i</a:t>
            </a:r>
            <a:r>
              <a:rPr lang="en-US" sz="2800" u="sng" dirty="0">
                <a:latin typeface="Comic Sans MS" panose="030F0702030302020204" pitchFamily="66" charset="0"/>
              </a:rPr>
              <a:t>m</a:t>
            </a:r>
            <a:r>
              <a:rPr lang="en-US" sz="2800" dirty="0">
                <a:latin typeface="Comic Sans MS" panose="030F0702030302020204" pitchFamily="66" charset="0"/>
              </a:rPr>
              <a:t>ethyl</a:t>
            </a:r>
            <a:r>
              <a:rPr lang="en-US" sz="2800" u="sng" dirty="0">
                <a:latin typeface="Comic Sans MS" panose="030F0702030302020204" pitchFamily="66" charset="0"/>
              </a:rPr>
              <a:t>p</a:t>
            </a:r>
            <a:r>
              <a:rPr lang="en-US" sz="2800" dirty="0">
                <a:latin typeface="Comic Sans MS" panose="030F0702030302020204" pitchFamily="66" charset="0"/>
              </a:rPr>
              <a:t>henyl</a:t>
            </a:r>
            <a:r>
              <a:rPr lang="en-US" sz="2800" u="sng" dirty="0">
                <a:latin typeface="Comic Sans MS" panose="030F0702030302020204" pitchFamily="66" charset="0"/>
              </a:rPr>
              <a:t>p</a:t>
            </a:r>
            <a:r>
              <a:rPr lang="en-US" sz="2800" dirty="0">
                <a:latin typeface="Comic Sans MS" panose="030F0702030302020204" pitchFamily="66" charset="0"/>
              </a:rPr>
              <a:t>iperazinium (DMPP</a:t>
            </a:r>
            <a:r>
              <a:rPr lang="en-US" sz="2800" dirty="0">
                <a:latin typeface="Comic Sans MS" panose="030F0702030302020204" pitchFamily="66" charset="0"/>
              </a:rPr>
              <a:t>)</a:t>
            </a:r>
            <a:endParaRPr lang="en-IN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06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7713" y="1254720"/>
            <a:ext cx="1133724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800" dirty="0">
                <a:latin typeface="Comic Sans MS" panose="030F0702030302020204" pitchFamily="66" charset="0"/>
              </a:rPr>
              <a:t>These </a:t>
            </a:r>
            <a:r>
              <a:rPr lang="en-US" sz="2800" dirty="0">
                <a:latin typeface="Comic Sans MS" panose="030F0702030302020204" pitchFamily="66" charset="0"/>
              </a:rPr>
              <a:t>drugs competitively antagonize the action of </a:t>
            </a:r>
            <a:r>
              <a:rPr lang="en-US" sz="2800" dirty="0" err="1">
                <a:latin typeface="Comic Sans MS" panose="030F0702030302020204" pitchFamily="66" charset="0"/>
              </a:rPr>
              <a:t>ACh</a:t>
            </a:r>
            <a:r>
              <a:rPr lang="en-US" sz="2800" dirty="0">
                <a:latin typeface="Comic Sans MS" panose="030F0702030302020204" pitchFamily="66" charset="0"/>
              </a:rPr>
              <a:t> on the nicotinic receptors on the post-ganglionic membrane and thus block ganglionic transmission. </a:t>
            </a:r>
            <a:endParaRPr lang="en-US" sz="2800" dirty="0" smtClean="0">
              <a:latin typeface="Comic Sans MS" panose="030F0702030302020204" pitchFamily="66" charset="0"/>
            </a:endParaRPr>
          </a:p>
          <a:p>
            <a:pPr marL="457200" indent="-457200">
              <a:spcBef>
                <a:spcPts val="2400"/>
              </a:spcBef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Comic Sans MS" panose="030F0702030302020204" pitchFamily="66" charset="0"/>
              </a:rPr>
              <a:t>Ganglionic </a:t>
            </a:r>
            <a:r>
              <a:rPr lang="en-US" sz="2800" dirty="0">
                <a:latin typeface="Comic Sans MS" panose="030F0702030302020204" pitchFamily="66" charset="0"/>
              </a:rPr>
              <a:t>blockers are all synthetic compounds.</a:t>
            </a:r>
            <a:endParaRPr lang="en-IN" sz="2800" dirty="0">
              <a:latin typeface="Comic Sans MS" panose="030F0702030302020204" pitchFamily="66" charset="0"/>
            </a:endParaRPr>
          </a:p>
          <a:p>
            <a:pPr marL="1439863" lvl="0" indent="-725488">
              <a:spcBef>
                <a:spcPts val="1200"/>
              </a:spcBef>
            </a:pPr>
            <a:r>
              <a:rPr lang="en-US" sz="2800" dirty="0" smtClean="0">
                <a:latin typeface="Comic Sans MS" panose="030F0702030302020204" pitchFamily="66" charset="0"/>
              </a:rPr>
              <a:t>(</a:t>
            </a:r>
            <a:r>
              <a:rPr lang="en-US" sz="2800" dirty="0" err="1" smtClean="0">
                <a:latin typeface="Comic Sans MS" panose="030F0702030302020204" pitchFamily="66" charset="0"/>
              </a:rPr>
              <a:t>i</a:t>
            </a:r>
            <a:r>
              <a:rPr lang="en-US" sz="2800" dirty="0" smtClean="0">
                <a:latin typeface="Comic Sans MS" panose="030F0702030302020204" pitchFamily="66" charset="0"/>
              </a:rPr>
              <a:t>) 	</a:t>
            </a:r>
            <a:r>
              <a:rPr lang="en-US" sz="2800" dirty="0" err="1" smtClean="0">
                <a:latin typeface="Comic Sans MS" panose="030F0702030302020204" pitchFamily="66" charset="0"/>
              </a:rPr>
              <a:t>Hexamethonium</a:t>
            </a:r>
            <a:endParaRPr lang="en-IN" sz="2800" dirty="0">
              <a:latin typeface="Comic Sans MS" panose="030F0702030302020204" pitchFamily="66" charset="0"/>
            </a:endParaRPr>
          </a:p>
          <a:p>
            <a:pPr marL="1439863" lvl="0" indent="-725488">
              <a:spcBef>
                <a:spcPts val="1200"/>
              </a:spcBef>
            </a:pPr>
            <a:r>
              <a:rPr lang="en-US" sz="2800" dirty="0" smtClean="0">
                <a:latin typeface="Comic Sans MS" panose="030F0702030302020204" pitchFamily="66" charset="0"/>
              </a:rPr>
              <a:t>(ii) 	</a:t>
            </a:r>
            <a:r>
              <a:rPr lang="en-US" sz="2800" dirty="0" err="1" smtClean="0">
                <a:latin typeface="Comic Sans MS" panose="030F0702030302020204" pitchFamily="66" charset="0"/>
              </a:rPr>
              <a:t>Pentolinium</a:t>
            </a:r>
            <a:endParaRPr lang="en-IN" sz="2800" dirty="0">
              <a:latin typeface="Comic Sans MS" panose="030F0702030302020204" pitchFamily="66" charset="0"/>
            </a:endParaRPr>
          </a:p>
          <a:p>
            <a:pPr marL="1439863" lvl="0" indent="-725488">
              <a:spcBef>
                <a:spcPts val="1200"/>
              </a:spcBef>
            </a:pPr>
            <a:r>
              <a:rPr lang="en-US" sz="2800" dirty="0" smtClean="0">
                <a:latin typeface="Comic Sans MS" panose="030F0702030302020204" pitchFamily="66" charset="0"/>
              </a:rPr>
              <a:t>(iii)	</a:t>
            </a:r>
            <a:r>
              <a:rPr lang="en-US" sz="2800" dirty="0" err="1" smtClean="0">
                <a:latin typeface="Comic Sans MS" panose="030F0702030302020204" pitchFamily="66" charset="0"/>
              </a:rPr>
              <a:t>Trimethaphan</a:t>
            </a:r>
            <a:endParaRPr lang="en-IN" sz="2800" dirty="0">
              <a:latin typeface="Comic Sans MS" panose="030F0702030302020204" pitchFamily="66" charset="0"/>
            </a:endParaRPr>
          </a:p>
          <a:p>
            <a:pPr marL="1439863" lvl="0" indent="-725488">
              <a:spcBef>
                <a:spcPts val="1200"/>
              </a:spcBef>
            </a:pPr>
            <a:r>
              <a:rPr lang="en-US" sz="2800" dirty="0" smtClean="0">
                <a:latin typeface="Comic Sans MS" panose="030F0702030302020204" pitchFamily="66" charset="0"/>
              </a:rPr>
              <a:t>(iv)	</a:t>
            </a:r>
            <a:r>
              <a:rPr lang="en-US" sz="2800" dirty="0" err="1" smtClean="0">
                <a:latin typeface="Comic Sans MS" panose="030F0702030302020204" pitchFamily="66" charset="0"/>
              </a:rPr>
              <a:t>Mecamylamine</a:t>
            </a:r>
            <a:endParaRPr lang="en-IN" sz="2800" dirty="0">
              <a:latin typeface="Comic Sans MS" panose="030F0702030302020204" pitchFamily="66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15279" y="174481"/>
            <a:ext cx="12086376" cy="81685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rgbClr val="C00000"/>
                </a:solidFill>
                <a:latin typeface="Comic Sans MS" panose="030F0702030302020204" pitchFamily="66" charset="0"/>
              </a:rPr>
              <a:t>Ganglionic Blockers</a:t>
            </a:r>
            <a:endParaRPr lang="en-IN" sz="3600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62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  <a:latin typeface="Comic Sans MS" panose="030F0702030302020204" pitchFamily="66" charset="0"/>
              </a:rPr>
              <a:t>Pharmacological effects of Ganglionic </a:t>
            </a:r>
            <a:r>
              <a:rPr lang="en-US" sz="3600" b="1" dirty="0">
                <a:solidFill>
                  <a:srgbClr val="C00000"/>
                </a:solidFill>
                <a:latin typeface="Comic Sans MS" panose="030F0702030302020204" pitchFamily="66" charset="0"/>
              </a:rPr>
              <a:t>Blockers</a:t>
            </a:r>
            <a:endParaRPr lang="en-IN" sz="3600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97050" lvl="0" indent="-1797050" algn="just">
              <a:spcBef>
                <a:spcPts val="1800"/>
              </a:spcBef>
              <a:buNone/>
            </a:pPr>
            <a:r>
              <a:rPr lang="en-US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CVS</a:t>
            </a:r>
            <a:r>
              <a:rPr lang="en-US" b="1" dirty="0">
                <a:solidFill>
                  <a:srgbClr val="C00000"/>
                </a:solidFill>
                <a:latin typeface="Comic Sans MS" panose="030F0702030302020204" pitchFamily="66" charset="0"/>
              </a:rPr>
              <a:t>:</a:t>
            </a:r>
            <a:r>
              <a:rPr lang="en-US" b="1" dirty="0">
                <a:latin typeface="Comic Sans MS" panose="030F0702030302020204" pitchFamily="66" charset="0"/>
              </a:rPr>
              <a:t> </a:t>
            </a:r>
            <a:r>
              <a:rPr lang="en-US" b="1" dirty="0" smtClean="0">
                <a:latin typeface="Comic Sans MS" panose="030F0702030302020204" pitchFamily="66" charset="0"/>
              </a:rPr>
              <a:t>	</a:t>
            </a:r>
            <a:r>
              <a:rPr lang="en-US" dirty="0" smtClean="0">
                <a:latin typeface="Comic Sans MS" panose="030F0702030302020204" pitchFamily="66" charset="0"/>
              </a:rPr>
              <a:t>Vasodilatation</a:t>
            </a:r>
            <a:r>
              <a:rPr lang="en-US" dirty="0">
                <a:latin typeface="Comic Sans MS" panose="030F0702030302020204" pitchFamily="66" charset="0"/>
              </a:rPr>
              <a:t>, increased peripheral blood flow, venous pooling, decreased cardiac output, hypotension and tachycardia.</a:t>
            </a:r>
            <a:endParaRPr lang="en-IN" dirty="0">
              <a:latin typeface="Comic Sans MS" panose="030F0702030302020204" pitchFamily="66" charset="0"/>
            </a:endParaRPr>
          </a:p>
          <a:p>
            <a:pPr marL="0" lvl="0" indent="0" algn="just">
              <a:spcBef>
                <a:spcPts val="1800"/>
              </a:spcBef>
              <a:buNone/>
            </a:pPr>
            <a:r>
              <a:rPr lang="en-US" b="1" dirty="0">
                <a:solidFill>
                  <a:srgbClr val="C00000"/>
                </a:solidFill>
                <a:latin typeface="Comic Sans MS" panose="030F0702030302020204" pitchFamily="66" charset="0"/>
              </a:rPr>
              <a:t>GI tract: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	Reduced </a:t>
            </a:r>
            <a:r>
              <a:rPr lang="en-US" dirty="0">
                <a:latin typeface="Comic Sans MS" panose="030F0702030302020204" pitchFamily="66" charset="0"/>
              </a:rPr>
              <a:t>tone and motility.</a:t>
            </a:r>
            <a:endParaRPr lang="en-IN" dirty="0">
              <a:latin typeface="Comic Sans MS" panose="030F0702030302020204" pitchFamily="66" charset="0"/>
            </a:endParaRPr>
          </a:p>
          <a:p>
            <a:pPr marL="0" lvl="0" indent="0" algn="just">
              <a:spcBef>
                <a:spcPts val="1800"/>
              </a:spcBef>
              <a:buNone/>
            </a:pPr>
            <a:r>
              <a:rPr lang="en-US" b="1" dirty="0">
                <a:solidFill>
                  <a:srgbClr val="C00000"/>
                </a:solidFill>
                <a:latin typeface="Comic Sans MS" panose="030F0702030302020204" pitchFamily="66" charset="0"/>
              </a:rPr>
              <a:t>Eye: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		</a:t>
            </a:r>
            <a:r>
              <a:rPr lang="en-US" dirty="0" err="1" smtClean="0">
                <a:latin typeface="Comic Sans MS" panose="030F0702030302020204" pitchFamily="66" charset="0"/>
              </a:rPr>
              <a:t>Mydriasis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>
                <a:latin typeface="Comic Sans MS" panose="030F0702030302020204" pitchFamily="66" charset="0"/>
              </a:rPr>
              <a:t>and </a:t>
            </a:r>
            <a:r>
              <a:rPr lang="en-US" dirty="0" err="1">
                <a:latin typeface="Comic Sans MS" panose="030F0702030302020204" pitchFamily="66" charset="0"/>
              </a:rPr>
              <a:t>cycloplegia</a:t>
            </a:r>
            <a:r>
              <a:rPr lang="en-US" dirty="0">
                <a:latin typeface="Comic Sans MS" panose="030F0702030302020204" pitchFamily="66" charset="0"/>
              </a:rPr>
              <a:t>.</a:t>
            </a:r>
            <a:endParaRPr lang="en-IN" dirty="0">
              <a:latin typeface="Comic Sans MS" panose="030F0702030302020204" pitchFamily="66" charset="0"/>
            </a:endParaRPr>
          </a:p>
          <a:p>
            <a:pPr marL="0" lvl="0" indent="0" algn="just">
              <a:spcBef>
                <a:spcPts val="1800"/>
              </a:spcBef>
              <a:buNone/>
            </a:pPr>
            <a:r>
              <a:rPr lang="en-US" b="1" dirty="0">
                <a:solidFill>
                  <a:srgbClr val="C00000"/>
                </a:solidFill>
                <a:latin typeface="Comic Sans MS" panose="030F0702030302020204" pitchFamily="66" charset="0"/>
              </a:rPr>
              <a:t>Bladder: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	Relaxation </a:t>
            </a:r>
            <a:r>
              <a:rPr lang="en-US" dirty="0">
                <a:latin typeface="Comic Sans MS" panose="030F0702030302020204" pitchFamily="66" charset="0"/>
              </a:rPr>
              <a:t>and urine retention.</a:t>
            </a:r>
            <a:endParaRPr lang="en-IN" dirty="0">
              <a:latin typeface="Comic Sans MS" panose="030F0702030302020204" pitchFamily="66" charset="0"/>
            </a:endParaRPr>
          </a:p>
          <a:p>
            <a:pPr marL="0" lvl="0" indent="0" algn="just">
              <a:spcBef>
                <a:spcPts val="1800"/>
              </a:spcBef>
              <a:buNone/>
            </a:pPr>
            <a:r>
              <a:rPr lang="en-US" b="1" dirty="0">
                <a:solidFill>
                  <a:srgbClr val="C00000"/>
                </a:solidFill>
                <a:latin typeface="Comic Sans MS" panose="030F0702030302020204" pitchFamily="66" charset="0"/>
              </a:rPr>
              <a:t>Sweat glands:</a:t>
            </a:r>
            <a:r>
              <a:rPr lang="en-US" b="1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Anhydrosis</a:t>
            </a:r>
            <a:r>
              <a:rPr lang="en-US" dirty="0">
                <a:latin typeface="Comic Sans MS" panose="030F0702030302020204" pitchFamily="66" charset="0"/>
              </a:rPr>
              <a:t>.</a:t>
            </a:r>
            <a:endParaRPr lang="en-IN" dirty="0">
              <a:latin typeface="Comic Sans MS" panose="030F0702030302020204" pitchFamily="66" charset="0"/>
            </a:endParaRPr>
          </a:p>
          <a:p>
            <a:pPr marL="0" lvl="0" indent="0" algn="just">
              <a:spcBef>
                <a:spcPts val="1800"/>
              </a:spcBef>
              <a:buNone/>
            </a:pPr>
            <a:r>
              <a:rPr lang="en-US" b="1" dirty="0">
                <a:solidFill>
                  <a:srgbClr val="C00000"/>
                </a:solidFill>
                <a:latin typeface="Comic Sans MS" panose="030F0702030302020204" pitchFamily="66" charset="0"/>
              </a:rPr>
              <a:t>Salivary glands:</a:t>
            </a:r>
            <a:r>
              <a:rPr lang="en-US" b="1" dirty="0">
                <a:latin typeface="Comic Sans MS" panose="030F0702030302020204" pitchFamily="66" charset="0"/>
              </a:rPr>
              <a:t> </a:t>
            </a:r>
            <a:r>
              <a:rPr lang="en-US" dirty="0">
                <a:latin typeface="Comic Sans MS" panose="030F0702030302020204" pitchFamily="66" charset="0"/>
              </a:rPr>
              <a:t>Xerostomia (dry mouth</a:t>
            </a:r>
            <a:r>
              <a:rPr lang="en-US" dirty="0" smtClean="0">
                <a:latin typeface="Comic Sans MS" panose="030F0702030302020204" pitchFamily="66" charset="0"/>
              </a:rPr>
              <a:t>).</a:t>
            </a:r>
            <a:endParaRPr lang="en-IN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554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H:\Pictures\Blossoms\PTBL009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23698" y="245420"/>
            <a:ext cx="8660524" cy="643987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3884644" y="2438401"/>
            <a:ext cx="457599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95300896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1961</TotalTime>
  <Words>465</Words>
  <Application>Microsoft Office PowerPoint</Application>
  <PresentationFormat>Widescreen</PresentationFormat>
  <Paragraphs>46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Comic Sans MS</vt:lpstr>
      <vt:lpstr>Times New Roman</vt:lpstr>
      <vt:lpstr>Wingdings</vt:lpstr>
      <vt:lpstr>Office Theme</vt:lpstr>
      <vt:lpstr>Drugs acting on Autonomic Ganglia</vt:lpstr>
      <vt:lpstr>Ganglionic Transmission</vt:lpstr>
      <vt:lpstr>PowerPoint Presentation</vt:lpstr>
      <vt:lpstr>Ganglionic Transmission    contd…</vt:lpstr>
      <vt:lpstr>Ganglionic Stimulants</vt:lpstr>
      <vt:lpstr>Ganglionic Stimulants    contd…</vt:lpstr>
      <vt:lpstr>Ganglionic Blockers</vt:lpstr>
      <vt:lpstr>Pharmacological effects of Ganglionic Blockers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Autonomic Nervous System</dc:title>
  <dc:creator>HP</dc:creator>
  <cp:lastModifiedBy>Dr. Nirbhay Kumar</cp:lastModifiedBy>
  <cp:revision>128</cp:revision>
  <dcterms:created xsi:type="dcterms:W3CDTF">2019-08-07T04:06:43Z</dcterms:created>
  <dcterms:modified xsi:type="dcterms:W3CDTF">2020-03-30T21:46:20Z</dcterms:modified>
</cp:coreProperties>
</file>