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1" r:id="rId3"/>
    <p:sldId id="338" r:id="rId4"/>
    <p:sldId id="333" r:id="rId5"/>
    <p:sldId id="335" r:id="rId6"/>
    <p:sldId id="336" r:id="rId7"/>
    <p:sldId id="337" r:id="rId8"/>
    <p:sldId id="325" r:id="rId9"/>
    <p:sldId id="303" r:id="rId10"/>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3399"/>
    <a:srgbClr val="FFCC66"/>
    <a:srgbClr val="FF9933"/>
    <a:srgbClr val="57B2B9"/>
    <a:srgbClr val="FF6699"/>
    <a:srgbClr val="A50021"/>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381000"/>
            <a:ext cx="7315200" cy="29718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609600"/>
            <a:ext cx="8686800" cy="2819400"/>
          </a:xfrm>
        </p:spPr>
        <p:txBody>
          <a:bodyPr/>
          <a:lstStyle/>
          <a:p>
            <a:pPr eaLnBrk="1" hangingPunct="1">
              <a:defRPr/>
            </a:pPr>
            <a:r>
              <a:rPr lang="en-US" b="1" dirty="0" smtClean="0">
                <a:solidFill>
                  <a:srgbClr val="FF0000"/>
                </a:solidFill>
              </a:rPr>
              <a:t/>
            </a:r>
            <a:br>
              <a:rPr lang="en-US" b="1" dirty="0" smtClean="0">
                <a:solidFill>
                  <a:srgbClr val="FF0000"/>
                </a:solidFill>
              </a:rPr>
            </a:br>
            <a:r>
              <a:rPr lang="en-IN" sz="4000" b="1" dirty="0" smtClean="0">
                <a:solidFill>
                  <a:srgbClr val="FF0000"/>
                </a:solidFill>
              </a:rPr>
              <a:t>Food dehydration: C</a:t>
            </a:r>
            <a:r>
              <a:rPr lang="en-IN" sz="4000" b="1" dirty="0" smtClean="0">
                <a:solidFill>
                  <a:srgbClr val="FF0000"/>
                </a:solidFill>
              </a:rPr>
              <a:t>onstant </a:t>
            </a:r>
            <a:r>
              <a:rPr lang="en-IN" sz="4000" b="1" dirty="0" smtClean="0">
                <a:solidFill>
                  <a:srgbClr val="FF0000"/>
                </a:solidFill>
              </a:rPr>
              <a:t>rate period and falling rate </a:t>
            </a:r>
            <a:r>
              <a:rPr lang="en-IN" sz="4000" b="1" dirty="0" smtClean="0">
                <a:solidFill>
                  <a:srgbClr val="FF0000"/>
                </a:solidFill>
              </a:rPr>
              <a:t>periods</a:t>
            </a:r>
            <a:r>
              <a:rPr lang="en-US" sz="5400" b="1" dirty="0" smtClean="0">
                <a:solidFill>
                  <a:srgbClr val="FF0000"/>
                </a:solidFill>
              </a:rPr>
              <a:t/>
            </a:r>
            <a:br>
              <a:rPr lang="en-US" sz="5400" b="1" dirty="0" smtClean="0">
                <a:solidFill>
                  <a:srgbClr val="FF0000"/>
                </a:solidFill>
              </a:rPr>
            </a:br>
            <a:r>
              <a:rPr lang="en-US" sz="2800" b="1" dirty="0" smtClean="0">
                <a:solidFill>
                  <a:srgbClr val="FF0000"/>
                </a:solidFill>
              </a:rPr>
              <a:t>Food Engineering (DTE -321)</a:t>
            </a:r>
            <a:endParaRPr lang="en-US" sz="28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Science &amp;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rgbClr val="00B050"/>
                </a:solidFill>
              </a:rPr>
              <a:t>Constant Rate  Period of Dehydration </a:t>
            </a:r>
            <a:endParaRPr lang="en-US" sz="3200" b="1" dirty="0">
              <a:solidFill>
                <a:srgbClr val="00B050"/>
              </a:solidFill>
            </a:endParaRPr>
          </a:p>
        </p:txBody>
      </p:sp>
      <p:sp>
        <p:nvSpPr>
          <p:cNvPr id="3" name="Content Placeholder 2"/>
          <p:cNvSpPr>
            <a:spLocks noGrp="1"/>
          </p:cNvSpPr>
          <p:nvPr>
            <p:ph idx="1"/>
          </p:nvPr>
        </p:nvSpPr>
        <p:spPr>
          <a:xfrm>
            <a:off x="0" y="838200"/>
            <a:ext cx="8991600" cy="6019800"/>
          </a:xfrm>
        </p:spPr>
        <p:txBody>
          <a:bodyPr/>
          <a:lstStyle/>
          <a:p>
            <a:pPr lvl="1" algn="just">
              <a:buNone/>
            </a:pPr>
            <a:endParaRPr lang="en-US" sz="1600" dirty="0" smtClean="0">
              <a:solidFill>
                <a:srgbClr val="FF0000"/>
              </a:solidFill>
            </a:endParaRPr>
          </a:p>
          <a:p>
            <a:pPr marL="339725" lvl="1" indent="-339725" algn="just">
              <a:buFont typeface="Wingdings" pitchFamily="2" charset="2"/>
              <a:buChar char="Ø"/>
            </a:pPr>
            <a:r>
              <a:rPr lang="en-US" sz="2000" dirty="0" smtClean="0">
                <a:solidFill>
                  <a:srgbClr val="000066"/>
                </a:solidFill>
              </a:rPr>
              <a:t>In </a:t>
            </a:r>
            <a:r>
              <a:rPr lang="en-US" sz="2000" dirty="0" smtClean="0">
                <a:solidFill>
                  <a:srgbClr val="000066"/>
                </a:solidFill>
              </a:rPr>
              <a:t>conventional drying the heating medium, generally air, comes into direct contact with the solid. Various oven, rotary, fluidized bed, spray and flash dryers are typical examples. </a:t>
            </a:r>
            <a:r>
              <a:rPr lang="en-US" sz="2000" dirty="0" smtClean="0">
                <a:solidFill>
                  <a:srgbClr val="002060"/>
                </a:solidFill>
              </a:rPr>
              <a:t>All solid materials have a certain equilibrium moisture content when in contact with air at a particular temperature and humidity. The material will tend to lose or gain moisture over a period of time to attain this equilibrium value. </a:t>
            </a:r>
            <a:endParaRPr lang="en-US" sz="2000" dirty="0" smtClean="0">
              <a:solidFill>
                <a:srgbClr val="002060"/>
              </a:solidFill>
            </a:endParaRPr>
          </a:p>
          <a:p>
            <a:pPr marL="339725" lvl="1" indent="-339725" algn="just">
              <a:buNone/>
            </a:pPr>
            <a:endParaRPr lang="en-US" sz="1600" dirty="0" smtClean="0">
              <a:solidFill>
                <a:srgbClr val="000066"/>
              </a:solidFill>
            </a:endParaRPr>
          </a:p>
          <a:p>
            <a:pPr marL="339725" lvl="1" indent="-339725" algn="just">
              <a:buFont typeface="Wingdings" pitchFamily="2" charset="2"/>
              <a:buChar char="Ø"/>
            </a:pPr>
            <a:r>
              <a:rPr lang="en-US" sz="2000" dirty="0" smtClean="0">
                <a:solidFill>
                  <a:srgbClr val="FF0000"/>
                </a:solidFill>
              </a:rPr>
              <a:t>In </a:t>
            </a:r>
            <a:r>
              <a:rPr lang="en-US" sz="2000" dirty="0" smtClean="0">
                <a:solidFill>
                  <a:srgbClr val="FF0000"/>
                </a:solidFill>
              </a:rPr>
              <a:t>conduction drying, the heating medium is separated from the solid by a hot conducting surface. Examples are drum, cone, and trough dryers. In radiation dryers, the heat is transmitted as radiant energy. Some dryers also use microwave energy to dry food materials at atmospheric pressure or at vacuum</a:t>
            </a:r>
            <a:r>
              <a:rPr lang="en-US" sz="2000" dirty="0" smtClean="0">
                <a:solidFill>
                  <a:srgbClr val="FF0000"/>
                </a:solidFill>
              </a:rPr>
              <a:t>.</a:t>
            </a:r>
            <a:endParaRPr lang="en-US" sz="1600" dirty="0" smtClean="0">
              <a:solidFill>
                <a:srgbClr val="FF0000"/>
              </a:solidFill>
            </a:endParaRPr>
          </a:p>
          <a:p>
            <a:pPr marL="339725" lvl="1" indent="-339725" algn="just">
              <a:buFont typeface="Wingdings" pitchFamily="2" charset="2"/>
              <a:buChar char="Ø"/>
            </a:pPr>
            <a:r>
              <a:rPr lang="en-US" sz="2000" dirty="0" err="1" smtClean="0">
                <a:solidFill>
                  <a:srgbClr val="002060"/>
                </a:solidFill>
              </a:rPr>
              <a:t>Diffuion</a:t>
            </a:r>
            <a:r>
              <a:rPr lang="en-US" sz="2000" dirty="0" smtClean="0">
                <a:solidFill>
                  <a:srgbClr val="002060"/>
                </a:solidFill>
              </a:rPr>
              <a:t> of moisture from within the droplet maintains saturated surface conditions and as long as these lasts, evaporation takes place at constant </a:t>
            </a:r>
            <a:r>
              <a:rPr lang="en-US" sz="2000" dirty="0" smtClean="0">
                <a:solidFill>
                  <a:srgbClr val="002060"/>
                </a:solidFill>
              </a:rPr>
              <a:t>rate from the surface similar to open faced body of water. It means the surface remains completely wetted.</a:t>
            </a:r>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endParaRPr lang="en-US" sz="2000" dirty="0" smtClean="0"/>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00B050"/>
                </a:solidFill>
              </a:rPr>
              <a:t>Constant Rate  Period of Dehydration </a:t>
            </a:r>
            <a:endParaRPr lang="en-US" sz="2800" dirty="0"/>
          </a:p>
        </p:txBody>
      </p:sp>
      <p:sp>
        <p:nvSpPr>
          <p:cNvPr id="3" name="Content Placeholder 2"/>
          <p:cNvSpPr>
            <a:spLocks noGrp="1"/>
          </p:cNvSpPr>
          <p:nvPr>
            <p:ph idx="1"/>
          </p:nvPr>
        </p:nvSpPr>
        <p:spPr>
          <a:xfrm>
            <a:off x="457200" y="838200"/>
            <a:ext cx="8229600" cy="5715000"/>
          </a:xfrm>
        </p:spPr>
        <p:txBody>
          <a:bodyPr/>
          <a:lstStyle/>
          <a:p>
            <a:pPr algn="just">
              <a:buFont typeface="Wingdings" pitchFamily="2" charset="2"/>
              <a:buChar char="Ø"/>
            </a:pPr>
            <a:r>
              <a:rPr lang="en-US" sz="2000" dirty="0" smtClean="0">
                <a:solidFill>
                  <a:srgbClr val="FF0000"/>
                </a:solidFill>
              </a:rPr>
              <a:t>Foods are characterized as hygroscopic and non-hygroscopic. Hygroscopic foods are those in which the partial pressure of water </a:t>
            </a:r>
            <a:r>
              <a:rPr lang="en-US" sz="2000" dirty="0" err="1" smtClean="0">
                <a:solidFill>
                  <a:srgbClr val="FF0000"/>
                </a:solidFill>
              </a:rPr>
              <a:t>vapour</a:t>
            </a:r>
            <a:r>
              <a:rPr lang="en-US" sz="2000" dirty="0" smtClean="0">
                <a:solidFill>
                  <a:srgbClr val="FF0000"/>
                </a:solidFill>
              </a:rPr>
              <a:t> varies with the moisture contents. The difference is found by sorption isotherms. </a:t>
            </a:r>
            <a:endParaRPr lang="en-US" sz="2000" dirty="0" smtClean="0">
              <a:solidFill>
                <a:srgbClr val="FF0000"/>
              </a:solidFill>
            </a:endParaRPr>
          </a:p>
          <a:p>
            <a:pPr algn="just">
              <a:buFont typeface="Wingdings" pitchFamily="2" charset="2"/>
              <a:buChar char="Ø"/>
            </a:pPr>
            <a:r>
              <a:rPr lang="en-US" sz="2000" dirty="0" smtClean="0">
                <a:solidFill>
                  <a:srgbClr val="002060"/>
                </a:solidFill>
              </a:rPr>
              <a:t>When </a:t>
            </a:r>
            <a:r>
              <a:rPr lang="en-US" sz="2000" dirty="0" smtClean="0">
                <a:solidFill>
                  <a:srgbClr val="002060"/>
                </a:solidFill>
              </a:rPr>
              <a:t>food is placed into a dryer, there is short initial settling down period as surface heats-up to the wet bulb temperature</a:t>
            </a:r>
            <a:r>
              <a:rPr lang="en-US" sz="2000" dirty="0" smtClean="0">
                <a:solidFill>
                  <a:srgbClr val="002060"/>
                </a:solidFill>
              </a:rPr>
              <a:t>. Drying  </a:t>
            </a:r>
            <a:r>
              <a:rPr lang="en-US" sz="2000" dirty="0" smtClean="0">
                <a:solidFill>
                  <a:srgbClr val="002060"/>
                </a:solidFill>
              </a:rPr>
              <a:t>commences and, provided that water moves from the interior of the food at the same rate as it evaporates from the surface, the surface remains wet. This is known as constant rate period and continues until a certain critical moisture content is reached. </a:t>
            </a:r>
            <a:endParaRPr lang="en-US" sz="2000" dirty="0" smtClean="0">
              <a:solidFill>
                <a:srgbClr val="002060"/>
              </a:solidFill>
            </a:endParaRPr>
          </a:p>
          <a:p>
            <a:pPr algn="just">
              <a:buFont typeface="Wingdings" pitchFamily="2" charset="2"/>
              <a:buChar char="Ø"/>
            </a:pPr>
            <a:r>
              <a:rPr lang="en-US" sz="2000" dirty="0" smtClean="0">
                <a:solidFill>
                  <a:srgbClr val="FF0000"/>
                </a:solidFill>
              </a:rPr>
              <a:t>In </a:t>
            </a:r>
            <a:r>
              <a:rPr lang="en-US" sz="2000" dirty="0" smtClean="0">
                <a:solidFill>
                  <a:srgbClr val="FF0000"/>
                </a:solidFill>
              </a:rPr>
              <a:t>practice different areas of food surfaces dry out at different rates, and overall, the rate of drying declines gradually during the constant rate period. Thus the critical point is not fixed for a given food and depends on the amount of food in the dryer and the rate of drying. </a:t>
            </a:r>
            <a:endParaRPr lang="en-US" sz="2000" dirty="0" smtClean="0">
              <a:solidFill>
                <a:srgbClr val="FF0000"/>
              </a:solidFill>
            </a:endParaRPr>
          </a:p>
          <a:p>
            <a:pPr algn="just">
              <a:buFont typeface="Wingdings" pitchFamily="2" charset="2"/>
              <a:buChar char="Ø"/>
            </a:pPr>
            <a:r>
              <a:rPr lang="en-US" sz="2000" dirty="0" smtClean="0">
                <a:solidFill>
                  <a:srgbClr val="002060"/>
                </a:solidFill>
              </a:rPr>
              <a:t>The </a:t>
            </a:r>
            <a:r>
              <a:rPr lang="en-US" sz="2000" dirty="0" smtClean="0">
                <a:solidFill>
                  <a:srgbClr val="002060"/>
                </a:solidFill>
              </a:rPr>
              <a:t>three characteristics of air that are necessary for successful drying in the constant rate period are</a:t>
            </a:r>
            <a:r>
              <a:rPr lang="en-US" sz="2000" dirty="0" smtClean="0">
                <a:solidFill>
                  <a:srgbClr val="002060"/>
                </a:solidFill>
              </a:rPr>
              <a:t>:  </a:t>
            </a:r>
            <a:r>
              <a:rPr lang="en-US" sz="2000" dirty="0" smtClean="0">
                <a:solidFill>
                  <a:srgbClr val="002060"/>
                </a:solidFill>
              </a:rPr>
              <a:t>A moderately high dry bulb </a:t>
            </a:r>
            <a:r>
              <a:rPr lang="en-US" sz="2000" dirty="0" smtClean="0">
                <a:solidFill>
                  <a:srgbClr val="002060"/>
                </a:solidFill>
              </a:rPr>
              <a:t>temperature,  A </a:t>
            </a:r>
            <a:r>
              <a:rPr lang="en-US" sz="2000" dirty="0" smtClean="0">
                <a:solidFill>
                  <a:srgbClr val="002060"/>
                </a:solidFill>
              </a:rPr>
              <a:t>low </a:t>
            </a:r>
            <a:r>
              <a:rPr lang="en-US" sz="2000" dirty="0" smtClean="0">
                <a:solidFill>
                  <a:srgbClr val="002060"/>
                </a:solidFill>
              </a:rPr>
              <a:t>R H of air and  </a:t>
            </a:r>
            <a:r>
              <a:rPr lang="en-US" sz="2000" dirty="0" smtClean="0">
                <a:solidFill>
                  <a:srgbClr val="002060"/>
                </a:solidFill>
              </a:rPr>
              <a:t>high air </a:t>
            </a:r>
            <a:r>
              <a:rPr lang="en-US" sz="2000" dirty="0" smtClean="0">
                <a:solidFill>
                  <a:srgbClr val="002060"/>
                </a:solidFill>
              </a:rPr>
              <a:t>velocity.</a:t>
            </a:r>
            <a:r>
              <a:rPr lang="en-US" sz="2000" dirty="0" smtClean="0">
                <a:solidFill>
                  <a:srgbClr val="FF0000"/>
                </a:solidFill>
              </a:rPr>
              <a:t> </a:t>
            </a:r>
          </a:p>
          <a:p>
            <a:pPr algn="just">
              <a:buNone/>
            </a:pPr>
            <a:endParaRPr lang="en-US" sz="2000" dirty="0" smtClean="0">
              <a:solidFill>
                <a:srgbClr val="002060"/>
              </a:solidFill>
            </a:endParaRPr>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00B050"/>
                </a:solidFill>
              </a:rPr>
              <a:t>Constant Rate  Period of Dehydration </a:t>
            </a:r>
            <a:endParaRPr lang="en-US" sz="2800" dirty="0">
              <a:solidFill>
                <a:srgbClr val="00B050"/>
              </a:solidFill>
            </a:endParaRPr>
          </a:p>
        </p:txBody>
      </p:sp>
      <p:sp>
        <p:nvSpPr>
          <p:cNvPr id="3" name="Content Placeholder 2"/>
          <p:cNvSpPr>
            <a:spLocks noGrp="1"/>
          </p:cNvSpPr>
          <p:nvPr>
            <p:ph idx="1"/>
          </p:nvPr>
        </p:nvSpPr>
        <p:spPr>
          <a:xfrm>
            <a:off x="457200" y="1066800"/>
            <a:ext cx="8229600" cy="5562600"/>
          </a:xfrm>
        </p:spPr>
        <p:txBody>
          <a:bodyPr/>
          <a:lstStyle/>
          <a:p>
            <a:pPr marL="339725" lvl="1" indent="-339725">
              <a:buFont typeface="Wingdings" pitchFamily="2" charset="2"/>
              <a:buChar char="Ø"/>
            </a:pPr>
            <a:r>
              <a:rPr lang="en-US" sz="2000" dirty="0" smtClean="0">
                <a:solidFill>
                  <a:srgbClr val="FF0000"/>
                </a:solidFill>
              </a:rPr>
              <a:t>For steady state operation under adiabatic condition, the rates of heat and mass transfer are:</a:t>
            </a:r>
          </a:p>
          <a:p>
            <a:pPr marL="739775" lvl="2" indent="-339725">
              <a:buFont typeface="Wingdings" pitchFamily="2" charset="2"/>
              <a:buChar char="§"/>
            </a:pPr>
            <a:r>
              <a:rPr lang="en-US" sz="1600" dirty="0" smtClean="0">
                <a:solidFill>
                  <a:srgbClr val="FF0000"/>
                </a:solidFill>
              </a:rPr>
              <a:t>Q = </a:t>
            </a:r>
            <a:r>
              <a:rPr lang="en-US" sz="1600" dirty="0" err="1" smtClean="0">
                <a:solidFill>
                  <a:srgbClr val="FF0000"/>
                </a:solidFill>
              </a:rPr>
              <a:t>h</a:t>
            </a:r>
            <a:r>
              <a:rPr lang="en-US" sz="1600" baseline="-25000" dirty="0" err="1" smtClean="0">
                <a:solidFill>
                  <a:srgbClr val="FF0000"/>
                </a:solidFill>
              </a:rPr>
              <a:t>G</a:t>
            </a:r>
            <a:r>
              <a:rPr lang="en-US" sz="1600" dirty="0" smtClean="0">
                <a:solidFill>
                  <a:srgbClr val="FF0000"/>
                </a:solidFill>
              </a:rPr>
              <a:t> A (</a:t>
            </a:r>
            <a:r>
              <a:rPr lang="en-US" sz="1600" dirty="0" err="1" smtClean="0">
                <a:solidFill>
                  <a:srgbClr val="FF0000"/>
                </a:solidFill>
              </a:rPr>
              <a:t>t</a:t>
            </a:r>
            <a:r>
              <a:rPr lang="en-US" sz="1600" baseline="-25000" dirty="0" err="1" smtClean="0">
                <a:solidFill>
                  <a:srgbClr val="FF0000"/>
                </a:solidFill>
              </a:rPr>
              <a:t>G</a:t>
            </a:r>
            <a:r>
              <a:rPr lang="en-US" sz="1600" dirty="0" smtClean="0">
                <a:solidFill>
                  <a:srgbClr val="FF0000"/>
                </a:solidFill>
              </a:rPr>
              <a:t> – </a:t>
            </a:r>
            <a:r>
              <a:rPr lang="en-US" sz="1600" dirty="0" err="1" smtClean="0">
                <a:solidFill>
                  <a:srgbClr val="FF0000"/>
                </a:solidFill>
              </a:rPr>
              <a:t>t</a:t>
            </a:r>
            <a:r>
              <a:rPr lang="en-US" sz="1600" baseline="-25000" dirty="0" err="1" smtClean="0">
                <a:solidFill>
                  <a:srgbClr val="FF0000"/>
                </a:solidFill>
              </a:rPr>
              <a:t>i</a:t>
            </a:r>
            <a:r>
              <a:rPr lang="en-US" sz="1600" dirty="0" smtClean="0">
                <a:solidFill>
                  <a:srgbClr val="FF0000"/>
                </a:solidFill>
              </a:rPr>
              <a:t>)</a:t>
            </a:r>
          </a:p>
          <a:p>
            <a:pPr marL="739775" lvl="2" indent="-339725">
              <a:buFont typeface="Wingdings" pitchFamily="2" charset="2"/>
              <a:buChar char="§"/>
            </a:pPr>
            <a:r>
              <a:rPr lang="en-US" sz="1600" dirty="0" smtClean="0">
                <a:solidFill>
                  <a:srgbClr val="FF0000"/>
                </a:solidFill>
              </a:rPr>
              <a:t>N</a:t>
            </a:r>
            <a:r>
              <a:rPr lang="en-US" sz="1600" baseline="-25000" dirty="0" smtClean="0">
                <a:solidFill>
                  <a:srgbClr val="FF0000"/>
                </a:solidFill>
              </a:rPr>
              <a:t>a</a:t>
            </a:r>
            <a:r>
              <a:rPr lang="en-US" sz="1600" dirty="0" smtClean="0">
                <a:solidFill>
                  <a:srgbClr val="FF0000"/>
                </a:solidFill>
              </a:rPr>
              <a:t> = K</a:t>
            </a:r>
            <a:r>
              <a:rPr lang="en-US" sz="1600" baseline="-25000" dirty="0" smtClean="0">
                <a:solidFill>
                  <a:srgbClr val="FF0000"/>
                </a:solidFill>
              </a:rPr>
              <a:t>G</a:t>
            </a:r>
            <a:r>
              <a:rPr lang="en-US" sz="1600" dirty="0" smtClean="0">
                <a:solidFill>
                  <a:srgbClr val="FF0000"/>
                </a:solidFill>
              </a:rPr>
              <a:t> A (p</a:t>
            </a:r>
            <a:r>
              <a:rPr lang="en-US" sz="1600" baseline="-25000" dirty="0" smtClean="0">
                <a:solidFill>
                  <a:srgbClr val="FF0000"/>
                </a:solidFill>
              </a:rPr>
              <a:t>i </a:t>
            </a:r>
            <a:r>
              <a:rPr lang="en-US" sz="1600" dirty="0" smtClean="0">
                <a:solidFill>
                  <a:srgbClr val="FF0000"/>
                </a:solidFill>
              </a:rPr>
              <a:t> -</a:t>
            </a:r>
            <a:r>
              <a:rPr lang="en-US" sz="1600" dirty="0" err="1" smtClean="0">
                <a:solidFill>
                  <a:srgbClr val="FF0000"/>
                </a:solidFill>
              </a:rPr>
              <a:t>p</a:t>
            </a:r>
            <a:r>
              <a:rPr lang="en-US" sz="1600" baseline="-25000" dirty="0" err="1" smtClean="0">
                <a:solidFill>
                  <a:srgbClr val="FF0000"/>
                </a:solidFill>
              </a:rPr>
              <a:t>G</a:t>
            </a:r>
            <a:r>
              <a:rPr lang="en-US" sz="1600" dirty="0" smtClean="0">
                <a:solidFill>
                  <a:srgbClr val="FF0000"/>
                </a:solidFill>
              </a:rPr>
              <a:t>)</a:t>
            </a:r>
          </a:p>
          <a:p>
            <a:pPr marL="739775" lvl="2" indent="-339725">
              <a:buFont typeface="Wingdings" pitchFamily="2" charset="2"/>
              <a:buChar char="§"/>
            </a:pPr>
            <a:r>
              <a:rPr lang="en-US" sz="1600" dirty="0" smtClean="0">
                <a:solidFill>
                  <a:srgbClr val="002060"/>
                </a:solidFill>
              </a:rPr>
              <a:t>Where, </a:t>
            </a:r>
            <a:r>
              <a:rPr lang="en-US" sz="1600" dirty="0" err="1" smtClean="0">
                <a:solidFill>
                  <a:srgbClr val="002060"/>
                </a:solidFill>
              </a:rPr>
              <a:t>h</a:t>
            </a:r>
            <a:r>
              <a:rPr lang="en-US" sz="1600" baseline="-25000" dirty="0" err="1" smtClean="0">
                <a:solidFill>
                  <a:srgbClr val="002060"/>
                </a:solidFill>
              </a:rPr>
              <a:t>G</a:t>
            </a:r>
            <a:r>
              <a:rPr lang="en-US" sz="1600" dirty="0" smtClean="0">
                <a:solidFill>
                  <a:srgbClr val="002060"/>
                </a:solidFill>
              </a:rPr>
              <a:t> = Heat transfer </a:t>
            </a:r>
            <a:r>
              <a:rPr lang="en-US" sz="1600" dirty="0" err="1" smtClean="0">
                <a:solidFill>
                  <a:srgbClr val="002060"/>
                </a:solidFill>
              </a:rPr>
              <a:t>coeff</a:t>
            </a:r>
            <a:r>
              <a:rPr lang="en-US" sz="1600" dirty="0" smtClean="0">
                <a:solidFill>
                  <a:srgbClr val="002060"/>
                </a:solidFill>
              </a:rPr>
              <a:t>. From air to wetted surface</a:t>
            </a:r>
          </a:p>
          <a:p>
            <a:pPr marL="739775" lvl="2" indent="-339725">
              <a:buFont typeface="Wingdings" pitchFamily="2" charset="2"/>
              <a:buChar char="§"/>
            </a:pPr>
            <a:r>
              <a:rPr lang="en-US" sz="1600" dirty="0" smtClean="0">
                <a:solidFill>
                  <a:srgbClr val="002060"/>
                </a:solidFill>
              </a:rPr>
              <a:t>K</a:t>
            </a:r>
            <a:r>
              <a:rPr lang="en-US" sz="1600" baseline="-25000" dirty="0" smtClean="0">
                <a:solidFill>
                  <a:srgbClr val="002060"/>
                </a:solidFill>
              </a:rPr>
              <a:t>G</a:t>
            </a:r>
            <a:r>
              <a:rPr lang="en-US" sz="1600" dirty="0" smtClean="0">
                <a:solidFill>
                  <a:srgbClr val="002060"/>
                </a:solidFill>
              </a:rPr>
              <a:t> = Mass transfer </a:t>
            </a:r>
            <a:r>
              <a:rPr lang="en-US" sz="1600" dirty="0" err="1" smtClean="0">
                <a:solidFill>
                  <a:srgbClr val="002060"/>
                </a:solidFill>
              </a:rPr>
              <a:t>coeff</a:t>
            </a:r>
            <a:r>
              <a:rPr lang="en-US" sz="1600" dirty="0" smtClean="0">
                <a:solidFill>
                  <a:srgbClr val="002060"/>
                </a:solidFill>
              </a:rPr>
              <a:t>. From wetted surface to air</a:t>
            </a:r>
          </a:p>
          <a:p>
            <a:pPr marL="739775" lvl="2" indent="-339725">
              <a:buFont typeface="Wingdings" pitchFamily="2" charset="2"/>
              <a:buChar char="§"/>
            </a:pPr>
            <a:r>
              <a:rPr lang="en-US" sz="1600" dirty="0" smtClean="0">
                <a:solidFill>
                  <a:srgbClr val="002060"/>
                </a:solidFill>
              </a:rPr>
              <a:t>A = surface area</a:t>
            </a:r>
          </a:p>
          <a:p>
            <a:pPr marL="739775" lvl="2" indent="-339725">
              <a:buFont typeface="Wingdings" pitchFamily="2" charset="2"/>
              <a:buChar char="§"/>
            </a:pPr>
            <a:r>
              <a:rPr lang="en-US" sz="1600" dirty="0" err="1" smtClean="0">
                <a:solidFill>
                  <a:srgbClr val="002060"/>
                </a:solidFill>
              </a:rPr>
              <a:t>t</a:t>
            </a:r>
            <a:r>
              <a:rPr lang="en-US" sz="1600" baseline="-25000" dirty="0" err="1" smtClean="0">
                <a:solidFill>
                  <a:srgbClr val="002060"/>
                </a:solidFill>
              </a:rPr>
              <a:t>G</a:t>
            </a:r>
            <a:r>
              <a:rPr lang="en-US" sz="1600" dirty="0" smtClean="0">
                <a:solidFill>
                  <a:srgbClr val="002060"/>
                </a:solidFill>
              </a:rPr>
              <a:t> = Bulk temperature of air</a:t>
            </a:r>
          </a:p>
          <a:p>
            <a:pPr marL="739775" lvl="2" indent="-339725">
              <a:buFont typeface="Wingdings" pitchFamily="2" charset="2"/>
              <a:buChar char="§"/>
            </a:pPr>
            <a:r>
              <a:rPr lang="en-US" sz="1600" dirty="0" err="1" smtClean="0">
                <a:solidFill>
                  <a:srgbClr val="002060"/>
                </a:solidFill>
              </a:rPr>
              <a:t>t</a:t>
            </a:r>
            <a:r>
              <a:rPr lang="en-US" sz="1600" baseline="-25000" dirty="0" err="1" smtClean="0">
                <a:solidFill>
                  <a:srgbClr val="002060"/>
                </a:solidFill>
              </a:rPr>
              <a:t>i</a:t>
            </a:r>
            <a:r>
              <a:rPr lang="en-US" sz="1600" baseline="-25000" dirty="0" smtClean="0">
                <a:solidFill>
                  <a:srgbClr val="002060"/>
                </a:solidFill>
              </a:rPr>
              <a:t> </a:t>
            </a:r>
            <a:r>
              <a:rPr lang="en-US" sz="1600" dirty="0" smtClean="0">
                <a:solidFill>
                  <a:srgbClr val="002060"/>
                </a:solidFill>
              </a:rPr>
              <a:t>= temperature of wetted surface = Wet bulb temperature of air at saturated humidity</a:t>
            </a:r>
          </a:p>
          <a:p>
            <a:pPr marL="739775" lvl="2" indent="-339725">
              <a:buFont typeface="Wingdings" pitchFamily="2" charset="2"/>
              <a:buChar char="§"/>
            </a:pPr>
            <a:r>
              <a:rPr lang="en-US" sz="1600" dirty="0" smtClean="0">
                <a:solidFill>
                  <a:srgbClr val="002060"/>
                </a:solidFill>
              </a:rPr>
              <a:t>P</a:t>
            </a:r>
            <a:r>
              <a:rPr lang="en-US" sz="1600" baseline="-25000" dirty="0" smtClean="0">
                <a:solidFill>
                  <a:srgbClr val="002060"/>
                </a:solidFill>
              </a:rPr>
              <a:t>i </a:t>
            </a:r>
            <a:r>
              <a:rPr lang="en-US" sz="1600" dirty="0" smtClean="0">
                <a:solidFill>
                  <a:srgbClr val="002060"/>
                </a:solidFill>
              </a:rPr>
              <a:t>= Partial pressure of water </a:t>
            </a:r>
            <a:r>
              <a:rPr lang="en-US" sz="1600" dirty="0" err="1" smtClean="0">
                <a:solidFill>
                  <a:srgbClr val="002060"/>
                </a:solidFill>
              </a:rPr>
              <a:t>vapour</a:t>
            </a:r>
            <a:r>
              <a:rPr lang="en-US" sz="1600" dirty="0" smtClean="0">
                <a:solidFill>
                  <a:srgbClr val="002060"/>
                </a:solidFill>
              </a:rPr>
              <a:t> at interface</a:t>
            </a:r>
          </a:p>
          <a:p>
            <a:pPr marL="739775" lvl="2" indent="-339725">
              <a:buFont typeface="Wingdings" pitchFamily="2" charset="2"/>
              <a:buChar char="§"/>
            </a:pPr>
            <a:r>
              <a:rPr lang="en-US" sz="1600" dirty="0" err="1" smtClean="0">
                <a:solidFill>
                  <a:srgbClr val="002060"/>
                </a:solidFill>
              </a:rPr>
              <a:t>p</a:t>
            </a:r>
            <a:r>
              <a:rPr lang="en-US" sz="1600" baseline="-25000" dirty="0" err="1" smtClean="0">
                <a:solidFill>
                  <a:srgbClr val="002060"/>
                </a:solidFill>
              </a:rPr>
              <a:t>G</a:t>
            </a:r>
            <a:r>
              <a:rPr lang="en-US" sz="1600" dirty="0" smtClean="0">
                <a:solidFill>
                  <a:srgbClr val="002060"/>
                </a:solidFill>
              </a:rPr>
              <a:t> = partial pressure of water </a:t>
            </a:r>
            <a:r>
              <a:rPr lang="en-US" sz="1600" dirty="0" err="1" smtClean="0">
                <a:solidFill>
                  <a:srgbClr val="002060"/>
                </a:solidFill>
              </a:rPr>
              <a:t>vapour</a:t>
            </a:r>
            <a:r>
              <a:rPr lang="en-US" sz="1600" dirty="0" smtClean="0">
                <a:solidFill>
                  <a:srgbClr val="002060"/>
                </a:solidFill>
              </a:rPr>
              <a:t> in the </a:t>
            </a:r>
            <a:r>
              <a:rPr lang="en-US" sz="1600" dirty="0" smtClean="0">
                <a:solidFill>
                  <a:srgbClr val="002060"/>
                </a:solidFill>
              </a:rPr>
              <a:t>air</a:t>
            </a:r>
            <a:endParaRPr lang="en-US" sz="1600" b="1" dirty="0" smtClean="0">
              <a:solidFill>
                <a:srgbClr val="FF0000"/>
              </a:solidFill>
            </a:endParaRPr>
          </a:p>
          <a:p>
            <a:pPr lvl="1">
              <a:buFont typeface="Wingdings" pitchFamily="2" charset="2"/>
              <a:buChar char="§"/>
            </a:pPr>
            <a:r>
              <a:rPr lang="en-US" sz="1600" dirty="0" smtClean="0">
                <a:solidFill>
                  <a:srgbClr val="FF0000"/>
                </a:solidFill>
              </a:rPr>
              <a:t>N</a:t>
            </a:r>
            <a:r>
              <a:rPr lang="en-US" sz="1600" baseline="-25000" dirty="0" smtClean="0">
                <a:solidFill>
                  <a:srgbClr val="FF0000"/>
                </a:solidFill>
              </a:rPr>
              <a:t>a</a:t>
            </a:r>
            <a:r>
              <a:rPr lang="en-US" sz="1600" dirty="0" smtClean="0">
                <a:solidFill>
                  <a:srgbClr val="FF0000"/>
                </a:solidFill>
              </a:rPr>
              <a:t> = Rate of evaporation from wetted surface into air in Kg mole /hr</a:t>
            </a:r>
          </a:p>
          <a:p>
            <a:pPr lvl="1">
              <a:buFont typeface="Wingdings" pitchFamily="2" charset="2"/>
              <a:buChar char="§"/>
            </a:pPr>
            <a:r>
              <a:rPr lang="en-US" sz="1600" dirty="0" smtClean="0"/>
              <a:t>K</a:t>
            </a:r>
            <a:r>
              <a:rPr lang="en-US" sz="1600" baseline="-25000" dirty="0" smtClean="0"/>
              <a:t>G</a:t>
            </a:r>
            <a:r>
              <a:rPr lang="en-US" sz="1600" dirty="0" smtClean="0"/>
              <a:t> = </a:t>
            </a:r>
            <a:r>
              <a:rPr lang="en-US" sz="1600" dirty="0" err="1" smtClean="0"/>
              <a:t>Mas</a:t>
            </a:r>
            <a:r>
              <a:rPr lang="en-US" sz="1600" dirty="0" smtClean="0"/>
              <a:t> transfer </a:t>
            </a:r>
            <a:r>
              <a:rPr lang="en-US" sz="1600" dirty="0" err="1" smtClean="0"/>
              <a:t>coeff</a:t>
            </a:r>
            <a:r>
              <a:rPr lang="en-US" sz="1600" dirty="0" smtClean="0"/>
              <a:t>. from wetted surface to air in kg mole/hr .m</a:t>
            </a:r>
            <a:r>
              <a:rPr lang="en-US" sz="1600" baseline="30000" dirty="0" smtClean="0"/>
              <a:t>2 </a:t>
            </a:r>
          </a:p>
          <a:p>
            <a:pPr>
              <a:buFont typeface="Wingdings" pitchFamily="2" charset="2"/>
              <a:buChar char="Ø"/>
            </a:pPr>
            <a:r>
              <a:rPr lang="en-US" sz="2000" dirty="0" smtClean="0">
                <a:solidFill>
                  <a:srgbClr val="002060"/>
                </a:solidFill>
              </a:rPr>
              <a:t>On equilibrium at steady rate, the constant drying rate in kg H</a:t>
            </a:r>
            <a:r>
              <a:rPr lang="en-US" sz="2000" baseline="-25000" dirty="0" smtClean="0">
                <a:solidFill>
                  <a:srgbClr val="002060"/>
                </a:solidFill>
              </a:rPr>
              <a:t>2</a:t>
            </a:r>
            <a:r>
              <a:rPr lang="en-US" sz="2000" dirty="0" smtClean="0">
                <a:solidFill>
                  <a:srgbClr val="002060"/>
                </a:solidFill>
              </a:rPr>
              <a:t>o/m</a:t>
            </a:r>
            <a:r>
              <a:rPr lang="en-US" sz="2000" baseline="30000" dirty="0" smtClean="0">
                <a:solidFill>
                  <a:srgbClr val="002060"/>
                </a:solidFill>
              </a:rPr>
              <a:t>2</a:t>
            </a:r>
            <a:r>
              <a:rPr lang="en-US" sz="2000" dirty="0" smtClean="0">
                <a:solidFill>
                  <a:srgbClr val="002060"/>
                </a:solidFill>
              </a:rPr>
              <a:t> .hr =</a:t>
            </a:r>
          </a:p>
          <a:p>
            <a:pPr>
              <a:buFont typeface="Wingdings" pitchFamily="2" charset="2"/>
              <a:buChar char="Ø"/>
            </a:pPr>
            <a:r>
              <a:rPr lang="en-US" sz="2000" dirty="0" err="1" smtClean="0">
                <a:solidFill>
                  <a:srgbClr val="002060"/>
                </a:solidFill>
              </a:rPr>
              <a:t>dw</a:t>
            </a:r>
            <a:r>
              <a:rPr lang="en-US" sz="2000" dirty="0" smtClean="0">
                <a:solidFill>
                  <a:srgbClr val="002060"/>
                </a:solidFill>
              </a:rPr>
              <a:t>/(</a:t>
            </a:r>
            <a:r>
              <a:rPr lang="en-US" sz="2000" dirty="0" err="1" smtClean="0">
                <a:solidFill>
                  <a:srgbClr val="002060"/>
                </a:solidFill>
              </a:rPr>
              <a:t>dΘ</a:t>
            </a:r>
            <a:r>
              <a:rPr lang="en-US" sz="2000" dirty="0" smtClean="0">
                <a:solidFill>
                  <a:srgbClr val="002060"/>
                </a:solidFill>
              </a:rPr>
              <a:t> . A) </a:t>
            </a:r>
            <a:r>
              <a:rPr lang="en-US" sz="2000" dirty="0" smtClean="0"/>
              <a:t>= </a:t>
            </a:r>
            <a:r>
              <a:rPr lang="en-US" sz="2000" dirty="0" err="1" smtClean="0">
                <a:solidFill>
                  <a:srgbClr val="FF0000"/>
                </a:solidFill>
              </a:rPr>
              <a:t>h</a:t>
            </a:r>
            <a:r>
              <a:rPr lang="en-US" sz="2000" baseline="-25000" dirty="0" err="1" smtClean="0">
                <a:solidFill>
                  <a:srgbClr val="FF0000"/>
                </a:solidFill>
              </a:rPr>
              <a:t>G</a:t>
            </a:r>
            <a:r>
              <a:rPr lang="en-US" sz="2000" dirty="0" smtClean="0">
                <a:solidFill>
                  <a:srgbClr val="FF0000"/>
                </a:solidFill>
              </a:rPr>
              <a:t> A (</a:t>
            </a:r>
            <a:r>
              <a:rPr lang="en-US" sz="2000" dirty="0" err="1" smtClean="0">
                <a:solidFill>
                  <a:srgbClr val="FF0000"/>
                </a:solidFill>
              </a:rPr>
              <a:t>t</a:t>
            </a:r>
            <a:r>
              <a:rPr lang="en-US" sz="2000" baseline="-25000" dirty="0" err="1" smtClean="0">
                <a:solidFill>
                  <a:srgbClr val="FF0000"/>
                </a:solidFill>
              </a:rPr>
              <a:t>G</a:t>
            </a:r>
            <a:r>
              <a:rPr lang="en-US" sz="2000" dirty="0" smtClean="0">
                <a:solidFill>
                  <a:srgbClr val="FF0000"/>
                </a:solidFill>
              </a:rPr>
              <a:t> – </a:t>
            </a:r>
            <a:r>
              <a:rPr lang="en-US" sz="2000" dirty="0" err="1" smtClean="0">
                <a:solidFill>
                  <a:srgbClr val="FF0000"/>
                </a:solidFill>
              </a:rPr>
              <a:t>t</a:t>
            </a:r>
            <a:r>
              <a:rPr lang="en-US" sz="2000" baseline="-25000" dirty="0" err="1" smtClean="0">
                <a:solidFill>
                  <a:srgbClr val="FF0000"/>
                </a:solidFill>
              </a:rPr>
              <a:t>i</a:t>
            </a:r>
            <a:r>
              <a:rPr lang="en-US" sz="2000" dirty="0" smtClean="0">
                <a:solidFill>
                  <a:srgbClr val="FF0000"/>
                </a:solidFill>
              </a:rPr>
              <a:t>)/ L = 18 </a:t>
            </a:r>
            <a:r>
              <a:rPr lang="en-US" sz="2000" dirty="0" smtClean="0">
                <a:solidFill>
                  <a:srgbClr val="FF0000"/>
                </a:solidFill>
              </a:rPr>
              <a:t>K</a:t>
            </a:r>
            <a:r>
              <a:rPr lang="en-US" sz="2000" baseline="-25000" dirty="0" smtClean="0">
                <a:solidFill>
                  <a:srgbClr val="FF0000"/>
                </a:solidFill>
              </a:rPr>
              <a:t>G</a:t>
            </a:r>
            <a:r>
              <a:rPr lang="en-US" sz="2000" dirty="0" smtClean="0">
                <a:solidFill>
                  <a:srgbClr val="FF0000"/>
                </a:solidFill>
              </a:rPr>
              <a:t> A (p</a:t>
            </a:r>
            <a:r>
              <a:rPr lang="en-US" sz="2000" baseline="-25000" dirty="0" smtClean="0">
                <a:solidFill>
                  <a:srgbClr val="FF0000"/>
                </a:solidFill>
              </a:rPr>
              <a:t>i </a:t>
            </a:r>
            <a:r>
              <a:rPr lang="en-US" sz="2000" dirty="0" smtClean="0">
                <a:solidFill>
                  <a:srgbClr val="FF0000"/>
                </a:solidFill>
              </a:rPr>
              <a:t> -</a:t>
            </a:r>
            <a:r>
              <a:rPr lang="en-US" sz="2000" dirty="0" err="1" smtClean="0">
                <a:solidFill>
                  <a:srgbClr val="FF0000"/>
                </a:solidFill>
              </a:rPr>
              <a:t>p</a:t>
            </a:r>
            <a:r>
              <a:rPr lang="en-US" sz="2000" baseline="-25000" dirty="0" err="1" smtClean="0">
                <a:solidFill>
                  <a:srgbClr val="FF0000"/>
                </a:solidFill>
              </a:rPr>
              <a:t>G</a:t>
            </a:r>
            <a:r>
              <a:rPr lang="en-US" sz="2000" dirty="0" smtClean="0">
                <a:solidFill>
                  <a:srgbClr val="FF0000"/>
                </a:solidFill>
              </a:rPr>
              <a:t>), where L = latent heat of evaporation at </a:t>
            </a:r>
            <a:r>
              <a:rPr lang="en-US" sz="2000" dirty="0" err="1" smtClean="0">
                <a:solidFill>
                  <a:srgbClr val="FF0000"/>
                </a:solidFill>
              </a:rPr>
              <a:t>t</a:t>
            </a:r>
            <a:r>
              <a:rPr lang="en-US" sz="2000" baseline="-25000" dirty="0" err="1" smtClean="0">
                <a:solidFill>
                  <a:srgbClr val="FF0000"/>
                </a:solidFill>
              </a:rPr>
              <a:t>i</a:t>
            </a:r>
            <a:endParaRPr lang="en-US" sz="2000" dirty="0" smtClean="0">
              <a:solidFill>
                <a:srgbClr val="FF0000"/>
              </a:solidFill>
            </a:endParaRPr>
          </a:p>
          <a:p>
            <a:pPr>
              <a:buFont typeface="Wingdings" pitchFamily="2" charset="2"/>
              <a:buChar char="Ø"/>
            </a:pPr>
            <a:endParaRPr lang="en-US" sz="2000" baseline="-25000" dirty="0" smtClean="0"/>
          </a:p>
          <a:p>
            <a:endParaRPr lang="en-US" sz="2400" baseline="30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C00000"/>
                </a:solidFill>
              </a:rPr>
              <a:t>Typical Drying Rate curve and temperature </a:t>
            </a:r>
            <a:r>
              <a:rPr lang="en-US" sz="2800" b="1" dirty="0" err="1" smtClean="0">
                <a:solidFill>
                  <a:srgbClr val="C00000"/>
                </a:solidFill>
              </a:rPr>
              <a:t>vs</a:t>
            </a:r>
            <a:r>
              <a:rPr lang="en-US" sz="2800" b="1" dirty="0" smtClean="0">
                <a:solidFill>
                  <a:srgbClr val="C00000"/>
                </a:solidFill>
              </a:rPr>
              <a:t> Time curve</a:t>
            </a:r>
            <a:endParaRPr lang="en-US" sz="2800" b="1" dirty="0">
              <a:solidFill>
                <a:srgbClr val="C00000"/>
              </a:solidFill>
            </a:endParaRPr>
          </a:p>
        </p:txBody>
      </p:sp>
      <p:pic>
        <p:nvPicPr>
          <p:cNvPr id="2050" name="Picture 2" descr="C:\Users\jhangir\Desktop\m.c. vs time with desorption isotherm.jpg"/>
          <p:cNvPicPr>
            <a:picLocks noGrp="1" noChangeAspect="1" noChangeArrowheads="1"/>
          </p:cNvPicPr>
          <p:nvPr>
            <p:ph idx="1"/>
          </p:nvPr>
        </p:nvPicPr>
        <p:blipFill>
          <a:blip r:embed="rId2"/>
          <a:srcRect/>
          <a:stretch>
            <a:fillRect/>
          </a:stretch>
        </p:blipFill>
        <p:spPr bwMode="auto">
          <a:xfrm>
            <a:off x="914400" y="1219200"/>
            <a:ext cx="3657600" cy="4800600"/>
          </a:xfrm>
          <a:prstGeom prst="rect">
            <a:avLst/>
          </a:prstGeom>
          <a:noFill/>
        </p:spPr>
      </p:pic>
      <p:pic>
        <p:nvPicPr>
          <p:cNvPr id="2051" name="Picture 3" descr="C:\Users\jhangir\Desktop\hygroscopic and non hygroscopic max m,c..png"/>
          <p:cNvPicPr>
            <a:picLocks noChangeAspect="1" noChangeArrowheads="1"/>
          </p:cNvPicPr>
          <p:nvPr/>
        </p:nvPicPr>
        <p:blipFill>
          <a:blip r:embed="rId3"/>
          <a:srcRect/>
          <a:stretch>
            <a:fillRect/>
          </a:stretch>
        </p:blipFill>
        <p:spPr bwMode="auto">
          <a:xfrm>
            <a:off x="5181600" y="1295400"/>
            <a:ext cx="3352800" cy="1905000"/>
          </a:xfrm>
          <a:prstGeom prst="rect">
            <a:avLst/>
          </a:prstGeom>
          <a:noFill/>
        </p:spPr>
      </p:pic>
      <p:pic>
        <p:nvPicPr>
          <p:cNvPr id="6" name="Picture 3" descr="C:\Users\jhangir\Desktop\hygroscopic and non hygroscopic materials.png"/>
          <p:cNvPicPr>
            <a:picLocks noChangeAspect="1" noChangeArrowheads="1"/>
          </p:cNvPicPr>
          <p:nvPr/>
        </p:nvPicPr>
        <p:blipFill>
          <a:blip r:embed="rId4"/>
          <a:srcRect/>
          <a:stretch>
            <a:fillRect/>
          </a:stretch>
        </p:blipFill>
        <p:spPr bwMode="auto">
          <a:xfrm>
            <a:off x="5181600" y="3810000"/>
            <a:ext cx="3429000" cy="2133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C00000"/>
                </a:solidFill>
              </a:rPr>
              <a:t>Drying Rate curve and Moisture Isotherm</a:t>
            </a:r>
            <a:endParaRPr lang="en-US" sz="2800" b="1" dirty="0">
              <a:solidFill>
                <a:srgbClr val="C00000"/>
              </a:solidFill>
            </a:endParaRPr>
          </a:p>
        </p:txBody>
      </p:sp>
      <p:pic>
        <p:nvPicPr>
          <p:cNvPr id="3074" name="Picture 2" descr="C:\Users\jhangir\Desktop\desorption isotherm with drying rate curve.png"/>
          <p:cNvPicPr>
            <a:picLocks noGrp="1" noChangeAspect="1" noChangeArrowheads="1"/>
          </p:cNvPicPr>
          <p:nvPr>
            <p:ph idx="1"/>
          </p:nvPr>
        </p:nvPicPr>
        <p:blipFill>
          <a:blip r:embed="rId2"/>
          <a:srcRect/>
          <a:stretch>
            <a:fillRect/>
          </a:stretch>
        </p:blipFill>
        <p:spPr bwMode="auto">
          <a:xfrm>
            <a:off x="533400" y="1447800"/>
            <a:ext cx="3657600" cy="4418806"/>
          </a:xfrm>
          <a:prstGeom prst="rect">
            <a:avLst/>
          </a:prstGeom>
          <a:noFill/>
        </p:spPr>
      </p:pic>
      <p:pic>
        <p:nvPicPr>
          <p:cNvPr id="3076" name="Picture 4" descr="C:\Users\jhangir\Desktop\water activity vs emc.jpg"/>
          <p:cNvPicPr>
            <a:picLocks noChangeAspect="1" noChangeArrowheads="1"/>
          </p:cNvPicPr>
          <p:nvPr/>
        </p:nvPicPr>
        <p:blipFill>
          <a:blip r:embed="rId3"/>
          <a:srcRect/>
          <a:stretch>
            <a:fillRect/>
          </a:stretch>
        </p:blipFill>
        <p:spPr bwMode="auto">
          <a:xfrm>
            <a:off x="4800600" y="1447800"/>
            <a:ext cx="3505200" cy="44481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2800" b="1" dirty="0" smtClean="0">
                <a:solidFill>
                  <a:srgbClr val="C00000"/>
                </a:solidFill>
              </a:rPr>
              <a:t>Drying Rate Curve: Constant, Falling and Diffusion controlled period curve</a:t>
            </a:r>
            <a:endParaRPr lang="en-US" sz="2800" b="1" dirty="0">
              <a:solidFill>
                <a:srgbClr val="C00000"/>
              </a:solidFill>
            </a:endParaRPr>
          </a:p>
        </p:txBody>
      </p:sp>
      <p:pic>
        <p:nvPicPr>
          <p:cNvPr id="1026" name="Picture 2" descr="C:\Users\jhangir\Desktop\m.v. vs drying time.jpg"/>
          <p:cNvPicPr>
            <a:picLocks noGrp="1" noChangeAspect="1" noChangeArrowheads="1"/>
          </p:cNvPicPr>
          <p:nvPr>
            <p:ph idx="1"/>
          </p:nvPr>
        </p:nvPicPr>
        <p:blipFill>
          <a:blip r:embed="rId2"/>
          <a:srcRect/>
          <a:stretch>
            <a:fillRect/>
          </a:stretch>
        </p:blipFill>
        <p:spPr bwMode="auto">
          <a:xfrm>
            <a:off x="1143000" y="2971800"/>
            <a:ext cx="3124200" cy="3200400"/>
          </a:xfrm>
          <a:prstGeom prst="rect">
            <a:avLst/>
          </a:prstGeom>
          <a:noFill/>
        </p:spPr>
      </p:pic>
      <p:pic>
        <p:nvPicPr>
          <p:cNvPr id="1027" name="Picture 3" descr="C:\Users\jhangir\Desktop\drying rate vs free m.c..png"/>
          <p:cNvPicPr>
            <a:picLocks noChangeAspect="1" noChangeArrowheads="1"/>
          </p:cNvPicPr>
          <p:nvPr/>
        </p:nvPicPr>
        <p:blipFill>
          <a:blip r:embed="rId3"/>
          <a:srcRect/>
          <a:stretch>
            <a:fillRect/>
          </a:stretch>
        </p:blipFill>
        <p:spPr bwMode="auto">
          <a:xfrm>
            <a:off x="5181600" y="3048000"/>
            <a:ext cx="3124200" cy="3124200"/>
          </a:xfrm>
          <a:prstGeom prst="rect">
            <a:avLst/>
          </a:prstGeom>
          <a:noFill/>
        </p:spPr>
      </p:pic>
      <p:sp>
        <p:nvSpPr>
          <p:cNvPr id="6" name="Rectangle 5"/>
          <p:cNvSpPr/>
          <p:nvPr/>
        </p:nvSpPr>
        <p:spPr>
          <a:xfrm>
            <a:off x="609600" y="1066800"/>
            <a:ext cx="7924800" cy="1785104"/>
          </a:xfrm>
          <a:prstGeom prst="rect">
            <a:avLst/>
          </a:prstGeom>
        </p:spPr>
        <p:txBody>
          <a:bodyPr wrap="square">
            <a:spAutoFit/>
          </a:bodyPr>
          <a:lstStyle/>
          <a:p>
            <a:pPr algn="just">
              <a:buFont typeface="Wingdings" pitchFamily="2" charset="2"/>
              <a:buChar char="Ø"/>
            </a:pPr>
            <a:r>
              <a:rPr lang="en-US" sz="2000" dirty="0" smtClean="0">
                <a:solidFill>
                  <a:srgbClr val="FF0000"/>
                </a:solidFill>
              </a:rPr>
              <a:t>The form of drying rate curves depends on</a:t>
            </a:r>
          </a:p>
          <a:p>
            <a:pPr lvl="1" algn="just">
              <a:buFont typeface="Arial" pitchFamily="34" charset="0"/>
              <a:buChar char="•"/>
            </a:pPr>
            <a:r>
              <a:rPr lang="en-US" sz="1800" dirty="0" smtClean="0">
                <a:solidFill>
                  <a:srgbClr val="FF0000"/>
                </a:solidFill>
              </a:rPr>
              <a:t>Momentum, heat and mass transfer, physical properties of the food, air and water </a:t>
            </a:r>
            <a:r>
              <a:rPr lang="en-US" sz="1800" dirty="0" err="1" smtClean="0">
                <a:solidFill>
                  <a:srgbClr val="FF0000"/>
                </a:solidFill>
              </a:rPr>
              <a:t>vapour</a:t>
            </a:r>
            <a:r>
              <a:rPr lang="en-US" sz="1800" dirty="0" smtClean="0">
                <a:solidFill>
                  <a:srgbClr val="FF0000"/>
                </a:solidFill>
              </a:rPr>
              <a:t> mixtures, and macro and microstructure of food product.</a:t>
            </a:r>
          </a:p>
          <a:p>
            <a:pPr lvl="1" algn="just">
              <a:buFont typeface="Arial" pitchFamily="34" charset="0"/>
              <a:buChar char="•"/>
            </a:pPr>
            <a:r>
              <a:rPr lang="en-US" sz="1800" dirty="0" smtClean="0">
                <a:solidFill>
                  <a:srgbClr val="FF0000"/>
                </a:solidFill>
              </a:rPr>
              <a:t>Importance of mechanism  </a:t>
            </a:r>
            <a:r>
              <a:rPr lang="en-US" sz="1800" dirty="0" err="1" smtClean="0">
                <a:solidFill>
                  <a:srgbClr val="FF0000"/>
                </a:solidFill>
              </a:rPr>
              <a:t>mechanism</a:t>
            </a:r>
            <a:r>
              <a:rPr lang="en-US" sz="1800" dirty="0" smtClean="0">
                <a:solidFill>
                  <a:srgbClr val="FF0000"/>
                </a:solidFill>
              </a:rPr>
              <a:t> by which moisture moves within the solid.</a:t>
            </a:r>
            <a:endParaRPr lang="en-US" sz="1800" dirty="0" smtClean="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0"/>
            <a:ext cx="7772400" cy="533400"/>
          </a:xfrm>
        </p:spPr>
        <p:txBody>
          <a:bodyPr>
            <a:normAutofit/>
          </a:bodyPr>
          <a:lstStyle/>
          <a:p>
            <a:pPr eaLnBrk="1" fontAlgn="auto" hangingPunct="1">
              <a:spcAft>
                <a:spcPts val="0"/>
              </a:spcAft>
              <a:defRPr/>
            </a:pPr>
            <a:r>
              <a:rPr lang="en-US" sz="2400" b="1" dirty="0" smtClean="0">
                <a:solidFill>
                  <a:srgbClr val="FF0000"/>
                </a:solidFill>
              </a:rPr>
              <a:t>Falling Rate Period of Drying</a:t>
            </a:r>
            <a:endParaRPr lang="en-US" sz="2400" dirty="0" smtClean="0"/>
          </a:p>
        </p:txBody>
      </p:sp>
      <p:sp>
        <p:nvSpPr>
          <p:cNvPr id="3075" name="Content Placeholder 2"/>
          <p:cNvSpPr>
            <a:spLocks noGrp="1"/>
          </p:cNvSpPr>
          <p:nvPr>
            <p:ph idx="1"/>
          </p:nvPr>
        </p:nvSpPr>
        <p:spPr>
          <a:xfrm>
            <a:off x="0" y="533400"/>
            <a:ext cx="9144000" cy="6172200"/>
          </a:xfrm>
        </p:spPr>
        <p:txBody>
          <a:bodyPr>
            <a:noAutofit/>
          </a:bodyPr>
          <a:lstStyle/>
          <a:p>
            <a:pPr>
              <a:buFont typeface="Wingdings" pitchFamily="2" charset="2"/>
              <a:buChar char="Ø"/>
            </a:pPr>
            <a:r>
              <a:rPr lang="en-US" sz="2000" dirty="0" smtClean="0">
                <a:solidFill>
                  <a:srgbClr val="FF0000"/>
                </a:solidFill>
              </a:rPr>
              <a:t>The </a:t>
            </a:r>
            <a:r>
              <a:rPr lang="en-US" sz="2000" dirty="0" smtClean="0">
                <a:solidFill>
                  <a:srgbClr val="FF0000"/>
                </a:solidFill>
              </a:rPr>
              <a:t>surface temperature of the food remains close to the wet bulb temperature of the drying air until the end of the constant rate period, due to cooling effects of evaporating water. </a:t>
            </a:r>
            <a:endParaRPr lang="en-US" sz="2000" dirty="0" smtClean="0">
              <a:solidFill>
                <a:srgbClr val="FF0000"/>
              </a:solidFill>
            </a:endParaRPr>
          </a:p>
          <a:p>
            <a:pPr algn="just">
              <a:buFont typeface="Wingdings" pitchFamily="2" charset="2"/>
              <a:buChar char="Ø"/>
            </a:pPr>
            <a:r>
              <a:rPr lang="en-US" sz="2000" dirty="0" smtClean="0">
                <a:solidFill>
                  <a:srgbClr val="002060"/>
                </a:solidFill>
              </a:rPr>
              <a:t>During </a:t>
            </a:r>
            <a:r>
              <a:rPr lang="en-US" sz="2000" dirty="0" smtClean="0">
                <a:solidFill>
                  <a:srgbClr val="002060"/>
                </a:solidFill>
              </a:rPr>
              <a:t>the falling rate period the amount of water evaporating from the surface gradually decreases but as the same amount of heat being supplied by the air the surface temperature rises until it reaches the dry bulb temperature of the drying air. Most heat damage to food occurs in the falling rate </a:t>
            </a:r>
            <a:r>
              <a:rPr lang="en-US" sz="2000" dirty="0" smtClean="0">
                <a:solidFill>
                  <a:srgbClr val="002060"/>
                </a:solidFill>
              </a:rPr>
              <a:t>period. </a:t>
            </a:r>
            <a:r>
              <a:rPr lang="en-US" sz="2000" dirty="0" smtClean="0">
                <a:solidFill>
                  <a:srgbClr val="002060"/>
                </a:solidFill>
              </a:rPr>
              <a:t>The surface therefore dries out. This is usually the longest period of drying operation.</a:t>
            </a:r>
            <a:endParaRPr lang="en-US" sz="2000" dirty="0" smtClean="0">
              <a:solidFill>
                <a:srgbClr val="002060"/>
              </a:solidFill>
            </a:endParaRPr>
          </a:p>
          <a:p>
            <a:pPr algn="just">
              <a:buFont typeface="Wingdings" pitchFamily="2" charset="2"/>
              <a:buChar char="Ø"/>
            </a:pPr>
            <a:r>
              <a:rPr lang="en-US" sz="2000" dirty="0" smtClean="0">
                <a:solidFill>
                  <a:srgbClr val="FF0000"/>
                </a:solidFill>
              </a:rPr>
              <a:t>When the moisture content of the food falls below the critical moisture content, the rate of drying slowly decreases until it approaches zero at equilibrium moisture content. This is known as falling rate period. </a:t>
            </a:r>
            <a:r>
              <a:rPr lang="en-US" sz="2000" dirty="0" smtClean="0">
                <a:solidFill>
                  <a:srgbClr val="FF0000"/>
                </a:solidFill>
              </a:rPr>
              <a:t>to </a:t>
            </a:r>
            <a:r>
              <a:rPr lang="en-US" sz="2000" dirty="0" smtClean="0">
                <a:solidFill>
                  <a:srgbClr val="FF0000"/>
                </a:solidFill>
              </a:rPr>
              <a:t>the surrounding air. </a:t>
            </a:r>
            <a:endParaRPr lang="en-US" sz="2000" dirty="0" smtClean="0">
              <a:solidFill>
                <a:srgbClr val="FF0000"/>
              </a:solidFill>
            </a:endParaRPr>
          </a:p>
          <a:p>
            <a:pPr algn="just">
              <a:buFont typeface="Wingdings" pitchFamily="2" charset="2"/>
              <a:buChar char="Ø"/>
            </a:pPr>
            <a:r>
              <a:rPr lang="en-US" sz="1800" dirty="0" smtClean="0">
                <a:solidFill>
                  <a:srgbClr val="002060"/>
                </a:solidFill>
              </a:rPr>
              <a:t>Non-hygroscopic </a:t>
            </a:r>
            <a:r>
              <a:rPr lang="en-US" sz="1800" dirty="0" smtClean="0">
                <a:solidFill>
                  <a:srgbClr val="002060"/>
                </a:solidFill>
              </a:rPr>
              <a:t>foods have single falling rate period whereas hygroscopic foods have two periods. </a:t>
            </a:r>
            <a:r>
              <a:rPr lang="en-US" sz="1800" dirty="0" smtClean="0">
                <a:solidFill>
                  <a:srgbClr val="002060"/>
                </a:solidFill>
              </a:rPr>
              <a:t>In </a:t>
            </a:r>
            <a:r>
              <a:rPr lang="en-US" sz="1800" dirty="0" smtClean="0">
                <a:solidFill>
                  <a:srgbClr val="002060"/>
                </a:solidFill>
              </a:rPr>
              <a:t>the first period the plane of evaporation moves inside the food, water diffused through dry solid to the drying air. It ends when plane of evaporation reaches the center of the food and the partial pressure of water falls below the saturated water </a:t>
            </a:r>
            <a:r>
              <a:rPr lang="en-US" sz="1800" dirty="0" err="1" smtClean="0">
                <a:solidFill>
                  <a:srgbClr val="002060"/>
                </a:solidFill>
              </a:rPr>
              <a:t>vapour</a:t>
            </a:r>
            <a:r>
              <a:rPr lang="en-US" sz="1800" dirty="0" smtClean="0">
                <a:solidFill>
                  <a:srgbClr val="002060"/>
                </a:solidFill>
              </a:rPr>
              <a:t> </a:t>
            </a:r>
            <a:r>
              <a:rPr lang="en-US" sz="1800" dirty="0" smtClean="0">
                <a:solidFill>
                  <a:srgbClr val="002060"/>
                </a:solidFill>
              </a:rPr>
              <a:t>pressure.</a:t>
            </a:r>
          </a:p>
          <a:p>
            <a:pPr algn="just">
              <a:buFont typeface="Wingdings" pitchFamily="2" charset="2"/>
              <a:buChar char="Ø"/>
            </a:pPr>
            <a:r>
              <a:rPr lang="en-US" sz="1800" dirty="0" smtClean="0">
                <a:solidFill>
                  <a:srgbClr val="002060"/>
                </a:solidFill>
              </a:rPr>
              <a:t>The </a:t>
            </a:r>
            <a:r>
              <a:rPr lang="en-US" sz="1800" dirty="0" smtClean="0">
                <a:solidFill>
                  <a:srgbClr val="002060"/>
                </a:solidFill>
              </a:rPr>
              <a:t>second period occurs when the partial pressure of water is below the saturated </a:t>
            </a:r>
            <a:r>
              <a:rPr lang="en-US" sz="1800" dirty="0" err="1" smtClean="0">
                <a:solidFill>
                  <a:srgbClr val="002060"/>
                </a:solidFill>
              </a:rPr>
              <a:t>vapour</a:t>
            </a:r>
            <a:r>
              <a:rPr lang="en-US" sz="1800" dirty="0" smtClean="0">
                <a:solidFill>
                  <a:srgbClr val="002060"/>
                </a:solidFill>
              </a:rPr>
              <a:t> pressure as drying is by desorption</a:t>
            </a:r>
            <a:r>
              <a:rPr lang="en-US" sz="2000" dirty="0" smtClean="0"/>
              <a:t>.</a:t>
            </a:r>
          </a:p>
          <a:p>
            <a:pPr algn="just">
              <a:buFont typeface="Wingdings" pitchFamily="2" charset="2"/>
              <a:buChar char="Ø"/>
            </a:pPr>
            <a:endParaRPr lang="en-US"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15173435</TotalTime>
  <Words>818</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 Food dehydration: Constant rate period and falling rate periods Food Engineering (DTE -321)</vt:lpstr>
      <vt:lpstr>Constant Rate  Period of Dehydration </vt:lpstr>
      <vt:lpstr>Constant Rate  Period of Dehydration </vt:lpstr>
      <vt:lpstr>Constant Rate  Period of Dehydration </vt:lpstr>
      <vt:lpstr>Typical Drying Rate curve and temperature vs Time curve</vt:lpstr>
      <vt:lpstr>Drying Rate curve and Moisture Isotherm</vt:lpstr>
      <vt:lpstr>Drying Rate Curve: Constant, Falling and Diffusion controlled period curve</vt:lpstr>
      <vt:lpstr>Falling Rate Period of Drying</vt:lpstr>
      <vt:lpstr>Slide 9</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161</cp:revision>
  <dcterms:created xsi:type="dcterms:W3CDTF">2007-11-06T10:48:03Z</dcterms:created>
  <dcterms:modified xsi:type="dcterms:W3CDTF">2020-04-27T20:20:51Z</dcterms:modified>
</cp:coreProperties>
</file>