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6" r:id="rId3"/>
    <p:sldId id="257" r:id="rId4"/>
    <p:sldId id="258" r:id="rId5"/>
    <p:sldId id="259" r:id="rId6"/>
    <p:sldId id="260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Unit-8</a:t>
            </a:r>
            <a:br>
              <a:rPr lang="en-US" sz="2800" b="1" dirty="0" smtClean="0"/>
            </a:br>
            <a:r>
              <a:rPr lang="en-US" sz="2800" b="1" dirty="0" smtClean="0"/>
              <a:t>EMBRYOLOGY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Topic - General embryology</a:t>
            </a:r>
          </a:p>
          <a:p>
            <a:pPr>
              <a:buNone/>
            </a:pPr>
            <a:r>
              <a:rPr lang="en-US" b="1" dirty="0" smtClean="0"/>
              <a:t>                  </a:t>
            </a:r>
            <a:r>
              <a:rPr lang="en-US" b="1" dirty="0" smtClean="0"/>
              <a:t>Development </a:t>
            </a:r>
            <a:r>
              <a:rPr lang="en-US" b="1" dirty="0" smtClean="0"/>
              <a:t>of </a:t>
            </a:r>
            <a:r>
              <a:rPr lang="en-US" b="1" dirty="0" smtClean="0"/>
              <a:t>Placenta</a:t>
            </a:r>
          </a:p>
          <a:p>
            <a:pPr>
              <a:buNone/>
            </a:pPr>
            <a:r>
              <a:rPr lang="en-US" b="1" smtClean="0"/>
              <a:t>            (</a:t>
            </a:r>
            <a:r>
              <a:rPr lang="en-US" sz="2800" b="1" smtClean="0"/>
              <a:t>EXTRAEMBRYONIC MEMBRANE</a:t>
            </a:r>
            <a:r>
              <a:rPr lang="en-US" b="1" smtClean="0"/>
              <a:t>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Date of Lecture 25.04.2014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Course instructor – Dr. Manoj Kumar </a:t>
            </a:r>
            <a:r>
              <a:rPr lang="en-US" b="1" dirty="0" err="1" smtClean="0"/>
              <a:t>Sinha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Department of veterinary Anatomy </a:t>
            </a:r>
          </a:p>
          <a:p>
            <a:pPr>
              <a:buNone/>
            </a:pPr>
            <a:r>
              <a:rPr lang="en-US" b="1" dirty="0" smtClean="0"/>
              <a:t> 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group"/>
          <p:cNvGrpSpPr/>
          <p:nvPr/>
        </p:nvGrpSpPr>
        <p:grpSpPr>
          <a:xfrm>
            <a:off x="876300" y="1211580"/>
            <a:ext cx="7391400" cy="4434840"/>
            <a:chOff x="0" y="1173143"/>
            <a:chExt cx="7391400" cy="443484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3" name="Group 2"/>
            <p:cNvGrpSpPr/>
            <p:nvPr/>
          </p:nvGrpSpPr>
          <p:grpSpPr>
            <a:xfrm>
              <a:off x="0" y="1173143"/>
              <a:ext cx="7391400" cy="4434840"/>
              <a:chOff x="0" y="1173143"/>
              <a:chExt cx="7391400" cy="443484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0" y="1173143"/>
                <a:ext cx="7391400" cy="443484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5" name="Rectangle 4"/>
              <p:cNvSpPr/>
              <p:nvPr/>
            </p:nvSpPr>
            <p:spPr>
              <a:xfrm>
                <a:off x="0" y="1173143"/>
                <a:ext cx="7391400" cy="443484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247650" tIns="247650" rIns="247650" bIns="247650" numCol="1" spcCol="1270" anchor="ctr" anchorCtr="0">
                <a:noAutofit/>
              </a:bodyPr>
              <a:lstStyle/>
              <a:p>
                <a:pPr lvl="0" algn="ctr" defTabSz="28892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IN" sz="6500" b="1" i="0" kern="1200" dirty="0" smtClean="0">
                    <a:latin typeface="Times New Roman" pitchFamily="18" charset="0"/>
                    <a:cs typeface="Times New Roman" pitchFamily="18" charset="0"/>
                  </a:rPr>
                  <a:t>THANK YOU</a:t>
                </a:r>
                <a:endParaRPr lang="en-IN" sz="6500" b="1" i="0" kern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EXTRAEMBRYONIC MEMBRANE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During development of embryo the germ layer extends far from the embryonic  area and peripheral part of the germ layer give rise to extra embryonic membrane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It is discarded at the time of birth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Four types of extra embryonic membrane: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Amnion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Yolk sac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Allantois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Chorion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                                   AMNION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Develops into folds from all parts of embryo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Due to continuous growth these folds came together above the mid dorsal region of embryo and fuse with one another to form a single covering of somatopleure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limb of somatopleure  forms amnion and outer limb forms </a:t>
            </a:r>
            <a:r>
              <a:rPr lang="en-US" sz="2400" dirty="0" err="1" smtClean="0"/>
              <a:t>chorion</a:t>
            </a:r>
            <a:r>
              <a:rPr lang="en-US" sz="2400" dirty="0" smtClean="0"/>
              <a:t> (serosa)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Tracheal and oral secretion as well as urine enters into amniotic sac as pregnancy advances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embryo remain suspended in amniotic fluid which prevent its adhesions and prevent the embryo from injury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amniotic sac is fully formed in pig, sheep and cow in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days of fertilization respectively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 chick it is formed in 72 hrs of incubation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                                  </a:t>
            </a:r>
            <a:r>
              <a:rPr lang="en-US" sz="3600" b="1" dirty="0" smtClean="0"/>
              <a:t>YOLK SAC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63880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It is the first extra embryonic membranes appear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There are three folds :  cephalic, lateral, and caudal fold these folds push the somatopleure downward and affect the </a:t>
            </a:r>
            <a:r>
              <a:rPr lang="en-US" sz="10000" dirty="0" err="1" smtClean="0">
                <a:latin typeface="Times New Roman" pitchFamily="18" charset="0"/>
                <a:cs typeface="Times New Roman" pitchFamily="18" charset="0"/>
              </a:rPr>
              <a:t>splanchnoplerue</a:t>
            </a:r>
            <a:endParaRPr lang="en-US" sz="1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Anterior part of endoderm forms-Foregut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Middle undifferentiated part forms-Hind gut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Original </a:t>
            </a:r>
            <a:r>
              <a:rPr lang="en-US" sz="10000" dirty="0" err="1" smtClean="0">
                <a:latin typeface="Times New Roman" pitchFamily="18" charset="0"/>
                <a:cs typeface="Times New Roman" pitchFamily="18" charset="0"/>
              </a:rPr>
              <a:t>endodermal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 sac remains undifferentiated and continuous with </a:t>
            </a:r>
            <a:r>
              <a:rPr lang="en-US" sz="10000" dirty="0" err="1" smtClean="0">
                <a:latin typeface="Times New Roman" pitchFamily="18" charset="0"/>
                <a:cs typeface="Times New Roman" pitchFamily="18" charset="0"/>
              </a:rPr>
              <a:t>midgut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 is called yolk sac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In cattle and pig it absorbed the uterine milk to provide nutrition to development embryo.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In horse &amp; dog it develops </a:t>
            </a:r>
            <a:r>
              <a:rPr lang="en-US" sz="10000" dirty="0" err="1" smtClean="0">
                <a:latin typeface="Times New Roman" pitchFamily="18" charset="0"/>
                <a:cs typeface="Times New Roman" pitchFamily="18" charset="0"/>
              </a:rPr>
              <a:t>villi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In adult remnant of yolk sac present at the junction of ileum &amp; jejunum as small diverticulum  called </a:t>
            </a:r>
            <a:r>
              <a:rPr lang="en-US" sz="10000" dirty="0" err="1" smtClean="0">
                <a:latin typeface="Times New Roman" pitchFamily="18" charset="0"/>
                <a:cs typeface="Times New Roman" pitchFamily="18" charset="0"/>
              </a:rPr>
              <a:t>Meckel’s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 diverticulum . It is more common in birds and ruminants. </a:t>
            </a:r>
          </a:p>
          <a:p>
            <a:pPr algn="just">
              <a:buFont typeface="Wingdings" pitchFamily="2" charset="2"/>
              <a:buChar char="Ø"/>
            </a:pPr>
            <a:endParaRPr lang="en-US" sz="96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</a:t>
            </a:r>
            <a:r>
              <a:rPr lang="en-US" sz="4000" b="1" dirty="0" smtClean="0"/>
              <a:t>ALLANTOIS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develops from the splanchopleure 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appear as a diverticulum from ventral wall of hindgut on its external surface.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narrow proximal part is called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allantoic stalk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distal portion is called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allantoic vesicle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dog &amp; horse its completely encloses the embryo.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pig and sheep it does not cover the dorsal aspect of embryo.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Allantoic fluid smooth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discoidal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rubber like brown masses make their appearance during later part of pregnancy is called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Hippomanes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pig allantois appear on 6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day &amp; fully formed by 28 day of post fertilization &amp; chick appear on 3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day &amp; full formed 9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day.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dispose of waste products &amp; contributes to gas exchange.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                  CHORION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867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Chorion is outermost extra embryonic membrane.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a composite structure formed due to fusion of allantois &amp; serosa.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consist of four layers.</a:t>
            </a:r>
          </a:p>
          <a:p>
            <a:pPr>
              <a:buNone/>
            </a:pPr>
            <a:r>
              <a:rPr lang="en-US" dirty="0" smtClean="0"/>
              <a:t>      a. </a:t>
            </a:r>
            <a:r>
              <a:rPr lang="en-US" dirty="0" err="1" smtClean="0"/>
              <a:t>Trophoectoderm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b. Somatic mesoderm</a:t>
            </a:r>
          </a:p>
          <a:p>
            <a:pPr>
              <a:buNone/>
            </a:pPr>
            <a:r>
              <a:rPr lang="en-US" dirty="0" smtClean="0"/>
              <a:t>       c. Splanchnic mesoderm</a:t>
            </a:r>
          </a:p>
          <a:p>
            <a:pPr>
              <a:buNone/>
            </a:pPr>
            <a:r>
              <a:rPr lang="en-US" dirty="0" smtClean="0"/>
              <a:t>       d. Endoderm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allantois fuses with serosa in cow, sheep, and pig on 36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the </a:t>
            </a:r>
            <a:r>
              <a:rPr lang="en-US" b="1" dirty="0" smtClean="0"/>
              <a:t>mares</a:t>
            </a:r>
            <a:r>
              <a:rPr lang="en-US" dirty="0" smtClean="0"/>
              <a:t> a girdle like structure is formed in </a:t>
            </a:r>
            <a:r>
              <a:rPr lang="en-US" dirty="0" err="1" smtClean="0"/>
              <a:t>chorion</a:t>
            </a:r>
            <a:r>
              <a:rPr lang="en-US" dirty="0" smtClean="0"/>
              <a:t>, cells of this girdle migrated into </a:t>
            </a:r>
            <a:r>
              <a:rPr lang="en-US" dirty="0" err="1" smtClean="0"/>
              <a:t>endometrium</a:t>
            </a:r>
            <a:r>
              <a:rPr lang="en-US" dirty="0" smtClean="0"/>
              <a:t> and transformed into concave shaped </a:t>
            </a:r>
            <a:r>
              <a:rPr lang="en-US" dirty="0" err="1" smtClean="0"/>
              <a:t>structre</a:t>
            </a:r>
            <a:r>
              <a:rPr lang="en-US" dirty="0" smtClean="0"/>
              <a:t> called </a:t>
            </a:r>
            <a:r>
              <a:rPr lang="en-US" b="1" dirty="0" smtClean="0"/>
              <a:t>Endometrial cups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Endomerial</a:t>
            </a:r>
            <a:r>
              <a:rPr lang="en-US" dirty="0" smtClean="0"/>
              <a:t> cups are </a:t>
            </a:r>
            <a:r>
              <a:rPr lang="en-US" b="1" dirty="0" smtClean="0"/>
              <a:t>12</a:t>
            </a:r>
            <a:r>
              <a:rPr lang="en-US" dirty="0" smtClean="0"/>
              <a:t> in number and it secrets equine chorionic </a:t>
            </a:r>
            <a:r>
              <a:rPr lang="en-US" dirty="0" err="1" smtClean="0"/>
              <a:t>gonadotropin</a:t>
            </a:r>
            <a:r>
              <a:rPr lang="en-US" dirty="0" smtClean="0"/>
              <a:t> </a:t>
            </a:r>
            <a:r>
              <a:rPr lang="en-US" dirty="0" err="1" smtClean="0"/>
              <a:t>harmone</a:t>
            </a:r>
            <a:r>
              <a:rPr lang="en-US" dirty="0" smtClean="0"/>
              <a:t> </a:t>
            </a:r>
            <a:r>
              <a:rPr lang="en-US" dirty="0" err="1" smtClean="0"/>
              <a:t>kown</a:t>
            </a:r>
            <a:r>
              <a:rPr lang="en-US" dirty="0" smtClean="0"/>
              <a:t> as PMSG (Pregnant Mare Serum </a:t>
            </a:r>
            <a:r>
              <a:rPr lang="en-US" dirty="0" err="1" smtClean="0"/>
              <a:t>Gonadotropin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ony\Documents\Bluetooth Folder\_20200423_1443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6858000" cy="4953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6027003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Appearance of embryonic membranes in chick embryo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3333750"/>
          </a:xfrm>
        </p:spPr>
        <p:txBody>
          <a:bodyPr>
            <a:noAutofit/>
          </a:bodyPr>
          <a:lstStyle/>
          <a:p>
            <a:pPr lvl="0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2" descr="C:\Users\sony\Documents\Bluetooth Folder\_20200423_1438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610600" cy="5486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9600" y="6324600"/>
            <a:ext cx="830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Embryonic membranes of chick- embryo almost fully develop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ony\Documents\Bluetooth Folder\IMG-20200423-WA01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" y="304801"/>
            <a:ext cx="9029700" cy="5791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59436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Extraembryonic</a:t>
            </a:r>
            <a:r>
              <a:rPr lang="en-US" sz="3200" b="1" dirty="0" smtClean="0">
                <a:solidFill>
                  <a:srgbClr val="FF0000"/>
                </a:solidFill>
              </a:rPr>
              <a:t> Membrane in Birds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564</Words>
  <Application>Microsoft Office PowerPoint</Application>
  <PresentationFormat>On-screen Show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Unit-8 EMBRYOLOGY</vt:lpstr>
      <vt:lpstr>EXTRAEMBRYONIC MEMBRANE</vt:lpstr>
      <vt:lpstr>                                   AMNION</vt:lpstr>
      <vt:lpstr>                                  YOLK SAC</vt:lpstr>
      <vt:lpstr>                       ALLANTOIS</vt:lpstr>
      <vt:lpstr>                   CHORION </vt:lpstr>
      <vt:lpstr>Slide 7</vt:lpstr>
      <vt:lpstr>               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Aradhya Sinha</dc:creator>
  <cp:lastModifiedBy>sony</cp:lastModifiedBy>
  <cp:revision>60</cp:revision>
  <dcterms:created xsi:type="dcterms:W3CDTF">2006-08-16T00:00:00Z</dcterms:created>
  <dcterms:modified xsi:type="dcterms:W3CDTF">2020-04-25T04:48:31Z</dcterms:modified>
</cp:coreProperties>
</file>