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68" r:id="rId2"/>
    <p:sldId id="447" r:id="rId3"/>
    <p:sldId id="384" r:id="rId4"/>
    <p:sldId id="461" r:id="rId5"/>
    <p:sldId id="458" r:id="rId6"/>
    <p:sldId id="462" r:id="rId7"/>
    <p:sldId id="385" r:id="rId8"/>
    <p:sldId id="463" r:id="rId9"/>
    <p:sldId id="459" r:id="rId10"/>
    <p:sldId id="434" r:id="rId11"/>
    <p:sldId id="464" r:id="rId12"/>
    <p:sldId id="470" r:id="rId13"/>
    <p:sldId id="449" r:id="rId14"/>
    <p:sldId id="465" r:id="rId15"/>
    <p:sldId id="386" r:id="rId16"/>
    <p:sldId id="467" r:id="rId17"/>
    <p:sldId id="387" r:id="rId18"/>
    <p:sldId id="466" r:id="rId19"/>
    <p:sldId id="460" r:id="rId20"/>
    <p:sldId id="4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8C152-F25B-4250-B3C4-9F1CD2C6F53A}" type="datetimeFigureOut">
              <a:rPr lang="en-IN" smtClean="0"/>
              <a:t>20-04-2020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848C0-23E9-4EE0-B5F4-FA0CA8065C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9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FE6E45-D06A-45CF-8334-60DB2879CD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9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147" y="1018097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136DCE-D74E-4235-858C-3C5D9C70EE0B}"/>
              </a:ext>
            </a:extLst>
          </p:cNvPr>
          <p:cNvSpPr txBox="1">
            <a:spLocks/>
          </p:cNvSpPr>
          <p:nvPr/>
        </p:nvSpPr>
        <p:spPr>
          <a:xfrm>
            <a:off x="5496822" y="2301819"/>
            <a:ext cx="6086602" cy="773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TRANSPORT CHAIN AND</a:t>
            </a:r>
            <a:b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ATP SYNTHESIS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3302745" y="1519231"/>
            <a:ext cx="653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4" y="771011"/>
            <a:ext cx="10747378" cy="55105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387" y="132202"/>
            <a:ext cx="698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Electron Transport from NADH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B8F5A4-DD73-4D8D-8BF2-B47CE1B277A3}"/>
              </a:ext>
            </a:extLst>
          </p:cNvPr>
          <p:cNvSpPr/>
          <p:nvPr/>
        </p:nvSpPr>
        <p:spPr>
          <a:xfrm>
            <a:off x="556591" y="1101374"/>
            <a:ext cx="111715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</a:rPr>
              <a:t>•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NADH oxidation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 synthesis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occur in a single step.</a:t>
            </a:r>
          </a:p>
          <a:p>
            <a:pPr lvl="0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transferred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NADH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oxygen directly.</a:t>
            </a:r>
          </a:p>
          <a:p>
            <a:pPr lvl="0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Electrons are transferred from NADH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oxygen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 a chain of electron carriers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called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transport chain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chain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53884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A81105-6230-4968-BC95-D28851872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365760"/>
            <a:ext cx="10255348" cy="49015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ED5223-E3EF-4A60-A5EF-C2269169FFFC}"/>
              </a:ext>
            </a:extLst>
          </p:cNvPr>
          <p:cNvSpPr/>
          <p:nvPr/>
        </p:nvSpPr>
        <p:spPr>
          <a:xfrm>
            <a:off x="2650436" y="5709240"/>
            <a:ext cx="6798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Organisation</a:t>
            </a:r>
            <a:r>
              <a:rPr lang="en-US" sz="2400" b="1" dirty="0">
                <a:solidFill>
                  <a:srgbClr val="0070C0"/>
                </a:solidFill>
              </a:rPr>
              <a:t> of Electron Transport Chain complexes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99842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E32CC-F1F2-4F16-B9EC-F9FBB8827491}"/>
              </a:ext>
            </a:extLst>
          </p:cNvPr>
          <p:cNvSpPr/>
          <p:nvPr/>
        </p:nvSpPr>
        <p:spPr>
          <a:xfrm>
            <a:off x="590842" y="824113"/>
            <a:ext cx="109446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 Transport Chain 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Consists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large protein complexes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embedded 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inner mitochondrial membrane 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NADH dehydrogenase complex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(Complex 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Succinate Q reductase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The cytochrome bc1 complex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(Complex II)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cytochrome oxidase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</a:t>
            </a:r>
            <a:r>
              <a:rPr lang="en-US" sz="3200" dirty="0">
                <a:solidFill>
                  <a:prstClr val="black"/>
                </a:solidFill>
              </a:rPr>
              <a:t>Complex II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I)</a:t>
            </a:r>
          </a:p>
        </p:txBody>
      </p:sp>
    </p:spTree>
    <p:extLst>
      <p:ext uri="{BB962C8B-B14F-4D97-AF65-F5344CB8AC3E}">
        <p14:creationId xmlns:p14="http://schemas.microsoft.com/office/powerpoint/2010/main" val="381378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DDF6F7-68AE-4C41-9A93-19F20753467B}"/>
              </a:ext>
            </a:extLst>
          </p:cNvPr>
          <p:cNvSpPr/>
          <p:nvPr/>
        </p:nvSpPr>
        <p:spPr>
          <a:xfrm>
            <a:off x="861391" y="468702"/>
            <a:ext cx="105089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rgbClr val="FF0000"/>
                </a:solidFill>
              </a:rPr>
              <a:t>Electrons</a:t>
            </a:r>
            <a:r>
              <a:rPr lang="en-US" sz="3200" dirty="0">
                <a:solidFill>
                  <a:prstClr val="black"/>
                </a:solidFill>
              </a:rPr>
              <a:t> flow from NADH to oxygen through these three complexes</a:t>
            </a:r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prstClr val="black"/>
                </a:solidFill>
              </a:rPr>
              <a:t>Each complex contains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several electron carriers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work sequentially 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carry electrons down the chain. </a:t>
            </a:r>
          </a:p>
          <a:p>
            <a:pPr lvl="0"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free electron carriers </a:t>
            </a:r>
            <a:r>
              <a:rPr lang="en-US" sz="3200" dirty="0">
                <a:solidFill>
                  <a:prstClr val="black"/>
                </a:solidFill>
              </a:rPr>
              <a:t>are also needed to link these large complexes: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</a:rPr>
              <a:t> • </a:t>
            </a:r>
            <a:r>
              <a:rPr lang="en-US" sz="3200" dirty="0">
                <a:solidFill>
                  <a:srgbClr val="FF0000"/>
                </a:solidFill>
              </a:rPr>
              <a:t>Ubiquinone</a:t>
            </a:r>
            <a:r>
              <a:rPr lang="en-US" sz="3200" dirty="0">
                <a:solidFill>
                  <a:prstClr val="black"/>
                </a:solidFill>
              </a:rPr>
              <a:t> {</a:t>
            </a:r>
            <a:r>
              <a:rPr lang="en-US" sz="3200" dirty="0">
                <a:solidFill>
                  <a:srgbClr val="FF0000"/>
                </a:solidFill>
              </a:rPr>
              <a:t>coenzyme Q (</a:t>
            </a:r>
            <a:r>
              <a:rPr lang="en-US" sz="3200" dirty="0" err="1">
                <a:solidFill>
                  <a:srgbClr val="FF0000"/>
                </a:solidFill>
              </a:rPr>
              <a:t>CoQ</a:t>
            </a:r>
            <a:r>
              <a:rPr lang="en-US" sz="3200" dirty="0">
                <a:solidFill>
                  <a:srgbClr val="FF0000"/>
                </a:solidFill>
              </a:rPr>
              <a:t>)}</a:t>
            </a:r>
          </a:p>
          <a:p>
            <a:pPr lvl="0">
              <a:defRPr/>
            </a:pPr>
            <a:r>
              <a:rPr lang="en-US" sz="3200" dirty="0">
                <a:solidFill>
                  <a:srgbClr val="FF0000"/>
                </a:solidFill>
              </a:rPr>
              <a:t> • cytochrome c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endParaRPr lang="en-IN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9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88" y="447470"/>
            <a:ext cx="120004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ATP Synthesis (Oxidative Phosphorylation)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NADH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FADH2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oxidized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transport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through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respiratory chain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FF0000"/>
                </a:solidFill>
              </a:rPr>
              <a:t> Synthesis of ATP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lvl="0" algn="just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liberated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electron transport =&gt; used to create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proton gradient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across the mitochondrial inner membrane =&gt; that is used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drive ATP synthesis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(chemiosmotic hypothesis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 i</a:t>
            </a:r>
            <a:r>
              <a:rPr lang="en-US" sz="3200" dirty="0">
                <a:solidFill>
                  <a:prstClr val="black"/>
                </a:solidFill>
              </a:rPr>
              <a:t>n presence of </a:t>
            </a:r>
            <a:r>
              <a:rPr lang="en-US" sz="3200" u="sng" dirty="0">
                <a:solidFill>
                  <a:srgbClr val="FF0000"/>
                </a:solidFill>
              </a:rPr>
              <a:t>ATP synthase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991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F49B9E-59C3-4EC7-9656-75CE8076680B}"/>
              </a:ext>
            </a:extLst>
          </p:cNvPr>
          <p:cNvSpPr/>
          <p:nvPr/>
        </p:nvSpPr>
        <p:spPr>
          <a:xfrm>
            <a:off x="622851" y="825670"/>
            <a:ext cx="108932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Thus the </a:t>
            </a:r>
            <a:r>
              <a:rPr lang="en-US" sz="3200" b="1" dirty="0">
                <a:solidFill>
                  <a:srgbClr val="00B050"/>
                </a:solidFill>
              </a:rPr>
              <a:t>proton gradient </a:t>
            </a:r>
            <a:r>
              <a:rPr lang="en-US" sz="3200" b="1" dirty="0">
                <a:solidFill>
                  <a:srgbClr val="FF0000"/>
                </a:solidFill>
              </a:rPr>
              <a:t>couples electron transport and ATP synthesis</a:t>
            </a:r>
            <a:r>
              <a:rPr lang="en-US" sz="3200" b="1" dirty="0">
                <a:solidFill>
                  <a:prstClr val="black"/>
                </a:solidFill>
              </a:rPr>
              <a:t> .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</a:rPr>
              <a:t>    (not a chemical intermediate as in substrate level phosphorylation.)</a:t>
            </a: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</a:rPr>
              <a:t>(enzyme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originally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ATPase</a:t>
            </a:r>
            <a:r>
              <a:rPr lang="en-US" sz="3200" dirty="0">
                <a:solidFill>
                  <a:prstClr val="black"/>
                </a:solidFill>
              </a:rPr>
              <a:t> because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without input of energy </a:t>
            </a:r>
            <a:r>
              <a:rPr lang="en-US" sz="3200" dirty="0">
                <a:solidFill>
                  <a:prstClr val="black"/>
                </a:solidFill>
              </a:rPr>
              <a:t>from electron transport </a:t>
            </a:r>
            <a:r>
              <a:rPr lang="en-US" sz="3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</a:rPr>
              <a:t> the reaction can reverse and actually </a:t>
            </a:r>
            <a:r>
              <a:rPr lang="en-US" sz="3200" b="1" dirty="0">
                <a:solidFill>
                  <a:srgbClr val="00B050"/>
                </a:solidFill>
              </a:rPr>
              <a:t>hydrolyzes ATP</a:t>
            </a:r>
            <a:r>
              <a:rPr lang="en-US" sz="3200" dirty="0">
                <a:solidFill>
                  <a:prstClr val="black"/>
                </a:solidFill>
              </a:rPr>
              <a:t>.) </a:t>
            </a:r>
          </a:p>
          <a:p>
            <a:pPr lvl="0" algn="just">
              <a:defRPr/>
            </a:pPr>
            <a:r>
              <a:rPr lang="en-US" sz="32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490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66333"/>
            <a:ext cx="12099234" cy="612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Summary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Electron transport down the respiratory chain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NADH oxidation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causes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H+ 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be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pumped out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into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 membrane space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three H+ pumps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NADH dehydrogenase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cytochrome bc1 complex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cytochrome oxidase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lvl="0" algn="just">
              <a:lnSpc>
                <a:spcPct val="150000"/>
              </a:lnSpc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Free energy change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in transporting an electrically charged ion =&gt; across a membrane =&gt; leads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formation of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electrochemical proton gradient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11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53927F-5DE2-4F30-AB20-595B391AEDC9}"/>
              </a:ext>
            </a:extLst>
          </p:cNvPr>
          <p:cNvSpPr/>
          <p:nvPr/>
        </p:nvSpPr>
        <p:spPr>
          <a:xfrm>
            <a:off x="516835" y="226496"/>
            <a:ext cx="11078817" cy="628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The pumping out of H+ ions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</a:rPr>
              <a:t> generates a </a:t>
            </a:r>
            <a:r>
              <a:rPr lang="en-US" sz="2800" dirty="0">
                <a:solidFill>
                  <a:srgbClr val="FF0000"/>
                </a:solidFill>
              </a:rPr>
              <a:t>higher concentration of H+ ions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FF0000"/>
                </a:solidFill>
              </a:rPr>
              <a:t> in inter membrane space </a:t>
            </a:r>
            <a:r>
              <a:rPr lang="en-US" sz="2800" dirty="0">
                <a:solidFill>
                  <a:prstClr val="black"/>
                </a:solidFill>
              </a:rPr>
              <a:t>and </a:t>
            </a:r>
            <a:r>
              <a:rPr lang="en-US" sz="2800" dirty="0">
                <a:solidFill>
                  <a:srgbClr val="FF0000"/>
                </a:solidFill>
              </a:rPr>
              <a:t>an electrical potential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</a:rPr>
              <a:t>the side of the inner mitochondrial membrane facing the inter membrane space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positive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</a:rPr>
              <a:t>Protons flow back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mitochondrial matrix </a:t>
            </a:r>
            <a:r>
              <a:rPr lang="en-US" sz="2800" dirty="0">
                <a:solidFill>
                  <a:srgbClr val="00B050"/>
                </a:solidFill>
              </a:rPr>
              <a:t>according to electrochemical gradient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through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ATP synthase </a:t>
            </a:r>
            <a:r>
              <a:rPr lang="en-US" sz="280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00B050"/>
                </a:solidFill>
              </a:rPr>
              <a:t>drives ATP synthesis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 The </a:t>
            </a:r>
            <a:r>
              <a:rPr lang="en-US" sz="2800" dirty="0">
                <a:solidFill>
                  <a:srgbClr val="FF0000"/>
                </a:solidFill>
              </a:rPr>
              <a:t>ATP synthase </a:t>
            </a:r>
            <a:r>
              <a:rPr lang="en-US" sz="2800" dirty="0">
                <a:solidFill>
                  <a:prstClr val="black"/>
                </a:solidFill>
              </a:rPr>
              <a:t>is driven by </a:t>
            </a:r>
            <a:r>
              <a:rPr lang="en-US" sz="2800" dirty="0">
                <a:solidFill>
                  <a:srgbClr val="FF0000"/>
                </a:solidFill>
              </a:rPr>
              <a:t>proton-motive force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</a:rPr>
              <a:t> which is the </a:t>
            </a:r>
            <a:r>
              <a:rPr lang="en-US" sz="2800" dirty="0">
                <a:solidFill>
                  <a:srgbClr val="FF0000"/>
                </a:solidFill>
              </a:rPr>
              <a:t>sum</a:t>
            </a:r>
            <a:r>
              <a:rPr lang="en-US" sz="2800" dirty="0">
                <a:solidFill>
                  <a:prstClr val="black"/>
                </a:solidFill>
              </a:rPr>
              <a:t> of </a:t>
            </a:r>
            <a:r>
              <a:rPr lang="en-US" sz="2800" dirty="0">
                <a:solidFill>
                  <a:srgbClr val="FF0000"/>
                </a:solidFill>
              </a:rPr>
              <a:t>pH gradient </a:t>
            </a:r>
            <a:r>
              <a:rPr lang="en-US" sz="2800" dirty="0">
                <a:solidFill>
                  <a:prstClr val="black"/>
                </a:solidFill>
              </a:rPr>
              <a:t>(the chemical gradient of H+ ions) and </a:t>
            </a:r>
            <a:r>
              <a:rPr lang="en-US" sz="2800" dirty="0">
                <a:solidFill>
                  <a:srgbClr val="FF0000"/>
                </a:solidFill>
              </a:rPr>
              <a:t>membrane potential </a:t>
            </a:r>
            <a:r>
              <a:rPr lang="en-US" sz="2800" dirty="0">
                <a:solidFill>
                  <a:prstClr val="black"/>
                </a:solidFill>
              </a:rPr>
              <a:t>(electrical charge potential across the inner   mitochondrial membrane).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38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1E20F3-AFD2-4BB5-A2E6-0A8A04EC489D}"/>
              </a:ext>
            </a:extLst>
          </p:cNvPr>
          <p:cNvSpPr/>
          <p:nvPr/>
        </p:nvSpPr>
        <p:spPr>
          <a:xfrm>
            <a:off x="478302" y="80327"/>
            <a:ext cx="11240086" cy="6867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FADH2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 re oxidized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ubiquinone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its oxidation causes H+ ions to be pumped out only by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cytochrome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bc1 complex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cytochrome oxidase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so the amount of ATP made from FADH2 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than from NADH.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Measurements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show that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2.5 ATP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molecules are synthesized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NADH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oxidized whereas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1.5 ATPs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synthesized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FADH2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oxidized.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2D71FB4-E723-4B9D-9609-3F4FE7279C38}"/>
              </a:ext>
            </a:extLst>
          </p:cNvPr>
          <p:cNvSpPr/>
          <p:nvPr/>
        </p:nvSpPr>
        <p:spPr>
          <a:xfrm>
            <a:off x="661182" y="187461"/>
            <a:ext cx="10789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eukaryotes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Electron transport and oxidative phosphorylation =&gt; inner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mitochondrial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membrane.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These processes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re-oxidize NADH and FADH2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&lt;= from the citric acid cycle (mitochondrial matrix ), glycolysis (cytoplasm ) and fatty acid oxidation ( mitochondrial matrix ) and =&gt; trap the energy  released as ATP.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 phosphorylation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major source of ATP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the cell.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prokaryotes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electron transport and oxidative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phosphorylation components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in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plasma membrane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951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248886-3BCB-4D7C-959F-57DAD17DC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66" y="795130"/>
            <a:ext cx="10522632" cy="50490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557CCE1-9358-4465-810A-DAC043761729}"/>
              </a:ext>
            </a:extLst>
          </p:cNvPr>
          <p:cNvSpPr/>
          <p:nvPr/>
        </p:nvSpPr>
        <p:spPr>
          <a:xfrm>
            <a:off x="4053675" y="6080299"/>
            <a:ext cx="3462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Summary of Electron Flow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4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89" y="70331"/>
            <a:ext cx="1168522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Redox Potential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Oxidation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electrons.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Reduction =&gt;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electrons.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chemical reaction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if one molecule is oxidized =&gt; another must be reduced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i.e. oxidation-reduction reaction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transfer of electrons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3388" y="4202005"/>
            <a:ext cx="11788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387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1541B1-6377-406E-A9E7-D4280D443F74}"/>
              </a:ext>
            </a:extLst>
          </p:cNvPr>
          <p:cNvSpPr/>
          <p:nvPr/>
        </p:nvSpPr>
        <p:spPr>
          <a:xfrm>
            <a:off x="583095" y="894018"/>
            <a:ext cx="1093304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oxidized to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NAD+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it loses electrons.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 oxygen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reduced to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it gains electrons :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D789F9-40C4-4424-AEF3-9852B9809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267" y="3624881"/>
            <a:ext cx="9943939" cy="218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3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093AE0-42E6-4CBB-968A-3BCBDF6C9B6D}"/>
              </a:ext>
            </a:extLst>
          </p:cNvPr>
          <p:cNvSpPr/>
          <p:nvPr/>
        </p:nvSpPr>
        <p:spPr>
          <a:xfrm>
            <a:off x="534572" y="268341"/>
            <a:ext cx="110853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Oxidation-reduction potential, E,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redox potential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measure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affinity of a substance for electrons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measured relative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hydrogen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Positive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redox potential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substance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higher affinity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electrons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than hydrogen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would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accept electrons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hydrogen,</a:t>
            </a:r>
          </a:p>
          <a:p>
            <a:pPr lvl="0" algn="just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Oxygen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a strong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oxidizing agent </a:t>
            </a:r>
          </a:p>
          <a:p>
            <a:pPr lvl="0" algn="just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0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7B5CB8-489A-47B0-9080-D2D037CD7567}"/>
              </a:ext>
            </a:extLst>
          </p:cNvPr>
          <p:cNvSpPr/>
          <p:nvPr/>
        </p:nvSpPr>
        <p:spPr>
          <a:xfrm>
            <a:off x="649357" y="774748"/>
            <a:ext cx="109595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redox potential </a:t>
            </a:r>
          </a:p>
          <a:p>
            <a:pPr lvl="0" algn="just">
              <a:defRPr/>
            </a:pP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substance has a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affinity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does hydrogen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donate electrons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H+,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forming hydrogen,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a strong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agent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0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237" y="173237"/>
            <a:ext cx="1186516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biological systems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standard redox potential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a substance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E0’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measured at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 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&amp;  expressed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oxidation-reduction reaction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electron transfer is occurring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total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voltage change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the reaction (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 in electric potential, ΔE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=&gt; is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voltage changes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 individual oxidation-reduction steps.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9485" y="4119799"/>
            <a:ext cx="11719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037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FEC6AF-075C-4388-A6EE-966F36429689}"/>
              </a:ext>
            </a:extLst>
          </p:cNvPr>
          <p:cNvSpPr/>
          <p:nvPr/>
        </p:nvSpPr>
        <p:spPr>
          <a:xfrm>
            <a:off x="596348" y="784617"/>
            <a:ext cx="10999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free energy change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reaction at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 7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ΔG0’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calculated from the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redox potential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ΔE0’ of substrates and products: </a:t>
            </a:r>
          </a:p>
          <a:p>
            <a:pPr lvl="0" algn="ctr">
              <a:defRPr/>
            </a:pPr>
            <a:r>
              <a:rPr lang="en-US" sz="3200" b="1" dirty="0">
                <a:solidFill>
                  <a:srgbClr val="00B050"/>
                </a:solidFill>
              </a:rPr>
              <a:t>ΔG0’ = -n F ΔE0’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 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--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electrons transferred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ΔE0’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in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(V), </a:t>
            </a:r>
          </a:p>
          <a:p>
            <a:pPr lvl="0"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ΔG0’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in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kilocalories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mole (kcal mol-1) and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called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Faraday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(23.06 kcal V-1 mol-1).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42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7CDFC3-5407-4379-AE88-1AC826B8B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8" y="2264898"/>
            <a:ext cx="11402334" cy="33621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BF0A28-D24E-447B-AE5C-25A188C9D240}"/>
              </a:ext>
            </a:extLst>
          </p:cNvPr>
          <p:cNvSpPr/>
          <p:nvPr/>
        </p:nvSpPr>
        <p:spPr>
          <a:xfrm>
            <a:off x="683045" y="212245"/>
            <a:ext cx="1093686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reaction with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positive ΔE0’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has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negative ΔG0’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(i.e., 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exergonic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Thus for the reaction: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66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966</Words>
  <Application>Microsoft Office PowerPoint</Application>
  <PresentationFormat>Widescreen</PresentationFormat>
  <Paragraphs>122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Times New Roman</vt:lpstr>
      <vt:lpstr>Wingdings</vt:lpstr>
      <vt:lpstr>1_Office Theme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26</cp:revision>
  <dcterms:created xsi:type="dcterms:W3CDTF">2020-04-12T09:00:51Z</dcterms:created>
  <dcterms:modified xsi:type="dcterms:W3CDTF">2020-04-20T10:41:47Z</dcterms:modified>
</cp:coreProperties>
</file>