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4" r:id="rId3"/>
    <p:sldId id="256" r:id="rId4"/>
    <p:sldId id="257" r:id="rId5"/>
    <p:sldId id="258" r:id="rId6"/>
    <p:sldId id="259" r:id="rId7"/>
    <p:sldId id="265" r:id="rId8"/>
    <p:sldId id="266" r:id="rId9"/>
    <p:sldId id="260" r:id="rId10"/>
    <p:sldId id="267" r:id="rId11"/>
    <p:sldId id="261" r:id="rId12"/>
    <p:sldId id="269" r:id="rId13"/>
    <p:sldId id="262" r:id="rId14"/>
    <p:sldId id="268" r:id="rId15"/>
    <p:sldId id="263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Unit-8</a:t>
            </a:r>
            <a:br>
              <a:rPr lang="en-US" b="1" dirty="0" smtClean="0"/>
            </a:br>
            <a:r>
              <a:rPr lang="en-US" b="1" dirty="0" smtClean="0"/>
              <a:t>EMBRYOLOGY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</a:t>
            </a:r>
            <a:r>
              <a:rPr lang="en-US" b="1" dirty="0" smtClean="0"/>
              <a:t>Topic - General embryology</a:t>
            </a:r>
          </a:p>
          <a:p>
            <a:pPr>
              <a:buNone/>
            </a:pPr>
            <a:r>
              <a:rPr lang="en-US" b="1" dirty="0" smtClean="0"/>
              <a:t>                   (Periods of Embryology)</a:t>
            </a:r>
          </a:p>
          <a:p>
            <a:pPr>
              <a:buNone/>
            </a:pPr>
            <a:r>
              <a:rPr lang="en-US" b="1" dirty="0" smtClean="0"/>
              <a:t>                  </a:t>
            </a:r>
            <a:r>
              <a:rPr lang="en-US" b="1" dirty="0" smtClean="0"/>
              <a:t> </a:t>
            </a:r>
            <a:r>
              <a:rPr lang="en-US" b="1" dirty="0" smtClean="0"/>
              <a:t>Date of Lecture</a:t>
            </a:r>
            <a:r>
              <a:rPr lang="en-US" b="1" dirty="0" smtClean="0"/>
              <a:t> </a:t>
            </a:r>
            <a:r>
              <a:rPr lang="en-US" b="1" dirty="0" smtClean="0"/>
              <a:t>07.04.2014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  Course instructor – Dr. Manoj Kumar </a:t>
            </a:r>
            <a:r>
              <a:rPr lang="en-US" b="1" dirty="0" err="1" smtClean="0"/>
              <a:t>Sinha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            Department of veterinary Anatomy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   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IMPLANTATION OF BLASTOCYST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715000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err="1" smtClean="0"/>
              <a:t>zona</a:t>
            </a:r>
            <a:r>
              <a:rPr lang="en-US" sz="2400" dirty="0" smtClean="0"/>
              <a:t> </a:t>
            </a:r>
            <a:r>
              <a:rPr lang="en-US" sz="2400" dirty="0" err="1" smtClean="0"/>
              <a:t>pellucida</a:t>
            </a:r>
            <a:r>
              <a:rPr lang="en-US" sz="2400" dirty="0" smtClean="0"/>
              <a:t> disappears on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day of fertilization in human and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to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day in cow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By the end of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wk the </a:t>
            </a:r>
            <a:r>
              <a:rPr lang="en-US" sz="2400" dirty="0" err="1" smtClean="0"/>
              <a:t>blastocyst</a:t>
            </a:r>
            <a:r>
              <a:rPr lang="en-US" sz="2400" dirty="0" smtClean="0"/>
              <a:t> is completely </a:t>
            </a:r>
            <a:r>
              <a:rPr lang="en-US" sz="2400" dirty="0" err="1" smtClean="0"/>
              <a:t>embeded</a:t>
            </a:r>
            <a:r>
              <a:rPr lang="en-US" sz="2400" dirty="0" smtClean="0"/>
              <a:t> in the endometrial stoma in human by histolytic action of </a:t>
            </a:r>
            <a:r>
              <a:rPr lang="en-US" sz="2400" dirty="0" err="1" smtClean="0"/>
              <a:t>trophoblast</a:t>
            </a:r>
            <a:r>
              <a:rPr lang="en-US" sz="2400" dirty="0" smtClean="0"/>
              <a:t> (Invasive process)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In domestic animal it is not invasive process (except in Pig) but it </a:t>
            </a:r>
            <a:r>
              <a:rPr lang="en-US" sz="2400" dirty="0" err="1" smtClean="0"/>
              <a:t>occures</a:t>
            </a:r>
            <a:r>
              <a:rPr lang="en-US" sz="2400" dirty="0" smtClean="0"/>
              <a:t> by </a:t>
            </a:r>
            <a:r>
              <a:rPr lang="en-US" sz="2400" dirty="0" err="1" smtClean="0"/>
              <a:t>adesion</a:t>
            </a:r>
            <a:r>
              <a:rPr lang="en-US" sz="2400" dirty="0" smtClean="0"/>
              <a:t> and apposition between </a:t>
            </a:r>
            <a:r>
              <a:rPr lang="en-US" sz="2400" dirty="0" err="1" smtClean="0"/>
              <a:t>trophoblast</a:t>
            </a:r>
            <a:r>
              <a:rPr lang="en-US" sz="2400" dirty="0" smtClean="0"/>
              <a:t> and uterine epithelium  . In Ruminants </a:t>
            </a:r>
            <a:r>
              <a:rPr lang="en-US" sz="2400" dirty="0" err="1" smtClean="0"/>
              <a:t>pacental</a:t>
            </a:r>
            <a:r>
              <a:rPr lang="en-US" sz="2400" dirty="0" smtClean="0"/>
              <a:t> attachments involves both </a:t>
            </a:r>
            <a:r>
              <a:rPr lang="en-US" sz="2400" dirty="0" err="1" smtClean="0"/>
              <a:t>caruncular</a:t>
            </a:r>
            <a:r>
              <a:rPr lang="en-US" sz="2400" dirty="0" smtClean="0"/>
              <a:t> and inter-</a:t>
            </a:r>
            <a:r>
              <a:rPr lang="en-US" sz="2400" dirty="0" err="1" smtClean="0"/>
              <a:t>caruncular</a:t>
            </a:r>
            <a:r>
              <a:rPr lang="en-US" sz="2400" dirty="0" smtClean="0"/>
              <a:t> area of </a:t>
            </a:r>
            <a:r>
              <a:rPr lang="en-US" sz="2400" dirty="0" err="1" smtClean="0"/>
              <a:t>endometrium</a:t>
            </a:r>
            <a:endParaRPr lang="en-US" sz="24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On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day of gestation uninucleate </a:t>
            </a:r>
            <a:r>
              <a:rPr lang="en-US" sz="2400" dirty="0" err="1" smtClean="0"/>
              <a:t>trophoblst</a:t>
            </a:r>
            <a:r>
              <a:rPr lang="en-US" sz="2400" dirty="0" smtClean="0"/>
              <a:t> give rise to </a:t>
            </a:r>
            <a:r>
              <a:rPr lang="en-US" sz="2400" dirty="0" err="1" smtClean="0"/>
              <a:t>binucleate</a:t>
            </a:r>
            <a:r>
              <a:rPr lang="en-US" sz="2400" dirty="0" smtClean="0"/>
              <a:t> cells it persist throughout gestation period and give rise to </a:t>
            </a:r>
            <a:r>
              <a:rPr lang="en-US" sz="2400" dirty="0" err="1" smtClean="0"/>
              <a:t>immunoloic</a:t>
            </a:r>
            <a:r>
              <a:rPr lang="en-US" sz="2400" dirty="0" smtClean="0"/>
              <a:t> protection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In Mare implantation takes place on 24-40 days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err="1" smtClean="0"/>
              <a:t>Trophoblast</a:t>
            </a:r>
            <a:r>
              <a:rPr lang="en-US" sz="2400" dirty="0" smtClean="0"/>
              <a:t> differentiate into     inner (</a:t>
            </a:r>
            <a:r>
              <a:rPr lang="en-US" sz="2400" dirty="0" err="1" smtClean="0"/>
              <a:t>cytotrophoblast</a:t>
            </a:r>
            <a:r>
              <a:rPr lang="en-US" sz="2400" dirty="0" smtClean="0"/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                                                          outer (</a:t>
            </a:r>
            <a:r>
              <a:rPr lang="en-US" sz="2400" dirty="0" err="1" smtClean="0"/>
              <a:t>syncytotrophoblast</a:t>
            </a:r>
            <a:r>
              <a:rPr lang="en-US" sz="2400" dirty="0" smtClean="0"/>
              <a:t>/</a:t>
            </a:r>
            <a:r>
              <a:rPr lang="en-US" sz="2400" dirty="0" err="1" smtClean="0"/>
              <a:t>syncytium</a:t>
            </a:r>
            <a:r>
              <a:rPr lang="en-US" sz="2400" dirty="0" smtClean="0"/>
              <a:t>)</a:t>
            </a:r>
          </a:p>
          <a:p>
            <a:pPr algn="just">
              <a:buNone/>
            </a:pPr>
            <a:endParaRPr lang="en-US" sz="24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038600" y="58674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038600" y="6019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Documents\Bluetooth Folder\New Doc 2020-04-11 11.57.11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/>
              <a:t> Continue...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err="1" smtClean="0"/>
              <a:t>embryoblast</a:t>
            </a:r>
            <a:r>
              <a:rPr lang="en-US" sz="2400" dirty="0" smtClean="0"/>
              <a:t> give rise to an inner endodermic layer thus </a:t>
            </a:r>
            <a:r>
              <a:rPr lang="en-US" sz="2400" dirty="0" err="1" smtClean="0"/>
              <a:t>bilamilar</a:t>
            </a:r>
            <a:r>
              <a:rPr lang="en-US" sz="2400" dirty="0" smtClean="0"/>
              <a:t> </a:t>
            </a:r>
            <a:r>
              <a:rPr lang="en-US" sz="2400" dirty="0" err="1" smtClean="0"/>
              <a:t>blastocyst</a:t>
            </a:r>
            <a:r>
              <a:rPr lang="en-US" sz="2400" dirty="0" smtClean="0"/>
              <a:t> is formed. The endodermic layer of </a:t>
            </a:r>
            <a:r>
              <a:rPr lang="en-US" sz="2400" dirty="0" err="1" smtClean="0"/>
              <a:t>embryoblast</a:t>
            </a:r>
            <a:r>
              <a:rPr lang="en-US" sz="2400" dirty="0" smtClean="0"/>
              <a:t> is k/a Hypoblast, the cells close to polar </a:t>
            </a:r>
            <a:r>
              <a:rPr lang="en-US" sz="2400" dirty="0" err="1" smtClean="0"/>
              <a:t>trophoblast</a:t>
            </a:r>
            <a:r>
              <a:rPr lang="en-US" sz="2400" dirty="0" smtClean="0"/>
              <a:t> of </a:t>
            </a:r>
            <a:r>
              <a:rPr lang="en-US" sz="2400" dirty="0" err="1" smtClean="0"/>
              <a:t>embryoblast</a:t>
            </a:r>
            <a:r>
              <a:rPr lang="en-US" sz="2400" dirty="0" smtClean="0"/>
              <a:t> are transformed into columnar cell k/a </a:t>
            </a:r>
            <a:r>
              <a:rPr lang="en-US" sz="2400" dirty="0" err="1" smtClean="0"/>
              <a:t>Epiblast</a:t>
            </a:r>
            <a:r>
              <a:rPr lang="en-US" sz="2400" dirty="0" smtClean="0"/>
              <a:t>(Primary Ectoderm)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The primary endoderm enclose a cavity opposite to embryonic pole k/a Primary yolk Sac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err="1" smtClean="0"/>
              <a:t>cytotrophoblast</a:t>
            </a:r>
            <a:r>
              <a:rPr lang="en-US" sz="2400" dirty="0" smtClean="0"/>
              <a:t> and </a:t>
            </a:r>
            <a:r>
              <a:rPr lang="en-US" sz="2400" dirty="0" err="1" smtClean="0"/>
              <a:t>epiblast</a:t>
            </a:r>
            <a:r>
              <a:rPr lang="en-US" sz="2400" dirty="0" smtClean="0"/>
              <a:t> are separated with fluid filled cavity k/a Primary Amniotic Cavity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Therefore a </a:t>
            </a:r>
            <a:r>
              <a:rPr lang="en-US" sz="2400" dirty="0" err="1" smtClean="0"/>
              <a:t>bilaminar</a:t>
            </a:r>
            <a:r>
              <a:rPr lang="en-US" sz="2400" dirty="0" smtClean="0"/>
              <a:t> plate (</a:t>
            </a:r>
            <a:r>
              <a:rPr lang="en-US" sz="2400" dirty="0" err="1" smtClean="0"/>
              <a:t>bilaminar</a:t>
            </a:r>
            <a:r>
              <a:rPr lang="en-US" sz="2400" dirty="0" smtClean="0"/>
              <a:t> germ disc) formed between primary yolk sac and primary amniotic cavity which gives rise to the development of embryo </a:t>
            </a:r>
          </a:p>
          <a:p>
            <a:pPr algn="just"/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ony\Documents\Bluetooth Folder\New Doc 2020-04-11 11.57.11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153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Appearance of Germ Layers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2578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200" dirty="0" smtClean="0"/>
              <a:t>At first germ disc is oval and subsequently it becomes elongated in shape having broad </a:t>
            </a:r>
            <a:r>
              <a:rPr lang="en-US" sz="2200" b="1" dirty="0" smtClean="0"/>
              <a:t>cephalic end</a:t>
            </a:r>
            <a:r>
              <a:rPr lang="en-US" sz="2200" dirty="0" smtClean="0"/>
              <a:t> and other </a:t>
            </a:r>
            <a:r>
              <a:rPr lang="en-US" sz="2200" b="1" dirty="0" smtClean="0"/>
              <a:t>narrow caudal end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err="1" smtClean="0"/>
              <a:t>Ectodermal</a:t>
            </a:r>
            <a:r>
              <a:rPr lang="en-US" sz="2200" dirty="0" smtClean="0"/>
              <a:t> layer of germ disc differentiated into 3 functional zone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200" dirty="0" smtClean="0"/>
              <a:t>Surface ectoderm – It give rise to epidermis of skin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200" dirty="0" smtClean="0"/>
              <a:t>Neural plate – It gives rise to future nervous system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200" dirty="0" err="1" smtClean="0"/>
              <a:t>Pluripotent</a:t>
            </a:r>
            <a:r>
              <a:rPr lang="en-US" sz="2200" dirty="0" smtClean="0"/>
              <a:t> cellular zone – Fast proliferating cells and form linear opacity in the midline called </a:t>
            </a:r>
            <a:r>
              <a:rPr lang="en-US" sz="2200" b="1" dirty="0" smtClean="0"/>
              <a:t>Primitive Streak(</a:t>
            </a:r>
            <a:r>
              <a:rPr lang="en-US" sz="2200" b="1" dirty="0" err="1" smtClean="0"/>
              <a:t>Pluripotent</a:t>
            </a:r>
            <a:r>
              <a:rPr lang="en-US" sz="2200" b="1" dirty="0" smtClean="0"/>
              <a:t> cell)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200" dirty="0" err="1" smtClean="0"/>
              <a:t>Pluripotent</a:t>
            </a:r>
            <a:r>
              <a:rPr lang="en-US" sz="2200" dirty="0" smtClean="0"/>
              <a:t> cells migrate and </a:t>
            </a:r>
            <a:r>
              <a:rPr lang="en-US" sz="2200" dirty="0" err="1" smtClean="0"/>
              <a:t>invaginate</a:t>
            </a:r>
            <a:r>
              <a:rPr lang="en-US" sz="2200" dirty="0" smtClean="0"/>
              <a:t> into the space between </a:t>
            </a:r>
            <a:r>
              <a:rPr lang="en-US" sz="2200" dirty="0" err="1" smtClean="0"/>
              <a:t>epiblast</a:t>
            </a:r>
            <a:r>
              <a:rPr lang="en-US" sz="2200" dirty="0" smtClean="0"/>
              <a:t> and hypoblast k/a </a:t>
            </a:r>
            <a:r>
              <a:rPr lang="en-US" sz="2200" b="1" dirty="0" err="1" smtClean="0"/>
              <a:t>Gastrulation</a:t>
            </a:r>
            <a:r>
              <a:rPr lang="en-US" sz="2200" b="1" dirty="0" smtClean="0"/>
              <a:t>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200" dirty="0" smtClean="0"/>
              <a:t>Formation of three germ layer is necessary for organogenesis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200" b="1" dirty="0" smtClean="0"/>
              <a:t>Endoderm – </a:t>
            </a:r>
            <a:r>
              <a:rPr lang="en-US" sz="2200" dirty="0" smtClean="0"/>
              <a:t>formed the </a:t>
            </a:r>
            <a:r>
              <a:rPr lang="en-US" sz="2200" dirty="0" err="1" smtClean="0"/>
              <a:t>epiblast</a:t>
            </a:r>
            <a:r>
              <a:rPr lang="en-US" sz="2200" dirty="0" smtClean="0"/>
              <a:t> by invading through hypoblast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200" b="1" dirty="0" smtClean="0"/>
              <a:t>Mesoderm – </a:t>
            </a:r>
            <a:r>
              <a:rPr lang="en-US" sz="2200" dirty="0" smtClean="0"/>
              <a:t>cells of </a:t>
            </a:r>
            <a:r>
              <a:rPr lang="en-US" sz="2200" dirty="0" err="1" smtClean="0"/>
              <a:t>epiblast</a:t>
            </a:r>
            <a:r>
              <a:rPr lang="en-US" sz="2200" dirty="0" smtClean="0"/>
              <a:t> migrate bilaterally through primitive streak reach b/w </a:t>
            </a:r>
            <a:r>
              <a:rPr lang="en-US" sz="2200" dirty="0" err="1" smtClean="0"/>
              <a:t>epiblast</a:t>
            </a:r>
            <a:r>
              <a:rPr lang="en-US" sz="2200" dirty="0" smtClean="0"/>
              <a:t>  and endoderm to form mesoderm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200" b="1" dirty="0" smtClean="0"/>
              <a:t>Ectoderm – </a:t>
            </a:r>
            <a:r>
              <a:rPr lang="en-US" sz="2200" dirty="0" err="1" smtClean="0"/>
              <a:t>Epiblast</a:t>
            </a:r>
            <a:r>
              <a:rPr lang="en-US" sz="2200" dirty="0" smtClean="0"/>
              <a:t> is called ectoderm</a:t>
            </a:r>
          </a:p>
          <a:p>
            <a:pPr marL="514350" indent="-514350" algn="just">
              <a:buFont typeface="+mj-lt"/>
              <a:buAutoNum type="romanLcPeriod"/>
            </a:pPr>
            <a:endParaRPr lang="en-US" sz="2200" dirty="0" smtClean="0"/>
          </a:p>
          <a:p>
            <a:pPr marL="514350" indent="-514350" algn="just">
              <a:buFont typeface="+mj-lt"/>
              <a:buAutoNum type="romanLcPeriod"/>
            </a:pPr>
            <a:endParaRPr lang="en-US" sz="2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ny\Documents\Bluetooth Folder\New Doc 2020-04-11 11.57.11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5345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Formation of Notochord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The cephalic end of the primitive streak becomes swollen called </a:t>
            </a:r>
            <a:r>
              <a:rPr lang="en-US" sz="2400" b="1" dirty="0" smtClean="0"/>
              <a:t>Primitive Knot or Henson’s node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A central depression appears at </a:t>
            </a:r>
            <a:r>
              <a:rPr lang="en-US" sz="2400" dirty="0" err="1" smtClean="0"/>
              <a:t>henson’s</a:t>
            </a:r>
            <a:r>
              <a:rPr lang="en-US" sz="2400" dirty="0" smtClean="0"/>
              <a:t> node called </a:t>
            </a:r>
            <a:r>
              <a:rPr lang="en-US" sz="2400" b="1" dirty="0" smtClean="0"/>
              <a:t>Primitive pit (</a:t>
            </a:r>
            <a:r>
              <a:rPr lang="en-US" sz="2400" b="1" dirty="0" err="1" smtClean="0"/>
              <a:t>Blastopore</a:t>
            </a:r>
            <a:r>
              <a:rPr lang="en-US" sz="2400" b="1" dirty="0" smtClean="0"/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Gradually primitive pit extend cranially and at the same time cavity of primitive pit also extend and converts  it into a canal called </a:t>
            </a:r>
            <a:r>
              <a:rPr lang="en-US" sz="2400" dirty="0" err="1" smtClean="0"/>
              <a:t>Notochordal</a:t>
            </a:r>
            <a:r>
              <a:rPr lang="en-US" sz="2400" dirty="0" smtClean="0"/>
              <a:t> canal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Gradually  </a:t>
            </a:r>
            <a:r>
              <a:rPr lang="en-US" sz="2400" dirty="0" err="1" smtClean="0"/>
              <a:t>notochordal</a:t>
            </a:r>
            <a:r>
              <a:rPr lang="en-US" sz="2400" dirty="0" smtClean="0"/>
              <a:t> wall becomes flat  to form a </a:t>
            </a:r>
            <a:r>
              <a:rPr lang="en-US" sz="2400" dirty="0" err="1" smtClean="0"/>
              <a:t>notochordal</a:t>
            </a:r>
            <a:r>
              <a:rPr lang="en-US" sz="2400" dirty="0" smtClean="0"/>
              <a:t> plate and this plate forms a fold which becomes deep to form a tube and converted into solid cord of cells called </a:t>
            </a:r>
            <a:r>
              <a:rPr lang="en-US" sz="2400" b="1" dirty="0" smtClean="0"/>
              <a:t>Notochord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Notochord acts as forerunner for development of vertebral column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Later on notochord disappeared and parts of it persist as nucleus </a:t>
            </a:r>
            <a:r>
              <a:rPr lang="en-US" sz="2400" dirty="0" err="1" smtClean="0"/>
              <a:t>pulposus</a:t>
            </a:r>
            <a:r>
              <a:rPr lang="en-US" sz="2400" dirty="0" smtClean="0"/>
              <a:t> of </a:t>
            </a:r>
            <a:r>
              <a:rPr lang="en-US" sz="2400" dirty="0" err="1" smtClean="0"/>
              <a:t>invertibral</a:t>
            </a:r>
            <a:r>
              <a:rPr lang="en-US" sz="2400" dirty="0" smtClean="0"/>
              <a:t> disc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PERIODS OF EMBRYOLOGY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077200" cy="4953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changes occur during the whole gestation period are divided into three major stages: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Germinal Stage 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Includes Cleavage, Formation of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morula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blastocyst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implantation of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blastocyst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and appearance of three germinal layer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Embrryonic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Stage: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Includes differentiation of three germinal layers and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formation of most of the tissues and organs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Foetal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Stage: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Includes growth of various system of embryo without much tissue differentiation and development of placenta 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GESTATION PERIOD OF DIFFERENT ANIMALS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3"/>
          <a:ext cx="80772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4020"/>
                <a:gridCol w="4703180"/>
              </a:tblGrid>
              <a:tr h="36341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ANIMALS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PERIOD OF GESTATION (IN DAYS)</a:t>
                      </a:r>
                      <a:endParaRPr lang="en-US" sz="2200" b="1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Cow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280-290</a:t>
                      </a:r>
                      <a:endParaRPr lang="en-US" sz="2200" b="1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Mare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330-340</a:t>
                      </a:r>
                      <a:endParaRPr lang="en-US" sz="2200" b="1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Dog/Cat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60-65</a:t>
                      </a:r>
                      <a:endParaRPr lang="en-US" sz="2200" b="1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Sow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110-130</a:t>
                      </a:r>
                      <a:endParaRPr lang="en-US" sz="2200" b="1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Goat/Sheep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140-160</a:t>
                      </a:r>
                      <a:endParaRPr lang="en-US" sz="2200" b="1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Human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270-290</a:t>
                      </a:r>
                      <a:endParaRPr lang="en-US" sz="2200" b="1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Elephant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600-650</a:t>
                      </a:r>
                      <a:endParaRPr lang="en-US" sz="2200" b="1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Rabbit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30-35</a:t>
                      </a:r>
                      <a:endParaRPr lang="en-US" sz="2200" b="1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Rhinoceros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520-560</a:t>
                      </a:r>
                      <a:endParaRPr lang="en-US" sz="2200" b="1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Rat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20-25</a:t>
                      </a:r>
                      <a:endParaRPr lang="en-US" sz="2200" b="1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Monkey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160-175</a:t>
                      </a:r>
                      <a:endParaRPr lang="en-US" sz="2200" b="1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Hen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20-25 (Incubation Period)</a:t>
                      </a:r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GERMINAL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STAGE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791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smtClean="0"/>
              <a:t>CLEAVAGE : </a:t>
            </a:r>
            <a:r>
              <a:rPr lang="en-US" sz="2400" dirty="0" smtClean="0"/>
              <a:t>Is the process of rapid successive mitotic division of an ovum immediately after its fertilization ,resulting in production of increasing number of smaller cells within the zona </a:t>
            </a:r>
            <a:r>
              <a:rPr lang="en-US" sz="2400" dirty="0" err="1" smtClean="0"/>
              <a:t>pellucida</a:t>
            </a:r>
            <a:r>
              <a:rPr lang="en-US" sz="2400" dirty="0" smtClean="0"/>
              <a:t> ,called </a:t>
            </a:r>
            <a:r>
              <a:rPr lang="en-US" sz="2400" b="1" dirty="0" smtClean="0"/>
              <a:t>BLASTOMERS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The rate of cleavage division = 1/Amount of yolk present in ova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                                  </a:t>
            </a:r>
            <a:r>
              <a:rPr lang="en-US" sz="2400" b="1" dirty="0" smtClean="0"/>
              <a:t>TYPES OF CLEAVAGE</a:t>
            </a:r>
            <a:r>
              <a:rPr lang="en-US" sz="2400" dirty="0" smtClean="0"/>
              <a:t>:  Vary species to species</a:t>
            </a:r>
          </a:p>
          <a:p>
            <a:pPr algn="just">
              <a:buNone/>
            </a:pPr>
            <a:r>
              <a:rPr lang="en-US" sz="2400" dirty="0" smtClean="0"/>
              <a:t>                                        </a:t>
            </a:r>
          </a:p>
          <a:p>
            <a:pPr algn="just">
              <a:buNone/>
            </a:pPr>
            <a:r>
              <a:rPr lang="en-US" sz="2400" dirty="0" smtClean="0"/>
              <a:t>            </a:t>
            </a:r>
          </a:p>
          <a:p>
            <a:pPr algn="just">
              <a:buNone/>
            </a:pPr>
            <a:r>
              <a:rPr lang="en-US" sz="2400" dirty="0" smtClean="0"/>
              <a:t>    </a:t>
            </a:r>
            <a:r>
              <a:rPr lang="en-US" sz="2400" b="1" dirty="0" err="1" smtClean="0"/>
              <a:t>Holoblastic</a:t>
            </a:r>
            <a:r>
              <a:rPr lang="en-US" sz="2400" b="1" dirty="0" smtClean="0"/>
              <a:t>/Total cleavage            </a:t>
            </a:r>
            <a:r>
              <a:rPr lang="en-US" sz="2400" b="1" dirty="0" err="1" smtClean="0"/>
              <a:t>Meroblastic</a:t>
            </a:r>
            <a:r>
              <a:rPr lang="en-US" sz="2400" b="1" dirty="0" smtClean="0"/>
              <a:t>/Partial cleavage </a:t>
            </a:r>
            <a:r>
              <a:rPr lang="en-US" sz="2400" dirty="0" smtClean="0"/>
              <a:t>(scanty </a:t>
            </a:r>
            <a:r>
              <a:rPr lang="en-US" sz="2400" dirty="0" err="1" smtClean="0"/>
              <a:t>deutoplasm</a:t>
            </a:r>
            <a:r>
              <a:rPr lang="en-US" sz="2400" dirty="0" smtClean="0"/>
              <a:t> in ovum)    (Abundant </a:t>
            </a:r>
            <a:r>
              <a:rPr lang="en-US" sz="2400" dirty="0" err="1" smtClean="0"/>
              <a:t>deutoplasm</a:t>
            </a:r>
            <a:r>
              <a:rPr lang="en-US" sz="2400" dirty="0" smtClean="0"/>
              <a:t> in ovum)</a:t>
            </a:r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r>
              <a:rPr lang="en-US" sz="2400" b="1" dirty="0" smtClean="0"/>
              <a:t>   Equal                              Unequal     </a:t>
            </a:r>
            <a:r>
              <a:rPr lang="en-US" sz="2400" b="1" dirty="0" err="1" smtClean="0"/>
              <a:t>Discoidal</a:t>
            </a:r>
            <a:r>
              <a:rPr lang="en-US" sz="2400" b="1" dirty="0" smtClean="0"/>
              <a:t>                     </a:t>
            </a:r>
            <a:r>
              <a:rPr lang="en-US" sz="2400" b="1" dirty="0" err="1" smtClean="0"/>
              <a:t>Suprrficial</a:t>
            </a:r>
            <a:r>
              <a:rPr lang="en-US" sz="2400" b="1" dirty="0" smtClean="0"/>
              <a:t> </a:t>
            </a:r>
          </a:p>
          <a:p>
            <a:pPr algn="just">
              <a:buNone/>
            </a:pPr>
            <a:r>
              <a:rPr lang="en-US" sz="2000" dirty="0" smtClean="0"/>
              <a:t>      </a:t>
            </a:r>
            <a:r>
              <a:rPr lang="en-US" sz="2000" dirty="0" err="1" smtClean="0"/>
              <a:t>Eg</a:t>
            </a:r>
            <a:r>
              <a:rPr lang="en-US" sz="2000" dirty="0" smtClean="0"/>
              <a:t>: Mammals                  </a:t>
            </a:r>
            <a:r>
              <a:rPr lang="en-US" sz="2000" dirty="0" err="1" smtClean="0"/>
              <a:t>Eg</a:t>
            </a:r>
            <a:r>
              <a:rPr lang="en-US" sz="2000" dirty="0" smtClean="0"/>
              <a:t>: Amphibians    </a:t>
            </a:r>
            <a:r>
              <a:rPr lang="en-US" sz="2000" dirty="0" err="1" smtClean="0"/>
              <a:t>Eg</a:t>
            </a:r>
            <a:r>
              <a:rPr lang="en-US" sz="2000" dirty="0" smtClean="0"/>
              <a:t>: Reptiles                 </a:t>
            </a:r>
            <a:r>
              <a:rPr lang="en-US" sz="2000" dirty="0" err="1" smtClean="0"/>
              <a:t>Eg</a:t>
            </a:r>
            <a:r>
              <a:rPr lang="en-US" sz="2000" dirty="0" smtClean="0"/>
              <a:t>: Arthropod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229894" y="33901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38400" y="3581400"/>
            <a:ext cx="426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210594" y="3809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477000" y="3810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2286794" y="4952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6477794" y="50284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19200" y="5105400"/>
            <a:ext cx="2667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105694" y="52189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772694" y="52189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34000" y="5181600"/>
            <a:ext cx="2667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5220494" y="5295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7887494" y="5295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MORULA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287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No. of cells (</a:t>
            </a:r>
            <a:r>
              <a:rPr lang="en-US" sz="2400" dirty="0" err="1" smtClean="0"/>
              <a:t>Blastomeres</a:t>
            </a:r>
            <a:r>
              <a:rPr lang="en-US" sz="2400" dirty="0" smtClean="0"/>
              <a:t>) 12 to 16 and remain closely packed without formation of any cavity looks like a mulberry fruit, called </a:t>
            </a:r>
            <a:r>
              <a:rPr lang="en-US" sz="2400" dirty="0" err="1" smtClean="0"/>
              <a:t>Morula</a:t>
            </a:r>
            <a:r>
              <a:rPr lang="en-US" sz="2400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In  chick embryo it appears as a disc shaped mass of cells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Central cell mass of the </a:t>
            </a:r>
            <a:r>
              <a:rPr lang="en-US" sz="2400" dirty="0" err="1" smtClean="0"/>
              <a:t>morula</a:t>
            </a:r>
            <a:r>
              <a:rPr lang="en-US" sz="2400" dirty="0" smtClean="0"/>
              <a:t> gives rise embryo proper and peripheral cells from protective and nutritive covering of the embryo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With the continuation of cleavage the zygote migrates from </a:t>
            </a:r>
            <a:r>
              <a:rPr lang="en-US" sz="2400" dirty="0" err="1" smtClean="0"/>
              <a:t>ampulla</a:t>
            </a:r>
            <a:r>
              <a:rPr lang="en-US" sz="2400" dirty="0" smtClean="0"/>
              <a:t> of fallopian tube and reach to the cavity of uterus either in the horn or in the body depends upon the species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Migration depends upon cilia of the mucous membrane of the tube and muscular contraction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/>
          </a:p>
          <a:p>
            <a:pPr algn="just">
              <a:buFont typeface="Wingdings" pitchFamily="2" charset="2"/>
              <a:buChar char="Ø"/>
            </a:pP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ocuments\Bluetooth Folder\New Doc 2020-04-11 11.57.11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cuments\Bluetooth Folder\New Doc 2020-04-11 11.57.1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BLASTOCYST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486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err="1" smtClean="0"/>
              <a:t>Blastocyst</a:t>
            </a:r>
            <a:r>
              <a:rPr lang="en-US" sz="2400" dirty="0" smtClean="0"/>
              <a:t> formed b/w 4-5 day after fertilization in cow and man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In the uterine cavity the </a:t>
            </a:r>
            <a:r>
              <a:rPr lang="en-US" sz="2400" dirty="0" err="1" smtClean="0"/>
              <a:t>blstomers</a:t>
            </a:r>
            <a:r>
              <a:rPr lang="en-US" sz="2400" dirty="0" smtClean="0"/>
              <a:t> continue to divide ,fluid from the lumen of the uterus enter inside </a:t>
            </a:r>
            <a:r>
              <a:rPr lang="en-US" sz="2400" dirty="0" err="1" smtClean="0"/>
              <a:t>morula</a:t>
            </a:r>
            <a:r>
              <a:rPr lang="en-US" sz="2400" dirty="0" smtClean="0"/>
              <a:t> through zona </a:t>
            </a:r>
            <a:r>
              <a:rPr lang="en-US" sz="2400" dirty="0" err="1" smtClean="0"/>
              <a:t>pellucida</a:t>
            </a:r>
            <a:r>
              <a:rPr lang="en-US" sz="2400" dirty="0" smtClean="0"/>
              <a:t> and form central cavity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This fluid separates </a:t>
            </a:r>
            <a:r>
              <a:rPr lang="en-US" sz="2400" dirty="0" err="1" smtClean="0"/>
              <a:t>blstomeres</a:t>
            </a:r>
            <a:r>
              <a:rPr lang="en-US" sz="2400" dirty="0" smtClean="0"/>
              <a:t> into an inner cell mass and an outer cell mass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This whole </a:t>
            </a:r>
            <a:r>
              <a:rPr lang="en-US" sz="2400" dirty="0" err="1" smtClean="0"/>
              <a:t>structre</a:t>
            </a:r>
            <a:r>
              <a:rPr lang="en-US" sz="2400" dirty="0" smtClean="0"/>
              <a:t> are called </a:t>
            </a:r>
            <a:r>
              <a:rPr lang="en-US" sz="2400" b="1" dirty="0" err="1" smtClean="0"/>
              <a:t>blastocyst</a:t>
            </a:r>
            <a:r>
              <a:rPr lang="en-US" sz="2400" b="1" dirty="0" smtClean="0"/>
              <a:t> </a:t>
            </a:r>
            <a:r>
              <a:rPr lang="en-US" sz="2400" dirty="0" smtClean="0"/>
              <a:t>and fluid filled cavity is called </a:t>
            </a:r>
            <a:r>
              <a:rPr lang="en-US" sz="2400" b="1" dirty="0" err="1" smtClean="0"/>
              <a:t>Blastocele</a:t>
            </a:r>
            <a:endParaRPr lang="en-US" sz="24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Outer cell mass which form the wall of </a:t>
            </a:r>
            <a:r>
              <a:rPr lang="en-US" sz="2400" dirty="0" err="1" smtClean="0"/>
              <a:t>blastocyst</a:t>
            </a:r>
            <a:r>
              <a:rPr lang="en-US" sz="2400" dirty="0" smtClean="0"/>
              <a:t> is called </a:t>
            </a:r>
            <a:r>
              <a:rPr lang="en-US" sz="2400" b="1" dirty="0" err="1" smtClean="0"/>
              <a:t>Trophoblst</a:t>
            </a:r>
            <a:r>
              <a:rPr lang="en-US" sz="2400" dirty="0" smtClean="0"/>
              <a:t> and </a:t>
            </a:r>
            <a:r>
              <a:rPr lang="en-US" sz="2400" dirty="0" err="1" smtClean="0"/>
              <a:t>iner</a:t>
            </a:r>
            <a:r>
              <a:rPr lang="en-US" sz="2400" dirty="0" smtClean="0"/>
              <a:t> cell mass is called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Embryoblast</a:t>
            </a:r>
            <a:endParaRPr lang="en-US" sz="24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err="1" smtClean="0"/>
              <a:t>trophoblast</a:t>
            </a:r>
            <a:r>
              <a:rPr lang="en-US" sz="2400" dirty="0" smtClean="0"/>
              <a:t> that covers the embryonic pole of </a:t>
            </a:r>
            <a:r>
              <a:rPr lang="en-US" sz="2400" dirty="0" err="1" smtClean="0"/>
              <a:t>of</a:t>
            </a:r>
            <a:r>
              <a:rPr lang="en-US" sz="2400" dirty="0" smtClean="0"/>
              <a:t> </a:t>
            </a:r>
            <a:r>
              <a:rPr lang="en-US" sz="2400" dirty="0" err="1" smtClean="0"/>
              <a:t>blastocyst</a:t>
            </a:r>
            <a:r>
              <a:rPr lang="en-US" sz="2400" dirty="0" smtClean="0"/>
              <a:t> is k/a </a:t>
            </a:r>
            <a:r>
              <a:rPr lang="en-US" sz="2400" b="1" dirty="0" smtClean="0"/>
              <a:t>Polar </a:t>
            </a:r>
            <a:r>
              <a:rPr lang="en-US" sz="2400" b="1" dirty="0" err="1" smtClean="0"/>
              <a:t>Trophoblast</a:t>
            </a:r>
            <a:r>
              <a:rPr lang="en-US" sz="2400" dirty="0" smtClean="0"/>
              <a:t> and other part forming the wall of cavity is known as </a:t>
            </a:r>
            <a:r>
              <a:rPr lang="en-US" sz="2400" b="1" dirty="0" smtClean="0"/>
              <a:t>Mural </a:t>
            </a:r>
            <a:r>
              <a:rPr lang="en-US" sz="2400" b="1" dirty="0" err="1" smtClean="0"/>
              <a:t>Trophoblast</a:t>
            </a:r>
            <a:endParaRPr 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\Documents\Bluetooth Folder\New Doc 2020-04-11 11.57.11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427</TotalTime>
  <Words>934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Opulent</vt:lpstr>
      <vt:lpstr>Unit-8 EMBRYOLOGY</vt:lpstr>
      <vt:lpstr>PERIODS OF EMBRYOLOGY</vt:lpstr>
      <vt:lpstr>GESTATION PERIOD OF DIFFERENT ANIMALS</vt:lpstr>
      <vt:lpstr>GERMINAL STAGE</vt:lpstr>
      <vt:lpstr>MORULA</vt:lpstr>
      <vt:lpstr>Slide 6</vt:lpstr>
      <vt:lpstr>Slide 7</vt:lpstr>
      <vt:lpstr>BLASTOCYST</vt:lpstr>
      <vt:lpstr>Slide 9</vt:lpstr>
      <vt:lpstr>IMPLANTATION OF BLASTOCYST</vt:lpstr>
      <vt:lpstr>Slide 11</vt:lpstr>
      <vt:lpstr> Continue...</vt:lpstr>
      <vt:lpstr>Slide 13</vt:lpstr>
      <vt:lpstr>Appearance of Germ Layers</vt:lpstr>
      <vt:lpstr>Slide 15</vt:lpstr>
      <vt:lpstr>Formation of Notochord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PERIODS OF EMBRYOLOGY</dc:title>
  <dc:creator>Aradhya Sinha</dc:creator>
  <cp:lastModifiedBy>sony</cp:lastModifiedBy>
  <cp:revision>69</cp:revision>
  <dcterms:created xsi:type="dcterms:W3CDTF">2006-08-16T00:00:00Z</dcterms:created>
  <dcterms:modified xsi:type="dcterms:W3CDTF">2020-04-12T07:52:05Z</dcterms:modified>
</cp:coreProperties>
</file>