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9" r:id="rId4"/>
    <p:sldId id="257" r:id="rId5"/>
    <p:sldId id="260" r:id="rId6"/>
    <p:sldId id="262" r:id="rId7"/>
    <p:sldId id="265" r:id="rId8"/>
    <p:sldId id="263" r:id="rId9"/>
    <p:sldId id="266" r:id="rId10"/>
    <p:sldId id="264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57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21-Apr-20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21-Apr-20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21-Apr-20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Unit-8</a:t>
            </a:r>
            <a:br>
              <a:rPr lang="en-US" b="1" dirty="0" smtClean="0"/>
            </a:br>
            <a:r>
              <a:rPr lang="en-US" b="1" dirty="0" smtClean="0"/>
              <a:t>EMBRYOLOGY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</a:t>
            </a:r>
            <a:r>
              <a:rPr lang="en-US" b="1" dirty="0" smtClean="0"/>
              <a:t>Topic - General embryology (Periods of Embryology remaining part)</a:t>
            </a:r>
          </a:p>
          <a:p>
            <a:pPr>
              <a:buNone/>
            </a:pPr>
            <a:r>
              <a:rPr lang="en-US" b="1" dirty="0" smtClean="0"/>
              <a:t>                   Date of Lecture 14.04.2014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     Course instructor – Dr. Manoj Kumar </a:t>
            </a:r>
            <a:r>
              <a:rPr lang="en-US" b="1" dirty="0" err="1" smtClean="0"/>
              <a:t>Sinha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        Department of veterinary Anatomy </a:t>
            </a:r>
          </a:p>
          <a:p>
            <a:pPr>
              <a:buNone/>
            </a:pPr>
            <a:r>
              <a:rPr lang="en-US" b="1" dirty="0" smtClean="0"/>
              <a:t>                               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ony\Documents\Bluetooth Folder\brucellosis-32-638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83819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EMBRYONIC STAGE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915400" cy="51054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In this period all three germinal layers form most of the organs and tissues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</a:rPr>
              <a:t>Ectoderm :</a:t>
            </a:r>
            <a:r>
              <a:rPr lang="en-US" sz="2400" dirty="0" smtClean="0">
                <a:solidFill>
                  <a:schemeClr val="tx1"/>
                </a:solidFill>
              </a:rPr>
              <a:t> Forms nervous system and covering of the body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</a:rPr>
              <a:t>Mesoderm :</a:t>
            </a:r>
            <a:r>
              <a:rPr lang="en-US" sz="2400" dirty="0" smtClean="0">
                <a:solidFill>
                  <a:schemeClr val="tx1"/>
                </a:solidFill>
              </a:rPr>
              <a:t> Forms Skeletal tissue, muscles and blood vascular system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</a:rPr>
              <a:t>Endoderm : </a:t>
            </a:r>
            <a:r>
              <a:rPr lang="en-US" sz="2400" dirty="0" smtClean="0">
                <a:solidFill>
                  <a:schemeClr val="tx1"/>
                </a:solidFill>
              </a:rPr>
              <a:t>Forms mucus membrane of gut</a:t>
            </a:r>
          </a:p>
          <a:p>
            <a:pPr algn="just"/>
            <a:r>
              <a:rPr lang="en-US" sz="2400" b="1" dirty="0" smtClean="0">
                <a:solidFill>
                  <a:schemeClr val="tx1"/>
                </a:solidFill>
              </a:rPr>
              <a:t>                                  DERIVATIVES OF ECTODERM</a:t>
            </a:r>
          </a:p>
          <a:p>
            <a:pPr algn="just"/>
            <a:r>
              <a:rPr lang="en-US" sz="2400" b="1" dirty="0" smtClean="0">
                <a:solidFill>
                  <a:schemeClr val="tx1"/>
                </a:solidFill>
              </a:rPr>
              <a:t>                                                    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Nervous system        Epidermis     Conjunctiva, lens        Epithelial lining       External layer of         Muscles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CNS, PNS, ANS       (Hair, nails,       Retina, Lens,                of gum, cheek,       tympanic membrane    of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Cranial and spinal  sweat and        Lacrimal gland, and     enamel of tooth,   and membranous          Iris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Nerves and              sebaceous       corneal epithelium      ends of natural     labyrinth of 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 pituitary gland        glands                                                      orifices                   internal ear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4382294" y="3999706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14400" y="4191000"/>
            <a:ext cx="769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800894" y="43045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2096294" y="43045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3582194" y="43426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5182394" y="43426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7125494" y="4304506"/>
            <a:ext cx="2278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8458994" y="43426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DERIVATIVES OF MESODERM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915400" cy="5943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1800" b="1" dirty="0" smtClean="0"/>
              <a:t>All connective    Gonads and     Teeth except    All muscles    Cardiovascular  </a:t>
            </a:r>
            <a:r>
              <a:rPr lang="en-US" sz="1800" b="1" dirty="0" err="1" smtClean="0"/>
              <a:t>Urogenital</a:t>
            </a:r>
            <a:r>
              <a:rPr lang="en-US" sz="1800" b="1" dirty="0" smtClean="0"/>
              <a:t> </a:t>
            </a:r>
          </a:p>
          <a:p>
            <a:pPr>
              <a:buNone/>
            </a:pPr>
            <a:r>
              <a:rPr lang="en-US" sz="1800" b="1" dirty="0" smtClean="0"/>
              <a:t> tissue and          adrenal cortex    Enamel          except Iris     and Lymphatic   system (except</a:t>
            </a:r>
          </a:p>
          <a:p>
            <a:pPr>
              <a:buNone/>
            </a:pPr>
            <a:r>
              <a:rPr lang="en-US" sz="1800" b="1" dirty="0" smtClean="0"/>
              <a:t>  </a:t>
            </a:r>
            <a:r>
              <a:rPr lang="en-US" sz="1800" b="1" dirty="0" err="1" smtClean="0"/>
              <a:t>sclerous</a:t>
            </a:r>
            <a:r>
              <a:rPr lang="en-US" sz="1800" b="1" dirty="0" smtClean="0"/>
              <a:t> tissue                                                        and skin         system            bladder, urethra</a:t>
            </a:r>
          </a:p>
          <a:p>
            <a:pPr>
              <a:buNone/>
            </a:pPr>
            <a:r>
              <a:rPr lang="en-US" sz="1800" b="1" dirty="0" smtClean="0"/>
              <a:t>                                                                                                                                     and prostate)</a:t>
            </a:r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sz="2400" b="1" dirty="0" smtClean="0"/>
              <a:t>                                        DERIVATIVES OF ENDODERM</a:t>
            </a:r>
            <a:r>
              <a:rPr lang="en-US" sz="1800" b="1" dirty="0" smtClean="0"/>
              <a:t>  </a:t>
            </a:r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sz="1800" b="1" dirty="0" smtClean="0"/>
              <a:t>                       </a:t>
            </a:r>
          </a:p>
          <a:p>
            <a:pPr>
              <a:buNone/>
            </a:pPr>
            <a:r>
              <a:rPr lang="en-US" sz="1800" b="1" dirty="0" smtClean="0"/>
              <a:t>                                                                                 MID GUT                                        HIND GUT</a:t>
            </a:r>
            <a:endParaRPr lang="en-US" sz="1900" b="1" dirty="0" smtClean="0"/>
          </a:p>
          <a:p>
            <a:pPr>
              <a:buNone/>
            </a:pPr>
            <a:r>
              <a:rPr lang="en-US" sz="1900" b="1" dirty="0" smtClean="0"/>
              <a:t>  FORE GUT                                                                                                       </a:t>
            </a:r>
            <a:endParaRPr lang="en-US" sz="1800" b="1" dirty="0" smtClean="0"/>
          </a:p>
          <a:p>
            <a:pPr>
              <a:buNone/>
            </a:pPr>
            <a:r>
              <a:rPr lang="en-US" sz="1900" b="1" dirty="0" smtClean="0"/>
              <a:t>                           </a:t>
            </a:r>
            <a:r>
              <a:rPr lang="en-US" sz="1800" b="1" dirty="0" smtClean="0"/>
              <a:t>Mucous membrane of </a:t>
            </a:r>
            <a:r>
              <a:rPr lang="en-US" sz="1800" b="1" dirty="0" err="1" smtClean="0"/>
              <a:t>alimentry</a:t>
            </a:r>
            <a:r>
              <a:rPr lang="en-US" sz="1800" b="1" dirty="0" smtClean="0"/>
              <a:t> canal (duodenum to colon)                                                                         </a:t>
            </a:r>
          </a:p>
          <a:p>
            <a:pPr>
              <a:buNone/>
            </a:pPr>
            <a:r>
              <a:rPr lang="en-US" sz="1800" b="1" dirty="0" smtClean="0"/>
              <a:t>                                                                           </a:t>
            </a:r>
            <a:r>
              <a:rPr lang="en-US" sz="1800" b="1" dirty="0" err="1" smtClean="0"/>
              <a:t>Meckel’s</a:t>
            </a:r>
            <a:r>
              <a:rPr lang="en-US" sz="1800" b="1" dirty="0" smtClean="0"/>
              <a:t> diverticulum</a:t>
            </a:r>
          </a:p>
          <a:p>
            <a:pPr>
              <a:buNone/>
            </a:pPr>
            <a:r>
              <a:rPr lang="en-US" sz="1800" b="1" dirty="0" err="1" smtClean="0"/>
              <a:t>Epith</a:t>
            </a:r>
            <a:r>
              <a:rPr lang="en-US" sz="1800" b="1" dirty="0" smtClean="0"/>
              <a:t>. Lining of    Tonsil,           </a:t>
            </a:r>
            <a:r>
              <a:rPr lang="en-US" sz="1800" b="1" dirty="0" err="1" smtClean="0"/>
              <a:t>Epith</a:t>
            </a:r>
            <a:r>
              <a:rPr lang="en-US" sz="1800" b="1" dirty="0" smtClean="0"/>
              <a:t>. Lining                         mucous membrane                                                    </a:t>
            </a:r>
          </a:p>
          <a:p>
            <a:pPr>
              <a:buNone/>
            </a:pPr>
            <a:r>
              <a:rPr lang="en-US" sz="1800" b="1" dirty="0" smtClean="0"/>
              <a:t>Pharynx to part   Thyroid,         of respiratory                    from colon to anal        Primitive    Vaginal                            </a:t>
            </a:r>
          </a:p>
          <a:p>
            <a:pPr>
              <a:buNone/>
            </a:pPr>
            <a:r>
              <a:rPr lang="en-US" sz="1800" b="1" dirty="0" smtClean="0"/>
              <a:t>Of </a:t>
            </a:r>
            <a:r>
              <a:rPr lang="en-US" sz="1800" b="1" dirty="0" err="1" smtClean="0"/>
              <a:t>deuodenum</a:t>
            </a:r>
            <a:r>
              <a:rPr lang="en-US" sz="1800" b="1" dirty="0" smtClean="0"/>
              <a:t>,   Parathyroid,  system,                          canal, urinary bladder,   sex cell    epithelium</a:t>
            </a:r>
          </a:p>
          <a:p>
            <a:pPr>
              <a:buNone/>
            </a:pPr>
            <a:r>
              <a:rPr lang="en-US" sz="1800" b="1" dirty="0" smtClean="0"/>
              <a:t>Mucous                   Thymus,        Eustachian                     urethra, </a:t>
            </a:r>
            <a:r>
              <a:rPr lang="en-US" sz="1800" b="1" dirty="0" err="1" smtClean="0"/>
              <a:t>prostat</a:t>
            </a:r>
            <a:r>
              <a:rPr lang="en-US" sz="1800" b="1" dirty="0" smtClean="0"/>
              <a:t> and </a:t>
            </a:r>
          </a:p>
          <a:p>
            <a:pPr>
              <a:buNone/>
            </a:pPr>
            <a:r>
              <a:rPr lang="en-US" sz="1800" b="1" dirty="0" smtClean="0"/>
              <a:t>Membrane of         pancreas,      tube and                           </a:t>
            </a:r>
            <a:r>
              <a:rPr lang="en-US" sz="1800" b="1" dirty="0" err="1" smtClean="0"/>
              <a:t>cowpers</a:t>
            </a:r>
            <a:r>
              <a:rPr lang="en-US" sz="1800" b="1" dirty="0" smtClean="0"/>
              <a:t> gland</a:t>
            </a:r>
          </a:p>
          <a:p>
            <a:pPr>
              <a:buNone/>
            </a:pPr>
            <a:r>
              <a:rPr lang="en-US" sz="1800" b="1" dirty="0" smtClean="0"/>
              <a:t> tongue                     and liver      Tympanic cavity                                   </a:t>
            </a:r>
            <a:endParaRPr lang="en-US" sz="1600" b="1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4420394" y="762000"/>
            <a:ext cx="151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14400" y="838200"/>
            <a:ext cx="662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800894" y="10279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2248694" y="10279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3544094" y="10279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4839494" y="10279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6211094" y="10279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7430294" y="9517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458494" y="3085306"/>
            <a:ext cx="380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0800000">
            <a:off x="762000" y="3276600"/>
            <a:ext cx="6705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571897" y="3466703"/>
            <a:ext cx="38100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>
            <a:off x="7354094" y="33901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4534694" y="33139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>
            <a:off x="648097" y="4152503"/>
            <a:ext cx="38100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85800" y="4495800"/>
            <a:ext cx="2743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5400000">
            <a:off x="648494" y="4609306"/>
            <a:ext cx="2278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5400000">
            <a:off x="2020094" y="46093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5400000">
            <a:off x="3314700" y="46101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5400000">
            <a:off x="4496594" y="3961606"/>
            <a:ext cx="3040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5400000">
            <a:off x="7201694" y="46855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6019800" y="4419600"/>
            <a:ext cx="2438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5400000">
            <a:off x="5905500" y="45339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rot="5400000">
            <a:off x="8192294" y="46855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rot="5400000">
            <a:off x="7200900" y="40005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Differentiation of Ectoderm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6019800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Ø"/>
              <a:tabLst>
                <a:tab pos="509588" algn="l"/>
              </a:tabLst>
            </a:pPr>
            <a:r>
              <a:rPr lang="en-US" sz="2400" dirty="0" smtClean="0"/>
              <a:t>Ectodermal layer of embryo gives rise to whole central and peripheral nervous system including  all three ganglia (cranial, spinal and autonomic ganglia)</a:t>
            </a:r>
          </a:p>
          <a:p>
            <a:pPr algn="just">
              <a:buFont typeface="Wingdings" pitchFamily="2" charset="2"/>
              <a:buChar char="Ø"/>
              <a:tabLst>
                <a:tab pos="509588" algn="l"/>
              </a:tabLst>
            </a:pPr>
            <a:r>
              <a:rPr lang="en-US" sz="2400" dirty="0" smtClean="0"/>
              <a:t>Surface ectoderm gives rise to outer covering of embryo which develops later epidermis, hair, nail etc. </a:t>
            </a:r>
          </a:p>
          <a:p>
            <a:pPr algn="ctr">
              <a:buNone/>
              <a:tabLst>
                <a:tab pos="509588" algn="l"/>
              </a:tabLst>
            </a:pPr>
            <a:r>
              <a:rPr lang="en-US" sz="2400" b="1" dirty="0" smtClean="0"/>
              <a:t>             </a:t>
            </a:r>
            <a:r>
              <a:rPr lang="en-US" sz="2800" b="1" dirty="0" smtClean="0"/>
              <a:t>Differentiation of Mesoderm</a:t>
            </a:r>
            <a:endParaRPr lang="en-US" sz="2800" dirty="0" smtClean="0"/>
          </a:p>
          <a:p>
            <a:pPr>
              <a:buNone/>
              <a:tabLst>
                <a:tab pos="509588" algn="l"/>
              </a:tabLst>
            </a:pPr>
            <a:r>
              <a:rPr lang="en-US" dirty="0" smtClean="0"/>
              <a:t>   </a:t>
            </a:r>
            <a:r>
              <a:rPr lang="en-US" sz="2400" dirty="0" err="1" smtClean="0"/>
              <a:t>Intraembryonic</a:t>
            </a:r>
            <a:r>
              <a:rPr lang="en-US" sz="2400" dirty="0" smtClean="0"/>
              <a:t> mesoderm longitudinally divided into 3 layers:</a:t>
            </a:r>
          </a:p>
          <a:p>
            <a:pPr marL="571500" indent="-571500">
              <a:buAutoNum type="romanLcParenR"/>
              <a:tabLst>
                <a:tab pos="509588" algn="l"/>
              </a:tabLst>
            </a:pPr>
            <a:r>
              <a:rPr lang="en-US" sz="2400" b="1" dirty="0" smtClean="0"/>
              <a:t>Paraxial mesoderm: </a:t>
            </a:r>
            <a:r>
              <a:rPr lang="en-US" sz="2400" dirty="0" smtClean="0"/>
              <a:t>Placed just at the lateral side of notochord</a:t>
            </a:r>
            <a:r>
              <a:rPr lang="en-US" dirty="0" smtClean="0"/>
              <a:t> </a:t>
            </a:r>
            <a:r>
              <a:rPr lang="en-US" sz="2400" dirty="0" smtClean="0"/>
              <a:t>. It is made </a:t>
            </a:r>
          </a:p>
          <a:p>
            <a:pPr marL="571500" indent="-571500">
              <a:buNone/>
              <a:tabLst>
                <a:tab pos="509588" algn="l"/>
              </a:tabLst>
            </a:pPr>
            <a:r>
              <a:rPr lang="en-US" sz="2400" dirty="0" smtClean="0"/>
              <a:t>          up of cubical tissue called </a:t>
            </a:r>
            <a:r>
              <a:rPr lang="en-US" sz="2400" b="1" dirty="0" err="1" smtClean="0"/>
              <a:t>somites</a:t>
            </a:r>
            <a:r>
              <a:rPr lang="en-US" sz="2400" b="1" dirty="0" smtClean="0"/>
              <a:t> / </a:t>
            </a:r>
            <a:r>
              <a:rPr lang="en-US" sz="2400" b="1" dirty="0" err="1" smtClean="0"/>
              <a:t>metameres</a:t>
            </a:r>
            <a:r>
              <a:rPr lang="en-US" sz="2400" dirty="0" smtClean="0"/>
              <a:t>. </a:t>
            </a:r>
          </a:p>
          <a:p>
            <a:pPr marL="571500" indent="-571500">
              <a:buNone/>
              <a:tabLst>
                <a:tab pos="509588" algn="l"/>
              </a:tabLst>
            </a:pPr>
            <a:r>
              <a:rPr lang="en-US" sz="2400" dirty="0" smtClean="0"/>
              <a:t>         These cells appear at the end of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month of gestation</a:t>
            </a:r>
          </a:p>
          <a:p>
            <a:pPr marL="571500" indent="-571500">
              <a:buNone/>
              <a:tabLst>
                <a:tab pos="509588" algn="l"/>
              </a:tabLst>
            </a:pPr>
            <a:r>
              <a:rPr lang="en-US" sz="2400" dirty="0" smtClean="0"/>
              <a:t>          In chick embryo these </a:t>
            </a:r>
            <a:r>
              <a:rPr lang="en-US" sz="2400" dirty="0" err="1" smtClean="0"/>
              <a:t>somites</a:t>
            </a:r>
            <a:r>
              <a:rPr lang="en-US" sz="2400" dirty="0" smtClean="0"/>
              <a:t> begin to start 22 hr. of incubation subsequently after 27 hr. 8 pair of </a:t>
            </a:r>
            <a:r>
              <a:rPr lang="en-US" sz="2400" dirty="0" err="1" smtClean="0"/>
              <a:t>somites</a:t>
            </a:r>
            <a:r>
              <a:rPr lang="en-US" sz="2400" dirty="0" smtClean="0"/>
              <a:t> appear </a:t>
            </a:r>
          </a:p>
          <a:p>
            <a:pPr marL="571500" indent="-571500">
              <a:buNone/>
              <a:tabLst>
                <a:tab pos="509588" algn="l"/>
              </a:tabLst>
            </a:pPr>
            <a:r>
              <a:rPr lang="en-US" sz="2400" dirty="0" smtClean="0"/>
              <a:t>          </a:t>
            </a:r>
            <a:r>
              <a:rPr lang="en-US" sz="2400" dirty="0" err="1" smtClean="0"/>
              <a:t>somites</a:t>
            </a:r>
            <a:r>
              <a:rPr lang="en-US" sz="2400" dirty="0" smtClean="0"/>
              <a:t> divide into two parts: </a:t>
            </a:r>
          </a:p>
          <a:p>
            <a:pPr marL="571500" indent="-571500">
              <a:buFont typeface="+mj-lt"/>
              <a:buAutoNum type="alphaLcParenR"/>
              <a:tabLst>
                <a:tab pos="509588" algn="l"/>
              </a:tabLst>
            </a:pPr>
            <a:r>
              <a:rPr lang="en-US" sz="2400" b="1" dirty="0" err="1" smtClean="0"/>
              <a:t>Sclerotome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ventrolateral</a:t>
            </a:r>
            <a:r>
              <a:rPr lang="en-US" sz="2400" b="1" dirty="0" smtClean="0"/>
              <a:t> part</a:t>
            </a:r>
            <a:r>
              <a:rPr lang="en-US" sz="2400" dirty="0" smtClean="0"/>
              <a:t>) – Forms primitive vertebra</a:t>
            </a:r>
          </a:p>
          <a:p>
            <a:pPr marL="571500" indent="-571500">
              <a:buFont typeface="+mj-lt"/>
              <a:buAutoNum type="alphaLcParenR"/>
              <a:tabLst>
                <a:tab pos="509588" algn="l"/>
              </a:tabLst>
            </a:pPr>
            <a:r>
              <a:rPr lang="en-US" sz="2400" b="1" dirty="0" err="1" smtClean="0"/>
              <a:t>Dermomyotome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Dorsolateral</a:t>
            </a:r>
            <a:r>
              <a:rPr lang="en-US" sz="2400" b="1" dirty="0" smtClean="0"/>
              <a:t> part</a:t>
            </a:r>
            <a:r>
              <a:rPr lang="en-US" sz="2400" dirty="0" smtClean="0"/>
              <a:t>) – Divided into two parts</a:t>
            </a:r>
          </a:p>
          <a:p>
            <a:pPr marL="571500" indent="-571500">
              <a:buNone/>
              <a:tabLst>
                <a:tab pos="509588" algn="l"/>
              </a:tabLst>
            </a:pPr>
            <a:r>
              <a:rPr lang="en-US" sz="2400" dirty="0" smtClean="0"/>
              <a:t> </a:t>
            </a:r>
          </a:p>
          <a:p>
            <a:pPr marL="571500" indent="-571500">
              <a:buNone/>
              <a:tabLst>
                <a:tab pos="509588" algn="l"/>
              </a:tabLst>
            </a:pPr>
            <a:endParaRPr lang="en-US" sz="2400" dirty="0" smtClean="0"/>
          </a:p>
          <a:p>
            <a:pPr marL="571500" indent="-571500">
              <a:buNone/>
              <a:tabLst>
                <a:tab pos="509588" algn="l"/>
              </a:tabLst>
            </a:pPr>
            <a:r>
              <a:rPr lang="en-US" sz="2400" dirty="0" smtClean="0"/>
              <a:t>                                                         Dermal plate                   Muscle plate</a:t>
            </a:r>
          </a:p>
          <a:p>
            <a:pPr marL="571500" indent="-571500">
              <a:buNone/>
              <a:tabLst>
                <a:tab pos="509588" algn="l"/>
              </a:tabLst>
            </a:pPr>
            <a:r>
              <a:rPr lang="en-US" sz="2400" dirty="0" smtClean="0"/>
              <a:t>                                                   </a:t>
            </a:r>
            <a:r>
              <a:rPr lang="en-US" dirty="0" smtClean="0"/>
              <a:t> </a:t>
            </a:r>
            <a:r>
              <a:rPr lang="en-US" sz="2000" dirty="0" smtClean="0"/>
              <a:t>Forms Dermis and                       Forms </a:t>
            </a:r>
            <a:r>
              <a:rPr lang="en-US" sz="2000" dirty="0" err="1" smtClean="0"/>
              <a:t>spindlle</a:t>
            </a:r>
            <a:r>
              <a:rPr lang="en-US" sz="2000" dirty="0" smtClean="0"/>
              <a:t> shaped cell  </a:t>
            </a:r>
          </a:p>
          <a:p>
            <a:pPr marL="571500" indent="-571500">
              <a:buNone/>
              <a:tabLst>
                <a:tab pos="509588" algn="l"/>
              </a:tabLst>
            </a:pPr>
            <a:r>
              <a:rPr lang="en-US" sz="2000" dirty="0" smtClean="0"/>
              <a:t>                                                               subcutaneous tissue                  of skeletal muscle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5487194" y="51808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67200" y="5334000"/>
            <a:ext cx="236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4115594" y="54856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6477794" y="54856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pPr algn="r"/>
            <a:r>
              <a:rPr lang="en-US" sz="2400" dirty="0" err="1" smtClean="0"/>
              <a:t>Contiunue</a:t>
            </a:r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/>
          </a:bodyPr>
          <a:lstStyle/>
          <a:p>
            <a:pPr marL="571500" indent="-571500">
              <a:buAutoNum type="romanLcParenR" startAt="2"/>
            </a:pPr>
            <a:r>
              <a:rPr lang="en-US" sz="2400" b="1" dirty="0" smtClean="0"/>
              <a:t>Intermediate cell mass : </a:t>
            </a:r>
            <a:r>
              <a:rPr lang="en-US" sz="2400" dirty="0" smtClean="0"/>
              <a:t>present in between </a:t>
            </a:r>
            <a:r>
              <a:rPr lang="en-US" sz="2400" dirty="0" err="1" smtClean="0"/>
              <a:t>para</a:t>
            </a:r>
            <a:r>
              <a:rPr lang="en-US" sz="2400" dirty="0" smtClean="0"/>
              <a:t>-axial mesoderm and lateral plate </a:t>
            </a:r>
          </a:p>
          <a:p>
            <a:pPr marL="571500" indent="-571500">
              <a:buNone/>
            </a:pPr>
            <a:r>
              <a:rPr lang="en-US" sz="2400" dirty="0" smtClean="0"/>
              <a:t>         It gives rise to </a:t>
            </a:r>
            <a:r>
              <a:rPr lang="en-US" sz="2400" dirty="0" err="1" smtClean="0"/>
              <a:t>nephric</a:t>
            </a:r>
            <a:r>
              <a:rPr lang="en-US" sz="2400" dirty="0" smtClean="0"/>
              <a:t> system and sex gland</a:t>
            </a:r>
          </a:p>
          <a:p>
            <a:pPr marL="571500" indent="-571500">
              <a:buNone/>
            </a:pPr>
            <a:r>
              <a:rPr lang="en-US" sz="2400" b="1" dirty="0" smtClean="0"/>
              <a:t>iii)   Lateral plate mesoderm: </a:t>
            </a:r>
            <a:r>
              <a:rPr lang="en-US" sz="2400" dirty="0" smtClean="0"/>
              <a:t>formation of large cavity called </a:t>
            </a:r>
            <a:r>
              <a:rPr lang="en-US" sz="2400" dirty="0" err="1" smtClean="0"/>
              <a:t>intraembryonic</a:t>
            </a:r>
            <a:r>
              <a:rPr lang="en-US" sz="2400" dirty="0" smtClean="0"/>
              <a:t> </a:t>
            </a:r>
            <a:r>
              <a:rPr lang="en-US" sz="2400" dirty="0" err="1" smtClean="0"/>
              <a:t>coelome</a:t>
            </a:r>
            <a:r>
              <a:rPr lang="en-US" sz="2400" dirty="0" smtClean="0"/>
              <a:t> forms pericardial sac, plural sac and </a:t>
            </a:r>
            <a:r>
              <a:rPr lang="en-US" sz="2400" dirty="0" err="1" smtClean="0"/>
              <a:t>peritonial</a:t>
            </a:r>
            <a:r>
              <a:rPr lang="en-US" sz="2400" dirty="0" smtClean="0"/>
              <a:t> sac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2400" dirty="0" smtClean="0"/>
              <a:t> Further they divide into two parts </a:t>
            </a:r>
            <a:r>
              <a:rPr lang="en-US" sz="2400" dirty="0" err="1" smtClean="0"/>
              <a:t>parital</a:t>
            </a:r>
            <a:r>
              <a:rPr lang="en-US" sz="2400" dirty="0" smtClean="0"/>
              <a:t> layer called </a:t>
            </a:r>
            <a:r>
              <a:rPr lang="en-US" sz="2400" b="1" dirty="0" err="1" smtClean="0"/>
              <a:t>Somatopleure</a:t>
            </a:r>
            <a:r>
              <a:rPr lang="en-US" sz="2400" b="1" dirty="0" smtClean="0"/>
              <a:t> </a:t>
            </a:r>
            <a:r>
              <a:rPr lang="en-US" sz="2400" dirty="0" smtClean="0"/>
              <a:t>and visceral layer called </a:t>
            </a:r>
            <a:r>
              <a:rPr lang="en-US" sz="2400" b="1" dirty="0" err="1" smtClean="0"/>
              <a:t>Splanchopleure</a:t>
            </a:r>
            <a:endParaRPr lang="en-US" sz="2400" b="1" dirty="0" smtClean="0"/>
          </a:p>
          <a:p>
            <a:pPr marL="571500" indent="-571500">
              <a:buFont typeface="Wingdings" pitchFamily="2" charset="2"/>
              <a:buChar char="Ø"/>
            </a:pPr>
            <a:r>
              <a:rPr lang="en-US" sz="2400" dirty="0" smtClean="0"/>
              <a:t>At the cephalic end of embryonic area mesoderm does not split and form a plate called </a:t>
            </a:r>
            <a:r>
              <a:rPr lang="en-US" sz="2400" b="1" dirty="0" smtClean="0"/>
              <a:t>Septum </a:t>
            </a:r>
            <a:r>
              <a:rPr lang="en-US" sz="2400" b="1" dirty="0" err="1" smtClean="0"/>
              <a:t>transversum</a:t>
            </a:r>
            <a:r>
              <a:rPr lang="en-US" sz="2400" dirty="0" smtClean="0"/>
              <a:t> leads to formation of diaphragm         </a:t>
            </a:r>
          </a:p>
          <a:p>
            <a:pPr marL="571500" indent="-571500">
              <a:buNone/>
            </a:pPr>
            <a:r>
              <a:rPr lang="en-US" sz="2400" dirty="0" smtClean="0"/>
              <a:t>                         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ony\Documents\Bluetooth Folder\New Doc 2020-04-14 08.28.50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0"/>
            <a:ext cx="76962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Folding of Embryo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The embryonic area after rapid proliferation develops a head fold, a tail fold and two lateral folds at the end of first month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At that time the shape of embryo becomes cylindrical in shape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During the folding ,growth of yolk sac slow and amniotic cavity become enlarges ,it surround the whole embryo and embryo floats in the amniotic cavity</a:t>
            </a:r>
          </a:p>
          <a:p>
            <a:pPr>
              <a:buNone/>
            </a:pPr>
            <a:r>
              <a:rPr lang="en-US" sz="2400" dirty="0" smtClean="0"/>
              <a:t>                                               </a:t>
            </a:r>
            <a:r>
              <a:rPr lang="en-US" b="1" dirty="0" err="1" smtClean="0"/>
              <a:t>Foetal</a:t>
            </a:r>
            <a:r>
              <a:rPr lang="en-US" b="1" dirty="0" smtClean="0"/>
              <a:t> stage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In this period growth of </a:t>
            </a:r>
            <a:r>
              <a:rPr lang="en-US" sz="2400" dirty="0" err="1" smtClean="0"/>
              <a:t>foetus</a:t>
            </a:r>
            <a:r>
              <a:rPr lang="en-US" sz="2400" dirty="0" smtClean="0"/>
              <a:t> become very rapid due to </a:t>
            </a:r>
            <a:r>
              <a:rPr lang="en-US" sz="2400" dirty="0" err="1" smtClean="0"/>
              <a:t>maturaton</a:t>
            </a:r>
            <a:r>
              <a:rPr lang="en-US" sz="2400" dirty="0" smtClean="0"/>
              <a:t> of various tissues and organs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Complete development of placenta including </a:t>
            </a:r>
            <a:r>
              <a:rPr lang="en-US" sz="2400" dirty="0" err="1" smtClean="0"/>
              <a:t>umblical</a:t>
            </a:r>
            <a:r>
              <a:rPr lang="en-US" sz="2400" dirty="0" smtClean="0"/>
              <a:t> cord and </a:t>
            </a:r>
            <a:r>
              <a:rPr lang="en-US" sz="2400" dirty="0" err="1" smtClean="0"/>
              <a:t>foetal</a:t>
            </a:r>
            <a:r>
              <a:rPr lang="en-US" sz="2400" dirty="0" smtClean="0"/>
              <a:t> membrane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Period extend from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to 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months of gestation to termination of pregnancy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838200"/>
            <a:ext cx="8229600" cy="5287963"/>
          </a:xfrm>
        </p:spPr>
        <p:txBody>
          <a:bodyPr/>
          <a:lstStyle/>
          <a:p>
            <a:pPr marL="571500" indent="-571500">
              <a:buFont typeface="+mj-lt"/>
              <a:buAutoNum type="romanLcPeriod"/>
            </a:pPr>
            <a:endParaRPr lang="en-US" dirty="0" smtClean="0"/>
          </a:p>
          <a:p>
            <a:pPr marL="571500" indent="-571500">
              <a:buNone/>
            </a:pPr>
            <a:endParaRPr lang="en-US" dirty="0"/>
          </a:p>
        </p:txBody>
      </p:sp>
      <p:pic>
        <p:nvPicPr>
          <p:cNvPr id="1028" name="Picture 4" descr="C:\Users\sony\Documents\Bluetooth Folder\New Doc 2020-04-14 08.28.50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"/>
            <a:ext cx="8382000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Autofit/>
          </a:bodyPr>
          <a:lstStyle/>
          <a:p>
            <a:pPr algn="r"/>
            <a:r>
              <a:rPr lang="en-US" sz="2000" dirty="0" smtClean="0"/>
              <a:t>Continue…..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err="1" smtClean="0"/>
              <a:t>Foetus</a:t>
            </a:r>
            <a:r>
              <a:rPr lang="en-US" sz="2400" dirty="0" smtClean="0"/>
              <a:t> become get more weight , volume due to the deposition </a:t>
            </a:r>
            <a:r>
              <a:rPr lang="en-US" sz="2400" dirty="0" err="1" smtClean="0"/>
              <a:t>og</a:t>
            </a:r>
            <a:r>
              <a:rPr lang="en-US" sz="2400" dirty="0" smtClean="0"/>
              <a:t> more subcutaneous fat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Fat deposition occur mainly at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half of pregnancy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Growth of alveoli and capillaries occur during 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to 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months of pregnancy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Growth is more predominant in this period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At birth at full term </a:t>
            </a:r>
            <a:r>
              <a:rPr lang="en-US" sz="2400" dirty="0" err="1" smtClean="0"/>
              <a:t>foetus</a:t>
            </a:r>
            <a:r>
              <a:rPr lang="en-US" sz="2400" dirty="0" smtClean="0"/>
              <a:t> have complete descended testis in </a:t>
            </a:r>
            <a:r>
              <a:rPr lang="en-US" sz="2400" dirty="0" err="1" smtClean="0"/>
              <a:t>scotum</a:t>
            </a:r>
            <a:r>
              <a:rPr lang="en-US" sz="2400" dirty="0" smtClean="0"/>
              <a:t>, attachment of </a:t>
            </a:r>
            <a:r>
              <a:rPr lang="en-US" sz="2400" dirty="0" err="1" smtClean="0"/>
              <a:t>umblical</a:t>
            </a:r>
            <a:r>
              <a:rPr lang="en-US" sz="2400" dirty="0" smtClean="0"/>
              <a:t> cord at the center of abdominal wall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 approx age of embryo can be determined by measuring the </a:t>
            </a:r>
            <a:r>
              <a:rPr lang="en-US" sz="2400" b="1" dirty="0" smtClean="0"/>
              <a:t>Crown Rump Length </a:t>
            </a:r>
            <a:r>
              <a:rPr lang="en-US" sz="2400" dirty="0" smtClean="0"/>
              <a:t>( it is the distance between the fore head and sacral prominence)  </a:t>
            </a:r>
            <a:endParaRPr lang="en-US" sz="2400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734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Opulent</vt:lpstr>
      <vt:lpstr>Unit-8 EMBRYOLOGY</vt:lpstr>
      <vt:lpstr>EMBRYONIC STAGE</vt:lpstr>
      <vt:lpstr>DERIVATIVES OF MESODERM</vt:lpstr>
      <vt:lpstr>Differentiation of Ectoderm</vt:lpstr>
      <vt:lpstr>Contiunue…</vt:lpstr>
      <vt:lpstr>Slide 6</vt:lpstr>
      <vt:lpstr>Folding of Embryo </vt:lpstr>
      <vt:lpstr>Slide 8</vt:lpstr>
      <vt:lpstr>Continue…..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EMBRYONIC STAGE</dc:title>
  <dc:creator>Aradhya Sinha</dc:creator>
  <cp:lastModifiedBy>sony</cp:lastModifiedBy>
  <cp:revision>50</cp:revision>
  <dcterms:created xsi:type="dcterms:W3CDTF">2006-08-16T00:00:00Z</dcterms:created>
  <dcterms:modified xsi:type="dcterms:W3CDTF">2020-04-21T16:08:13Z</dcterms:modified>
</cp:coreProperties>
</file>