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sldIdLst>
    <p:sldId id="273" r:id="rId2"/>
    <p:sldId id="265" r:id="rId3"/>
    <p:sldId id="263" r:id="rId4"/>
    <p:sldId id="272" r:id="rId5"/>
    <p:sldId id="270" r:id="rId6"/>
    <p:sldId id="260" r:id="rId7"/>
    <p:sldId id="262" r:id="rId8"/>
    <p:sldId id="268" r:id="rId9"/>
    <p:sldId id="269" r:id="rId10"/>
    <p:sldId id="261" r:id="rId11"/>
    <p:sldId id="267" r:id="rId12"/>
    <p:sldId id="259" r:id="rId13"/>
    <p:sldId id="27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04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6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5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4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0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26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4E067-1F7B-48C9-B9FE-316BE3AB8C1A}"/>
              </a:ext>
            </a:extLst>
          </p:cNvPr>
          <p:cNvSpPr/>
          <p:nvPr/>
        </p:nvSpPr>
        <p:spPr>
          <a:xfrm>
            <a:off x="3391786" y="3244334"/>
            <a:ext cx="5103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/>
              <a:t>Emulsifier</a:t>
            </a:r>
          </a:p>
          <a:p>
            <a:r>
              <a:rPr lang="en-IN" sz="4000" dirty="0" err="1"/>
              <a:t>B.K.Singh</a:t>
            </a:r>
            <a:r>
              <a:rPr lang="en-IN" sz="4000"/>
              <a:t>,</a:t>
            </a:r>
          </a:p>
          <a:p>
            <a:r>
              <a:rPr lang="en-IN" sz="4000"/>
              <a:t>Dairy </a:t>
            </a:r>
            <a:r>
              <a:rPr lang="en-IN" sz="40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26130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8B8-4AA2-4BC5-BB9C-F30BC167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Emulsifier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1D6A-8B6C-41A8-A2C9-966D515D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Classified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Hydrophobic :Examples include </a:t>
            </a:r>
            <a:r>
              <a:rPr lang="en-IN" dirty="0" err="1"/>
              <a:t>sorbitan</a:t>
            </a:r>
            <a:r>
              <a:rPr lang="en-IN" dirty="0"/>
              <a:t> </a:t>
            </a:r>
            <a:r>
              <a:rPr lang="en-IN" dirty="0" err="1"/>
              <a:t>esters,mono</a:t>
            </a:r>
            <a:r>
              <a:rPr lang="en-IN" dirty="0"/>
              <a:t>- and diglycerides of fatty acids, polyglycerol </a:t>
            </a:r>
            <a:r>
              <a:rPr lang="en-IN" dirty="0" err="1"/>
              <a:t>polyricinoleate</a:t>
            </a:r>
            <a:r>
              <a:rPr lang="en-IN" dirty="0"/>
              <a:t>, highly substituted sugars, polyglycerol esters, and propylene glycol esters.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Hydrophilic : Examples include </a:t>
            </a:r>
            <a:r>
              <a:rPr lang="en-IN" dirty="0" err="1"/>
              <a:t>ethoxylatedsorbitan</a:t>
            </a:r>
            <a:r>
              <a:rPr lang="en-IN" dirty="0"/>
              <a:t> esters, monoglyceride derivatives such as lactates, </a:t>
            </a:r>
            <a:r>
              <a:rPr lang="en-IN" dirty="0" err="1"/>
              <a:t>tartarates,citrates</a:t>
            </a:r>
            <a:r>
              <a:rPr lang="en-IN" dirty="0"/>
              <a:t>, low-substituted polyglycerol esters, and monosubstituted </a:t>
            </a:r>
            <a:r>
              <a:rPr lang="en-IN" dirty="0" err="1"/>
              <a:t>sugaresters</a:t>
            </a:r>
            <a:r>
              <a:rPr lang="en-IN" dirty="0"/>
              <a:t>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5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CFF9-2B86-4E5F-9EAD-CD271112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Selection</a:t>
            </a:r>
            <a:br>
              <a:rPr lang="en-IN" dirty="0"/>
            </a:br>
            <a:r>
              <a:rPr lang="en-IN" sz="2400" dirty="0"/>
              <a:t>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B5B92-DB9B-4D82-A778-38B115993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 percentage of mix </a:t>
            </a:r>
          </a:p>
          <a:p>
            <a:r>
              <a:rPr lang="en-US" dirty="0"/>
              <a:t>Type of frozen dessert</a:t>
            </a:r>
          </a:p>
          <a:p>
            <a:r>
              <a:rPr lang="en-US" dirty="0"/>
              <a:t> Effect on </a:t>
            </a:r>
            <a:r>
              <a:rPr lang="en-US" dirty="0" err="1"/>
              <a:t>flavour</a:t>
            </a:r>
            <a:r>
              <a:rPr lang="en-US" dirty="0"/>
              <a:t> of product </a:t>
            </a:r>
          </a:p>
          <a:p>
            <a:r>
              <a:rPr lang="en-US" dirty="0"/>
              <a:t>Cost Composition of fat in mix </a:t>
            </a:r>
          </a:p>
          <a:p>
            <a:r>
              <a:rPr lang="en-US" dirty="0"/>
              <a:t>Compatibility with stabilizer used </a:t>
            </a:r>
          </a:p>
          <a:p>
            <a:r>
              <a:rPr lang="en-US" dirty="0"/>
              <a:t>Type of freezer used </a:t>
            </a:r>
          </a:p>
          <a:p>
            <a:r>
              <a:rPr lang="en-US" dirty="0"/>
              <a:t>Method of processing – homogenization</a:t>
            </a:r>
          </a:p>
          <a:p>
            <a:r>
              <a:rPr lang="en-US" dirty="0"/>
              <a:t> Formulation – effect of other ingredients </a:t>
            </a:r>
          </a:p>
          <a:p>
            <a:r>
              <a:rPr lang="en-US" dirty="0"/>
              <a:t>Legal standards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882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03469-7889-47CD-9335-1A97D17ABFA7}"/>
              </a:ext>
            </a:extLst>
          </p:cNvPr>
          <p:cNvSpPr/>
          <p:nvPr/>
        </p:nvSpPr>
        <p:spPr>
          <a:xfrm>
            <a:off x="1531089" y="1028343"/>
            <a:ext cx="96437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                                          </a:t>
            </a:r>
            <a:r>
              <a:rPr lang="en-US" sz="2000" b="1" dirty="0">
                <a:solidFill>
                  <a:srgbClr val="00B050"/>
                </a:solidFill>
              </a:rPr>
              <a:t>Role of emulsifiers in ice cream</a:t>
            </a:r>
          </a:p>
          <a:p>
            <a:pPr algn="just"/>
            <a:r>
              <a:rPr lang="en-US" dirty="0">
                <a:solidFill>
                  <a:srgbClr val="FFC000"/>
                </a:solidFill>
              </a:rPr>
              <a:t> Emulsifiers are used to: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Promote nucleation of fat during aging thus reducing aging time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Improve the whipping ability of the mix due to their function at the air interface resulting in reduced air cell sizes and homogenous distribution of air in the ice cream.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Produce a dry and stiff ice cream as they enhance fat destabilization, facilitating molding, fancy extrusion and sandwich manufacture.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Increase resistance to shrinkage and rapid melt down due to a combination of the above two factors.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Increase resistance to the development of coarse/icy texture, due to the effect of fat agglomerates, more numerous air bubbles, and thinner lamellae between adjacent air bubbles on the size and growth of ice crystals.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Provide smooth texture in the finished product, due to fat structuring and interaction of fat agglomerates within the mouth during consumption. </a:t>
            </a:r>
            <a:endParaRPr lang="en-I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1C90FD7B-55E1-4955-8485-9290F010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1" y="797442"/>
            <a:ext cx="7315200" cy="43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F602A2E-B1C0-4F58-98CF-8A5BF5C6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86" y="1456660"/>
            <a:ext cx="8899452" cy="37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4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1213-8C84-453F-B6F5-BE924E5C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800080"/>
                </a:highlight>
              </a:rPr>
              <a:t>Emulsion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D8C5-58F4-44D5-8AC6-9851B5C6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highlight>
                  <a:srgbClr val="800080"/>
                </a:highlight>
              </a:rPr>
              <a:t>Emulsion is heterogeneous mixture of two immiscible liquid</a:t>
            </a:r>
            <a:r>
              <a:rPr lang="en-US" dirty="0"/>
              <a:t> </a:t>
            </a:r>
          </a:p>
          <a:p>
            <a:pPr marL="342900" indent="-342900" algn="just">
              <a:buAutoNum type="arabicPeriod"/>
            </a:pPr>
            <a:r>
              <a:rPr lang="en-US" dirty="0"/>
              <a:t>Oil in water( </a:t>
            </a:r>
            <a:r>
              <a:rPr lang="en-US" dirty="0" err="1"/>
              <a:t>D.Phase</a:t>
            </a:r>
            <a:r>
              <a:rPr lang="en-US" dirty="0"/>
              <a:t>-oil, </a:t>
            </a:r>
            <a:r>
              <a:rPr lang="en-US" dirty="0" err="1"/>
              <a:t>D.Medium</a:t>
            </a:r>
            <a:r>
              <a:rPr lang="en-US" dirty="0"/>
              <a:t>-water)</a:t>
            </a:r>
          </a:p>
          <a:p>
            <a:pPr marL="342900" indent="-342900" algn="just">
              <a:buAutoNum type="arabicPeriod"/>
            </a:pPr>
            <a:r>
              <a:rPr lang="en-US" dirty="0"/>
              <a:t>Water in oil (</a:t>
            </a:r>
            <a:r>
              <a:rPr lang="en-US" dirty="0" err="1"/>
              <a:t>D.Phase</a:t>
            </a:r>
            <a:r>
              <a:rPr lang="en-US" dirty="0"/>
              <a:t>-water, </a:t>
            </a:r>
            <a:r>
              <a:rPr lang="en-US" dirty="0" err="1"/>
              <a:t>D.Medium</a:t>
            </a:r>
            <a:r>
              <a:rPr lang="en-US" dirty="0"/>
              <a:t>-oil)</a:t>
            </a:r>
          </a:p>
          <a:p>
            <a:pPr marL="342900" indent="-342900" algn="just">
              <a:buAutoNum type="arabicPeriod"/>
            </a:pPr>
            <a:r>
              <a:rPr lang="en-US" dirty="0"/>
              <a:t>Water in oil in water</a:t>
            </a:r>
          </a:p>
          <a:p>
            <a:pPr marL="342900" indent="-342900" algn="just">
              <a:buAutoNum type="arabicPeriod"/>
            </a:pPr>
            <a:r>
              <a:rPr lang="en-US" dirty="0"/>
              <a:t>Oil in water in oil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51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2E9D-1BDD-4628-9417-8ABA470C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9591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Emulsion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34B6-2713-401F-B419-7FD5ED55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5517"/>
            <a:ext cx="10353762" cy="4185683"/>
          </a:xfrm>
        </p:spPr>
        <p:txBody>
          <a:bodyPr/>
          <a:lstStyle/>
          <a:p>
            <a:r>
              <a:rPr lang="en-IN" dirty="0"/>
              <a:t>Oil-oil      =cohesive force</a:t>
            </a:r>
          </a:p>
          <a:p>
            <a:r>
              <a:rPr lang="en-IN" dirty="0"/>
              <a:t>Water-water=cohesive force</a:t>
            </a:r>
          </a:p>
          <a:p>
            <a:r>
              <a:rPr lang="en-IN" dirty="0"/>
              <a:t>Oil-water  =Adhesive force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When adding emulsifier to mix, it increases the cohesive force and stabilize the emulsion of mix</a:t>
            </a:r>
          </a:p>
        </p:txBody>
      </p:sp>
    </p:spTree>
    <p:extLst>
      <p:ext uri="{BB962C8B-B14F-4D97-AF65-F5344CB8AC3E}">
        <p14:creationId xmlns:p14="http://schemas.microsoft.com/office/powerpoint/2010/main" val="310096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4C22A0B-D5CC-452A-AF09-6913AD98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414463"/>
            <a:ext cx="8096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2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245C6D89-96F1-4FDC-94F3-F7B9C9C8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8750"/>
            <a:ext cx="97536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EA77-4806-4422-8A10-0C976BD2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Emulsification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EEE8-6645-41DA-A0BC-57B9DF159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When two immiscible liquid (oil and water) are shaken together vigorously emulsion is formed. They are mixed in homogenizer or colloid mill. Oil and water produces emulsion by stirring , but starts breaking immediately . Preparation of emulsion is called emulsification.</a:t>
            </a:r>
            <a:r>
              <a:rPr lang="en-US" dirty="0">
                <a:effectLst/>
              </a:rPr>
              <a:t> Without emulsifiers fat and water won’t mix, instead, they will split almost immediately after addition. Emulsifiers prevent this from happening. Also, emulsifiers can do a similar thing when it comes to air bubbles in the watery ice cream mixture. They will stabilize these air bubbles. </a:t>
            </a:r>
          </a:p>
          <a:p>
            <a:pPr algn="just"/>
            <a:r>
              <a:rPr lang="en-US" dirty="0">
                <a:effectLst/>
              </a:rPr>
              <a:t>In ice cream you are also trying to mix and stabilize a mixture of fat and water: cream + milk. The emulsifiers ensure that it forms one creamy consistency instead of a watery icy phase mixed with fat globules. You might not realize, but when you’re making ice cream using a custard, you’re adding emulsifiers to your ice cream. Egg yolks contain lecithin which is an emulsifier. Also the proteins in milk can act as an emulsifier in your ice cream.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539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A64D-BFEE-4E93-B3DB-E66257CA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Emulsifier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917B-D87B-4CAB-BE09-DC850A06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Those substances which is added in emulsion to stabilize is called emulsifier.</a:t>
            </a:r>
            <a:r>
              <a:rPr lang="en-US" dirty="0"/>
              <a:t> Emulsifiers are components that help mix water and fats together. </a:t>
            </a:r>
            <a:r>
              <a:rPr lang="en-US" dirty="0">
                <a:effectLst/>
              </a:rPr>
              <a:t>The emulsifiers in ice cream are </a:t>
            </a:r>
            <a:r>
              <a:rPr lang="en-US" b="1" dirty="0">
                <a:effectLst/>
              </a:rPr>
              <a:t>proteins</a:t>
            </a:r>
            <a:r>
              <a:rPr lang="en-US" dirty="0">
                <a:effectLst/>
              </a:rPr>
              <a:t> (the original emulsifier in ice cream was egg yolk!). The ability of the protein to interact with the air and the fat phases depends on its side-chains. Changing the protein thus changing the interactions between the air and the fat phases and therefore properties of the ice cream.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217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mulsifier photo">
            <a:extLst>
              <a:ext uri="{FF2B5EF4-FFF2-40B4-BE49-F238E27FC236}">
                <a16:creationId xmlns:a16="http://schemas.microsoft.com/office/drawing/2014/main" id="{9770DD9F-7B85-4FA6-AE5F-35E96166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70" y="765544"/>
            <a:ext cx="6400800" cy="49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7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594A3E9-58EE-4506-9D5B-9972833A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14" y="616688"/>
            <a:ext cx="7897813" cy="52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3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342</TotalTime>
  <Words>615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</vt:lpstr>
      <vt:lpstr>PowerPoint Presentation</vt:lpstr>
      <vt:lpstr>Emulsion</vt:lpstr>
      <vt:lpstr>Emulsion</vt:lpstr>
      <vt:lpstr>PowerPoint Presentation</vt:lpstr>
      <vt:lpstr>PowerPoint Presentation</vt:lpstr>
      <vt:lpstr>Emulsification</vt:lpstr>
      <vt:lpstr>Emulsifier</vt:lpstr>
      <vt:lpstr>PowerPoint Presentation</vt:lpstr>
      <vt:lpstr>PowerPoint Presentation</vt:lpstr>
      <vt:lpstr>Emulsifier</vt:lpstr>
      <vt:lpstr>Selection Factors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Emulsifier</dc:title>
  <dc:creator>DR.VK SINGH</dc:creator>
  <cp:lastModifiedBy>DR.VK SINGH</cp:lastModifiedBy>
  <cp:revision>64</cp:revision>
  <dcterms:created xsi:type="dcterms:W3CDTF">2020-04-06T18:24:40Z</dcterms:created>
  <dcterms:modified xsi:type="dcterms:W3CDTF">2020-04-16T13:46:59Z</dcterms:modified>
</cp:coreProperties>
</file>