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2" r:id="rId3"/>
    <p:sldId id="333" r:id="rId4"/>
    <p:sldId id="343" r:id="rId5"/>
    <p:sldId id="344" r:id="rId6"/>
    <p:sldId id="335" r:id="rId7"/>
    <p:sldId id="336" r:id="rId8"/>
    <p:sldId id="337" r:id="rId9"/>
    <p:sldId id="338" r:id="rId10"/>
    <p:sldId id="339" r:id="rId11"/>
    <p:sldId id="340" r:id="rId12"/>
    <p:sldId id="345" r:id="rId13"/>
    <p:sldId id="346" r:id="rId14"/>
    <p:sldId id="341" r:id="rId15"/>
    <p:sldId id="342" r:id="rId16"/>
    <p:sldId id="303" r:id="rId17"/>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CC66"/>
    <a:srgbClr val="FF9933"/>
    <a:srgbClr val="57B2B9"/>
    <a:srgbClr val="FF6699"/>
    <a:srgbClr val="A50021"/>
    <a:srgbClr val="000066"/>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173" autoAdjust="0"/>
    <p:restoredTop sz="94717" autoAdjust="0"/>
  </p:normalViewPr>
  <p:slideViewPr>
    <p:cSldViewPr>
      <p:cViewPr>
        <p:scale>
          <a:sx n="93" d="100"/>
          <a:sy n="93" d="100"/>
        </p:scale>
        <p:origin x="-330" y="-3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1828800"/>
            <a:ext cx="7315200" cy="20574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1524000"/>
            <a:ext cx="8686800" cy="2286000"/>
          </a:xfrm>
        </p:spPr>
        <p:txBody>
          <a:bodyPr/>
          <a:lstStyle/>
          <a:p>
            <a:pPr eaLnBrk="1" hangingPunct="1">
              <a:defRPr/>
            </a:pPr>
            <a:r>
              <a:rPr lang="en-US" sz="3600" b="1" dirty="0" smtClean="0">
                <a:solidFill>
                  <a:srgbClr val="C00000"/>
                </a:solidFill>
              </a:rPr>
              <a:t>Energy Conservation and Auditing in a Dairy Industrial Plant</a:t>
            </a:r>
            <a:endParaRPr lang="en-US" sz="4000" b="1" dirty="0" smtClean="0">
              <a:solidFill>
                <a:srgbClr val="C0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smtClean="0">
                <a:solidFill>
                  <a:srgbClr val="A50021"/>
                </a:solidFill>
              </a:rPr>
              <a:t>Dr. J. Badshah</a:t>
            </a:r>
          </a:p>
          <a:p>
            <a:pPr eaLnBrk="1" hangingPunct="1">
              <a:lnSpc>
                <a:spcPct val="90000"/>
              </a:lnSpc>
            </a:pPr>
            <a:r>
              <a:rPr lang="en-US" sz="2000" b="1" smtClean="0"/>
              <a:t>University Professor – cum - Chief Scientist</a:t>
            </a:r>
          </a:p>
          <a:p>
            <a:pPr eaLnBrk="1" hangingPunct="1">
              <a:lnSpc>
                <a:spcPct val="90000"/>
              </a:lnSpc>
            </a:pPr>
            <a:r>
              <a:rPr lang="en-US" sz="2000" b="1" smtClean="0"/>
              <a:t>Dairy Engineering Department</a:t>
            </a:r>
          </a:p>
          <a:p>
            <a:pPr eaLnBrk="1" hangingPunct="1">
              <a:lnSpc>
                <a:spcPct val="90000"/>
              </a:lnSpc>
            </a:pPr>
            <a:r>
              <a:rPr lang="en-US" sz="2000" b="1" smtClean="0"/>
              <a:t>Sanjay Gandhi Institute of Dairy Science &amp; Technology, Jagdeopath, Patna</a:t>
            </a:r>
          </a:p>
          <a:p>
            <a:pPr eaLnBrk="1" hangingPunct="1">
              <a:lnSpc>
                <a:spcPct val="90000"/>
              </a:lnSpc>
            </a:pPr>
            <a:r>
              <a:rPr lang="en-US" sz="1800" b="1" smtClean="0"/>
              <a:t>(Bihar Animal Sciences University, Patna)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Conservation of Electrical Energy</a:t>
            </a:r>
            <a:endParaRPr lang="en-US" sz="2800" b="1"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lgn="just"/>
            <a:r>
              <a:rPr lang="en-US" sz="2000" dirty="0" smtClean="0"/>
              <a:t>Maximum demand of electricity should be monitored properly to reduce the electric bill</a:t>
            </a:r>
          </a:p>
          <a:p>
            <a:pPr algn="just"/>
            <a:r>
              <a:rPr lang="en-US" sz="2000" dirty="0" smtClean="0"/>
              <a:t>Power factor should be controlled to near unity</a:t>
            </a:r>
          </a:p>
          <a:p>
            <a:pPr algn="just"/>
            <a:r>
              <a:rPr lang="en-US" sz="2000" dirty="0" smtClean="0"/>
              <a:t>Use energy efficient motors, equipments, transformers and </a:t>
            </a:r>
            <a:r>
              <a:rPr lang="en-US" sz="2000" dirty="0" err="1" smtClean="0"/>
              <a:t>othe</a:t>
            </a:r>
            <a:r>
              <a:rPr lang="en-US" sz="2000" dirty="0" smtClean="0"/>
              <a:t> appliances</a:t>
            </a:r>
          </a:p>
          <a:p>
            <a:pPr algn="just"/>
            <a:r>
              <a:rPr lang="en-US" sz="2000" dirty="0" smtClean="0"/>
              <a:t>Use of soft starters for heavy duty motors to improve power factor</a:t>
            </a:r>
          </a:p>
          <a:p>
            <a:pPr algn="just"/>
            <a:r>
              <a:rPr lang="en-US" sz="2000" dirty="0" smtClean="0"/>
              <a:t>Use of CFL/LED lighting </a:t>
            </a:r>
            <a:r>
              <a:rPr lang="en-US" sz="2000" dirty="0" smtClean="0"/>
              <a:t>devices</a:t>
            </a:r>
          </a:p>
          <a:p>
            <a:pPr lvl="0" algn="just"/>
            <a:r>
              <a:rPr lang="en-US" sz="2000" dirty="0" smtClean="0"/>
              <a:t>Multistage compression in case of high pressure ratio, 9. Selection of refrigerants – Eco-friendly Hydrocarbons and </a:t>
            </a:r>
            <a:r>
              <a:rPr lang="en-US" sz="2000" dirty="0" err="1" smtClean="0"/>
              <a:t>hydroflurocarbon</a:t>
            </a:r>
            <a:r>
              <a:rPr lang="en-US" sz="2000" dirty="0" smtClean="0"/>
              <a:t> (HFCs) are replacing fully halogenated (CFCs) Refrigerants </a:t>
            </a:r>
            <a:r>
              <a:rPr lang="en-US" sz="2000" b="1" dirty="0" smtClean="0"/>
              <a:t>(</a:t>
            </a:r>
            <a:r>
              <a:rPr lang="en-US" sz="2000" b="1" dirty="0" err="1" smtClean="0"/>
              <a:t>Badshah</a:t>
            </a:r>
            <a:r>
              <a:rPr lang="en-US" sz="2000" b="1" dirty="0" smtClean="0"/>
              <a:t>, J., 2010), 10. </a:t>
            </a:r>
            <a:endParaRPr lang="en-US" sz="2000" b="1" smtClean="0"/>
          </a:p>
          <a:p>
            <a:pPr lvl="0" algn="just"/>
            <a:r>
              <a:rPr lang="en-US" sz="2000" smtClean="0"/>
              <a:t>Install </a:t>
            </a:r>
            <a:r>
              <a:rPr lang="en-US" sz="2000" dirty="0" smtClean="0"/>
              <a:t>variable frequency drive and monitor system performance.</a:t>
            </a:r>
          </a:p>
          <a:p>
            <a:pPr algn="just"/>
            <a:endParaRPr lang="en-US" sz="2000" dirty="0" smtClean="0"/>
          </a:p>
          <a:p>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020762"/>
          </a:xfrm>
        </p:spPr>
        <p:txBody>
          <a:bodyPr/>
          <a:lstStyle/>
          <a:p>
            <a:r>
              <a:rPr lang="en-US" sz="2800" b="1" dirty="0" smtClean="0">
                <a:solidFill>
                  <a:srgbClr val="FF0000"/>
                </a:solidFill>
              </a:rPr>
              <a:t>Efficient Running of Pasteurizers, Manufacturing sections, Packaging sections for products</a:t>
            </a:r>
            <a:endParaRPr lang="en-US" sz="2800" b="1" dirty="0">
              <a:solidFill>
                <a:srgbClr val="FF0000"/>
              </a:solidFill>
            </a:endParaRPr>
          </a:p>
        </p:txBody>
      </p:sp>
      <p:sp>
        <p:nvSpPr>
          <p:cNvPr id="3" name="Content Placeholder 2"/>
          <p:cNvSpPr>
            <a:spLocks noGrp="1"/>
          </p:cNvSpPr>
          <p:nvPr>
            <p:ph idx="1"/>
          </p:nvPr>
        </p:nvSpPr>
        <p:spPr>
          <a:xfrm>
            <a:off x="457200" y="1447800"/>
            <a:ext cx="8229600" cy="4678363"/>
          </a:xfrm>
        </p:spPr>
        <p:txBody>
          <a:bodyPr/>
          <a:lstStyle/>
          <a:p>
            <a:pPr algn="just"/>
            <a:r>
              <a:rPr lang="en-US" sz="2000" dirty="0" smtClean="0"/>
              <a:t>Periodic cleaning and maintenance of milk pasteurizers</a:t>
            </a:r>
          </a:p>
          <a:p>
            <a:pPr algn="just"/>
            <a:r>
              <a:rPr lang="en-US" sz="2000" dirty="0" smtClean="0"/>
              <a:t>Chilled milk pipe lines and holding section pipe line should be properly insulated</a:t>
            </a:r>
          </a:p>
          <a:p>
            <a:pPr algn="just"/>
            <a:r>
              <a:rPr lang="en-US" sz="2000" dirty="0" smtClean="0"/>
              <a:t>Milk pasteurizer temperature must be controlled properly with PID controller and FDV system to produce safe pasteurized milk and to avoid reprocessing</a:t>
            </a:r>
          </a:p>
          <a:p>
            <a:pPr algn="just"/>
            <a:r>
              <a:rPr lang="en-US" sz="2000" dirty="0" smtClean="0"/>
              <a:t>Plant regeneration efficiency should be monitored and controlled properly. Old </a:t>
            </a:r>
            <a:r>
              <a:rPr lang="en-US" sz="2000" dirty="0" err="1" smtClean="0"/>
              <a:t>milkpasteurization</a:t>
            </a:r>
            <a:r>
              <a:rPr lang="en-US" sz="2000" dirty="0" smtClean="0"/>
              <a:t> plant with poor regeneration efficiency, pinholes in plates and poor hygiene should be considered for replacement.</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smtClean="0">
                <a:solidFill>
                  <a:srgbClr val="FF0000"/>
                </a:solidFill>
              </a:rPr>
              <a:t>Efficiency Improvement in manufacturing sections</a:t>
            </a:r>
            <a:endParaRPr lang="en-US" sz="2800" b="1" dirty="0">
              <a:solidFill>
                <a:srgbClr val="FF0000"/>
              </a:solidFill>
            </a:endParaRPr>
          </a:p>
        </p:txBody>
      </p:sp>
      <p:sp>
        <p:nvSpPr>
          <p:cNvPr id="3" name="Content Placeholder 2"/>
          <p:cNvSpPr>
            <a:spLocks noGrp="1"/>
          </p:cNvSpPr>
          <p:nvPr>
            <p:ph idx="1"/>
          </p:nvPr>
        </p:nvSpPr>
        <p:spPr>
          <a:xfrm>
            <a:off x="457200" y="838200"/>
            <a:ext cx="8229600" cy="5287963"/>
          </a:xfrm>
        </p:spPr>
        <p:txBody>
          <a:bodyPr/>
          <a:lstStyle/>
          <a:p>
            <a:pPr lvl="0" algn="just"/>
            <a:r>
              <a:rPr lang="en-US" sz="2000" dirty="0" smtClean="0"/>
              <a:t>Ghee is made in dairy plant from butter or directly from cream. Clarification of butter in ghee kettle requires high amount of steam because butter contains 16 % moisture. Instead of this procedure a large portion of water can be removed by centrifuging the melted butter and then clarifying in the ghee kettle. It can save steam and time and also would improve the capacity of plant. The heat of already clarified ghee can be used to melt the butter.</a:t>
            </a:r>
          </a:p>
          <a:p>
            <a:pPr lvl="0" algn="just"/>
            <a:r>
              <a:rPr lang="en-US" sz="2000" dirty="0" smtClean="0"/>
              <a:t>Use of Scraped surface heat exchanger system for </a:t>
            </a:r>
            <a:r>
              <a:rPr lang="en-US" sz="2000" dirty="0" err="1" smtClean="0"/>
              <a:t>forewarming</a:t>
            </a:r>
            <a:r>
              <a:rPr lang="en-US" sz="2000" dirty="0" smtClean="0"/>
              <a:t> and concentration of milk to prepare small scale and economized condensed milk and indigenous dairy products for energy saving and quality production.</a:t>
            </a:r>
          </a:p>
          <a:p>
            <a:pPr lvl="0" algn="just"/>
            <a:r>
              <a:rPr lang="en-US" sz="2000" dirty="0" smtClean="0"/>
              <a:t>Use of Non- thermal technologies such as Membrane technologies in milk processing, High Hydrostatic pressure technology for cold processing, </a:t>
            </a:r>
            <a:r>
              <a:rPr lang="en-US" sz="2000" dirty="0" err="1" smtClean="0"/>
              <a:t>Superfluid</a:t>
            </a:r>
            <a:r>
              <a:rPr lang="en-US" sz="2000" dirty="0" smtClean="0"/>
              <a:t> extraction technology, Eco friendly packages for dairy products, pulsed electric field technology, </a:t>
            </a:r>
            <a:r>
              <a:rPr lang="en-US" sz="2000" dirty="0" err="1" smtClean="0"/>
              <a:t>Nano</a:t>
            </a:r>
            <a:r>
              <a:rPr lang="en-US" sz="2000" dirty="0" smtClean="0"/>
              <a:t> technology for </a:t>
            </a:r>
            <a:r>
              <a:rPr lang="en-US" sz="2000" dirty="0" err="1" smtClean="0"/>
              <a:t>nano</a:t>
            </a:r>
            <a:r>
              <a:rPr lang="en-US" sz="2000" dirty="0" smtClean="0"/>
              <a:t> food and intelligent packaging etc. are the scope for producing qualitative and functional safe foods by optimizing energy consumption (</a:t>
            </a:r>
            <a:r>
              <a:rPr lang="en-US" sz="2000" dirty="0" err="1" smtClean="0"/>
              <a:t>Minz</a:t>
            </a:r>
            <a:r>
              <a:rPr lang="en-US" sz="2000" dirty="0" smtClean="0"/>
              <a:t>, et. al, 2010).</a:t>
            </a:r>
          </a:p>
          <a:p>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457200"/>
          </a:xfrm>
        </p:spPr>
        <p:txBody>
          <a:bodyPr/>
          <a:lstStyle/>
          <a:p>
            <a:r>
              <a:rPr lang="en-US" sz="2400" b="1" dirty="0" smtClean="0">
                <a:solidFill>
                  <a:srgbClr val="FF0000"/>
                </a:solidFill>
              </a:rPr>
              <a:t>Efficiency Improvement in Condensing and Drying Plants</a:t>
            </a:r>
            <a:endParaRPr lang="en-US" sz="2400" b="1" dirty="0">
              <a:solidFill>
                <a:srgbClr val="FF0000"/>
              </a:solidFill>
            </a:endParaRPr>
          </a:p>
        </p:txBody>
      </p:sp>
      <p:sp>
        <p:nvSpPr>
          <p:cNvPr id="3" name="Content Placeholder 2"/>
          <p:cNvSpPr>
            <a:spLocks noGrp="1"/>
          </p:cNvSpPr>
          <p:nvPr>
            <p:ph idx="1"/>
          </p:nvPr>
        </p:nvSpPr>
        <p:spPr>
          <a:xfrm>
            <a:off x="228600" y="685800"/>
            <a:ext cx="8610600" cy="5791200"/>
          </a:xfrm>
        </p:spPr>
        <p:txBody>
          <a:bodyPr/>
          <a:lstStyle/>
          <a:p>
            <a:pPr algn="just"/>
            <a:r>
              <a:rPr lang="en-US" sz="2000" dirty="0" smtClean="0"/>
              <a:t>5-effects evaporator with TVR: 8 kg water </a:t>
            </a:r>
            <a:r>
              <a:rPr lang="en-US" sz="2000" dirty="0" err="1" smtClean="0"/>
              <a:t>evapn</a:t>
            </a:r>
            <a:r>
              <a:rPr lang="en-US" sz="2000" dirty="0" smtClean="0"/>
              <a:t> per kg steam</a:t>
            </a:r>
          </a:p>
          <a:p>
            <a:pPr algn="just"/>
            <a:r>
              <a:rPr lang="en-US" sz="2000" dirty="0" smtClean="0"/>
              <a:t>7 –effects evaporator with TVR: 10 kg water </a:t>
            </a:r>
            <a:r>
              <a:rPr lang="en-US" sz="2000" dirty="0" err="1" smtClean="0"/>
              <a:t>evapn</a:t>
            </a:r>
            <a:r>
              <a:rPr lang="en-US" sz="2000" dirty="0" smtClean="0"/>
              <a:t>. Per kg steam</a:t>
            </a:r>
          </a:p>
          <a:p>
            <a:pPr algn="just"/>
            <a:r>
              <a:rPr lang="en-US" sz="2000" dirty="0" smtClean="0"/>
              <a:t>Multiple effects evaporator without condenser with MVR: Low steam consumption in comparison to equivalent evaporator with TVR and no cooling water requirement.</a:t>
            </a:r>
          </a:p>
          <a:p>
            <a:pPr lvl="0" algn="just"/>
            <a:r>
              <a:rPr lang="en-US" sz="2000" dirty="0" smtClean="0"/>
              <a:t>Use of </a:t>
            </a:r>
            <a:r>
              <a:rPr lang="en-US" sz="2000" dirty="0" err="1" smtClean="0"/>
              <a:t>multipass</a:t>
            </a:r>
            <a:r>
              <a:rPr lang="en-US" sz="2000" dirty="0" smtClean="0"/>
              <a:t> construction </a:t>
            </a:r>
            <a:r>
              <a:rPr lang="en-US" sz="2000" dirty="0" smtClean="0"/>
              <a:t>in each effect to </a:t>
            </a:r>
            <a:r>
              <a:rPr lang="en-US" sz="2000" dirty="0" smtClean="0"/>
              <a:t>retain the advantages of tube wetting rate for different products to make </a:t>
            </a:r>
            <a:r>
              <a:rPr lang="en-US" sz="2000" dirty="0" smtClean="0"/>
              <a:t>flexible.</a:t>
            </a:r>
            <a:endParaRPr lang="en-US" sz="2000" dirty="0" smtClean="0"/>
          </a:p>
          <a:p>
            <a:pPr lvl="0" algn="just"/>
            <a:r>
              <a:rPr lang="en-US" sz="2000" dirty="0" smtClean="0"/>
              <a:t>Higher degree of automation gives higher quality with lower cost.</a:t>
            </a:r>
          </a:p>
          <a:p>
            <a:pPr lvl="0" algn="just"/>
            <a:r>
              <a:rPr lang="en-US" sz="2000" dirty="0" smtClean="0"/>
              <a:t>Full automation of spray dryers and feed treatment to control moisture content in the powder and also to control quality of powder including avoiding burnt particle and safety of drying chamber must be provided in the system. This may be done by feed rate regulation through servomotor and positive pumps or by air heater regulation.</a:t>
            </a:r>
          </a:p>
          <a:p>
            <a:pPr algn="just"/>
            <a:r>
              <a:rPr lang="en-US" sz="2000" dirty="0" smtClean="0"/>
              <a:t>Three stage dryer efficiency increases by 20 percent from 35 % to 55%. </a:t>
            </a:r>
            <a:endParaRPr lang="en-US" sz="2000" dirty="0" smtClean="0"/>
          </a:p>
          <a:p>
            <a:pPr lvl="0" algn="just"/>
            <a:r>
              <a:rPr lang="en-US" sz="2000" dirty="0" smtClean="0"/>
              <a:t>To reduce stack losses, bag filter, cyclone separator and wet scrubbers etc. should be efficiently designed and installed. Their efficiency should be checked regularly.</a:t>
            </a:r>
          </a:p>
          <a:p>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400" dirty="0" smtClean="0">
                <a:solidFill>
                  <a:srgbClr val="FF0000"/>
                </a:solidFill>
              </a:rPr>
              <a:t>Use of solar energy as partial substitutes to thermal energy</a:t>
            </a:r>
            <a:endParaRPr lang="en-US" sz="2400" dirty="0">
              <a:solidFill>
                <a:srgbClr val="FF0000"/>
              </a:solidFill>
            </a:endParaRPr>
          </a:p>
        </p:txBody>
      </p:sp>
      <p:sp>
        <p:nvSpPr>
          <p:cNvPr id="3" name="Content Placeholder 2"/>
          <p:cNvSpPr>
            <a:spLocks noGrp="1"/>
          </p:cNvSpPr>
          <p:nvPr>
            <p:ph idx="1"/>
          </p:nvPr>
        </p:nvSpPr>
        <p:spPr>
          <a:xfrm>
            <a:off x="457200" y="838200"/>
            <a:ext cx="8229600" cy="5287963"/>
          </a:xfrm>
        </p:spPr>
        <p:txBody>
          <a:bodyPr/>
          <a:lstStyle/>
          <a:p>
            <a:pPr algn="just"/>
            <a:r>
              <a:rPr lang="en-US" sz="2000" dirty="0" smtClean="0"/>
              <a:t>Solar energy can be used for hot water generation for milk pasteurization and CIP</a:t>
            </a:r>
          </a:p>
          <a:p>
            <a:pPr algn="just"/>
            <a:r>
              <a:rPr lang="en-US" sz="2000" dirty="0" smtClean="0"/>
              <a:t>To install fully self tracking  parabolic solar concentrator for generation of hot water and storage in a tank to save furnace oil used for </a:t>
            </a:r>
            <a:r>
              <a:rPr lang="en-US" sz="2000" dirty="0" smtClean="0"/>
              <a:t>boiler</a:t>
            </a:r>
          </a:p>
          <a:p>
            <a:pPr algn="just"/>
            <a:r>
              <a:rPr lang="en-US" sz="2000" dirty="0" err="1" smtClean="0"/>
              <a:t>Biofuels</a:t>
            </a:r>
            <a:r>
              <a:rPr lang="en-US" sz="2000" dirty="0" smtClean="0"/>
              <a:t> offer a sustainable and cleaner source of power, with significantly lower green house gas emissions</a:t>
            </a:r>
            <a:r>
              <a:rPr lang="en-US" sz="2000" dirty="0" smtClean="0"/>
              <a:t>.</a:t>
            </a:r>
          </a:p>
          <a:p>
            <a:pPr lvl="0" algn="just"/>
            <a:r>
              <a:rPr lang="en-US" sz="2000" dirty="0" smtClean="0"/>
              <a:t>Biomass (wood waste/agricultural residues etc.) </a:t>
            </a:r>
            <a:r>
              <a:rPr lang="en-US" sz="2000" dirty="0" err="1" smtClean="0"/>
              <a:t>gasifier</a:t>
            </a:r>
            <a:r>
              <a:rPr lang="en-US" sz="2000" dirty="0" smtClean="0"/>
              <a:t> has high potential for production of low calorific value gas for small scale agro based industries for thermal energy and electricity applications</a:t>
            </a:r>
            <a:r>
              <a:rPr lang="en-US" sz="2000" dirty="0" smtClean="0"/>
              <a:t>.</a:t>
            </a:r>
          </a:p>
          <a:p>
            <a:pPr algn="just"/>
            <a:r>
              <a:rPr lang="en-US" sz="2000" dirty="0" smtClean="0"/>
              <a:t>Solar electric also known as photo voltaic cells that convert sunlight directly into electricity for lighting, battery charging, small motors, water pumping and electric fences etc.</a:t>
            </a:r>
          </a:p>
          <a:p>
            <a:pPr lvl="0"/>
            <a:endParaRPr lang="en-US" sz="2000" dirty="0" smtClean="0"/>
          </a:p>
          <a:p>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2800" b="1" dirty="0" smtClean="0">
                <a:solidFill>
                  <a:srgbClr val="FF0000"/>
                </a:solidFill>
              </a:rPr>
              <a:t>Use of efficient Effluent Treatment Plant</a:t>
            </a:r>
            <a:endParaRPr lang="en-US" sz="2800" b="1" dirty="0">
              <a:solidFill>
                <a:srgbClr val="FF0000"/>
              </a:solidFill>
            </a:endParaRPr>
          </a:p>
        </p:txBody>
      </p:sp>
      <p:sp>
        <p:nvSpPr>
          <p:cNvPr id="3" name="Content Placeholder 2"/>
          <p:cNvSpPr>
            <a:spLocks noGrp="1"/>
          </p:cNvSpPr>
          <p:nvPr>
            <p:ph idx="1"/>
          </p:nvPr>
        </p:nvSpPr>
        <p:spPr>
          <a:xfrm>
            <a:off x="457200" y="762000"/>
            <a:ext cx="8229600" cy="5364163"/>
          </a:xfrm>
        </p:spPr>
        <p:txBody>
          <a:bodyPr/>
          <a:lstStyle/>
          <a:p>
            <a:pPr algn="just"/>
            <a:r>
              <a:rPr lang="en-US" sz="1800" dirty="0" smtClean="0"/>
              <a:t>There is considerable scope of energy conservation, if effluent generation and treatment are given due attention</a:t>
            </a:r>
          </a:p>
          <a:p>
            <a:pPr algn="just"/>
            <a:r>
              <a:rPr lang="en-US" sz="1800" dirty="0" smtClean="0"/>
              <a:t>Segregate low BOD and High BOD streams to save energy and land for aeration lagoons in aerobic digestion</a:t>
            </a:r>
          </a:p>
          <a:p>
            <a:pPr algn="just"/>
            <a:r>
              <a:rPr lang="en-US" sz="1800" dirty="0" smtClean="0"/>
              <a:t>The combination of anaerobic cum aerobic treatment plants offers huge savings</a:t>
            </a:r>
          </a:p>
          <a:p>
            <a:pPr algn="just"/>
            <a:r>
              <a:rPr lang="en-US" sz="1800" dirty="0" smtClean="0"/>
              <a:t>For water recycling and reuse, the concept of tertiary treatment to give good quality water should be adopted</a:t>
            </a:r>
          </a:p>
          <a:p>
            <a:pPr algn="just"/>
            <a:r>
              <a:rPr lang="en-US" sz="1800" dirty="0" smtClean="0"/>
              <a:t>Use of </a:t>
            </a:r>
            <a:r>
              <a:rPr lang="en-US" sz="1800" dirty="0" err="1" smtClean="0"/>
              <a:t>Upflow</a:t>
            </a:r>
            <a:r>
              <a:rPr lang="en-US" sz="1800" dirty="0" smtClean="0"/>
              <a:t> Anaerobic Sludge Blanket (UASB) technology followed by Aerobic treatment saves not only energy consumption and energy cost but also produce bio gas. Methane/bio gas can be used to generate electricity which further reduces the operating and thereby production cost of product</a:t>
            </a:r>
            <a:r>
              <a:rPr lang="en-US" sz="1800" dirty="0" smtClean="0"/>
              <a:t>.</a:t>
            </a:r>
          </a:p>
          <a:p>
            <a:pPr lvl="0" algn="just"/>
            <a:r>
              <a:rPr lang="en-US" sz="1800" dirty="0" err="1" smtClean="0"/>
              <a:t>Biomethanation</a:t>
            </a:r>
            <a:r>
              <a:rPr lang="en-US" sz="1800" dirty="0" smtClean="0"/>
              <a:t> of dairy effluent is an anaerobic treatment process of dairy effluent to remove the organic substances and to convert them into methane rich biogas. The methane content in the biogas is 65%. The reactor can tolerate an organic loading of 10 kg COD/ cubic meter reactor volume / day. Methane rich gas is produced through this process and can be utilized for thermal applications and power generation as well </a:t>
            </a:r>
            <a:r>
              <a:rPr lang="en-US" sz="1800" b="1" dirty="0" smtClean="0"/>
              <a:t>(</a:t>
            </a:r>
            <a:r>
              <a:rPr lang="en-US" sz="1800" b="1" dirty="0" err="1" smtClean="0"/>
              <a:t>Rathore</a:t>
            </a:r>
            <a:r>
              <a:rPr lang="en-US" sz="1800" b="1" dirty="0" smtClean="0"/>
              <a:t>, 2010).</a:t>
            </a:r>
            <a:endParaRPr lang="en-US" sz="1800" dirty="0" smtClean="0"/>
          </a:p>
          <a:p>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800" cy="868362"/>
          </a:xfrm>
        </p:spPr>
        <p:txBody>
          <a:bodyPr/>
          <a:lstStyle/>
          <a:p>
            <a:r>
              <a:rPr lang="en-US" sz="2800" b="1" dirty="0" smtClean="0">
                <a:solidFill>
                  <a:srgbClr val="FF0000"/>
                </a:solidFill>
              </a:rPr>
              <a:t>Energy Auditing, Energy Conservation and Energy Efficiency</a:t>
            </a:r>
            <a:endParaRPr lang="en-US" sz="2800" b="1" dirty="0">
              <a:solidFill>
                <a:srgbClr val="FF0000"/>
              </a:solidFill>
            </a:endParaRPr>
          </a:p>
        </p:txBody>
      </p:sp>
      <p:sp>
        <p:nvSpPr>
          <p:cNvPr id="3" name="Content Placeholder 2"/>
          <p:cNvSpPr>
            <a:spLocks noGrp="1"/>
          </p:cNvSpPr>
          <p:nvPr>
            <p:ph idx="1"/>
          </p:nvPr>
        </p:nvSpPr>
        <p:spPr>
          <a:xfrm>
            <a:off x="457200" y="1219200"/>
            <a:ext cx="8229600" cy="5181600"/>
          </a:xfrm>
        </p:spPr>
        <p:txBody>
          <a:bodyPr/>
          <a:lstStyle/>
          <a:p>
            <a:pPr algn="just"/>
            <a:r>
              <a:rPr lang="en-US" sz="2200" dirty="0" smtClean="0"/>
              <a:t>Energy auditing is thorough exercise carried out for energy conservation in different unit operations and utilities required along with estimating the causes of low energy efficiencies and high losses of products and energies. It assists in reduction of production costs and heading the unit to be </a:t>
            </a:r>
            <a:r>
              <a:rPr lang="en-US" sz="2200" dirty="0" smtClean="0"/>
              <a:t>Green. This </a:t>
            </a:r>
            <a:r>
              <a:rPr lang="en-US" sz="2200" dirty="0" smtClean="0"/>
              <a:t>is not only important for significantly reducing production costs but also is environmentally friendly. </a:t>
            </a:r>
          </a:p>
          <a:p>
            <a:pPr algn="just"/>
            <a:r>
              <a:rPr lang="en-US" sz="2200" dirty="0" smtClean="0"/>
              <a:t>Energy conservation is the activities about saving energy by cutting down the wastage and losses, recycling or proper scheduling of operations.</a:t>
            </a:r>
          </a:p>
          <a:p>
            <a:pPr algn="just"/>
            <a:r>
              <a:rPr lang="en-US" sz="2200" dirty="0" smtClean="0"/>
              <a:t>Energy Efficiency differs from energy conservation in the replacement of less energy efficient components or systems to more energy efficient equipments and minor improvements in existing </a:t>
            </a:r>
            <a:r>
              <a:rPr lang="en-US" sz="2200" dirty="0" smtClean="0"/>
              <a:t>system </a:t>
            </a:r>
            <a:r>
              <a:rPr lang="en-US" sz="2200" dirty="0" smtClean="0"/>
              <a:t>for enhancing  its efficiency.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smtClean="0">
                <a:solidFill>
                  <a:srgbClr val="FF0000"/>
                </a:solidFill>
              </a:rPr>
              <a:t>Objective and Methods of Energy Auditing</a:t>
            </a:r>
            <a:endParaRPr lang="en-US" sz="2800" b="1"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lgn="just"/>
            <a:r>
              <a:rPr lang="en-US" sz="2200" dirty="0" smtClean="0"/>
              <a:t>In energy auditing, Complex technical assessment of present energy consumption of an industrial unit/commercial </a:t>
            </a:r>
            <a:r>
              <a:rPr lang="en-US" sz="2200" dirty="0" smtClean="0"/>
              <a:t>facility </a:t>
            </a:r>
            <a:r>
              <a:rPr lang="en-US" sz="2200" dirty="0" smtClean="0"/>
              <a:t>is performed with following objectives:</a:t>
            </a:r>
          </a:p>
          <a:p>
            <a:pPr marL="514350" indent="-514350" algn="just">
              <a:buFont typeface="+mj-lt"/>
              <a:buAutoNum type="romanLcPeriod"/>
            </a:pPr>
            <a:r>
              <a:rPr lang="en-US" sz="2200" dirty="0" smtClean="0"/>
              <a:t>Accumulating data at various points</a:t>
            </a:r>
          </a:p>
          <a:p>
            <a:pPr marL="514350" indent="-514350" algn="just">
              <a:buFont typeface="+mj-lt"/>
              <a:buAutoNum type="romanLcPeriod"/>
            </a:pPr>
            <a:r>
              <a:rPr lang="en-US" sz="2200" dirty="0" smtClean="0"/>
              <a:t>Identifying energy losses and critical junctions</a:t>
            </a:r>
          </a:p>
          <a:p>
            <a:pPr marL="514350" indent="-514350" algn="just">
              <a:buFont typeface="+mj-lt"/>
              <a:buAutoNum type="romanLcPeriod"/>
            </a:pPr>
            <a:r>
              <a:rPr lang="en-US" sz="2200" dirty="0" smtClean="0"/>
              <a:t>Enabling energy conservation and cost savings</a:t>
            </a:r>
          </a:p>
          <a:p>
            <a:pPr algn="just"/>
            <a:r>
              <a:rPr lang="en-US" sz="2200" dirty="0" smtClean="0"/>
              <a:t>The Methodology used to meet objectives are:</a:t>
            </a:r>
          </a:p>
          <a:p>
            <a:pPr marL="514350" indent="-514350" algn="just">
              <a:buFont typeface="+mj-lt"/>
              <a:buAutoNum type="romanLcPeriod"/>
            </a:pPr>
            <a:r>
              <a:rPr lang="en-US" sz="2200" dirty="0" smtClean="0"/>
              <a:t>Analyzing the performance by B.E.E. experts</a:t>
            </a:r>
          </a:p>
          <a:p>
            <a:pPr marL="514350" indent="-514350" algn="just">
              <a:buFont typeface="+mj-lt"/>
              <a:buAutoNum type="romanLcPeriod"/>
            </a:pPr>
            <a:r>
              <a:rPr lang="en-US" sz="2200" dirty="0" smtClean="0"/>
              <a:t>Collating the parameter data with bench mark</a:t>
            </a:r>
          </a:p>
          <a:p>
            <a:pPr marL="514350" indent="-514350" algn="just">
              <a:buFont typeface="+mj-lt"/>
              <a:buAutoNum type="romanLcPeriod"/>
            </a:pPr>
            <a:r>
              <a:rPr lang="en-US" sz="2200" dirty="0" smtClean="0"/>
              <a:t>Manifesting and implementing the corrective measures in all forms of processes, utility equipments and energies ( i.e. electrical, thermal and operational efficiencies).</a:t>
            </a:r>
          </a:p>
          <a:p>
            <a:pPr marL="514350" indent="-514350" algn="just">
              <a:buFont typeface="+mj-lt"/>
              <a:buAutoNum type="romanLcPeriod"/>
            </a:pPr>
            <a:r>
              <a:rPr lang="en-US" sz="2200" dirty="0" smtClean="0"/>
              <a:t>Conducting energy balance, heat &amp; mass balance and specific energy requirement in all unit operations and pumps, compressors etc.</a:t>
            </a:r>
          </a:p>
          <a:p>
            <a:pPr marL="514350" indent="-514350" algn="just">
              <a:buFont typeface="+mj-lt"/>
              <a:buAutoNum type="romanLcPeriod"/>
            </a:pPr>
            <a:endParaRPr lang="en-US" sz="2200" dirty="0" smtClean="0"/>
          </a:p>
          <a:p>
            <a:pPr marL="514350" indent="-514350" algn="just">
              <a:buFont typeface="+mj-lt"/>
              <a:buAutoNum type="romanLcPeriod"/>
            </a:pPr>
            <a:endParaRPr lang="en-US" sz="22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Phases of Energy Auditing</a:t>
            </a:r>
            <a:endParaRPr lang="en-US" sz="2800" b="1" dirty="0">
              <a:solidFill>
                <a:srgbClr val="FF0000"/>
              </a:solidFill>
            </a:endParaRPr>
          </a:p>
        </p:txBody>
      </p:sp>
      <p:sp>
        <p:nvSpPr>
          <p:cNvPr id="3" name="Content Placeholder 2"/>
          <p:cNvSpPr>
            <a:spLocks noGrp="1"/>
          </p:cNvSpPr>
          <p:nvPr>
            <p:ph idx="1"/>
          </p:nvPr>
        </p:nvSpPr>
        <p:spPr>
          <a:xfrm>
            <a:off x="228600" y="838200"/>
            <a:ext cx="8686800" cy="5715000"/>
          </a:xfrm>
        </p:spPr>
        <p:txBody>
          <a:bodyPr/>
          <a:lstStyle/>
          <a:p>
            <a:pPr algn="just"/>
            <a:r>
              <a:rPr lang="en-US" sz="1800" dirty="0" smtClean="0"/>
              <a:t>As per energy conservation act, 2001, Energy Auditing is defined as verification, monitoring and analysis of use of energy including submission of technical report containing recommendations for improving energy efficiency with cost benefit analysis and action plan to reduce energy consumption. Objectives of energy audit include two </a:t>
            </a:r>
            <a:r>
              <a:rPr lang="en-US" sz="1800" dirty="0" smtClean="0"/>
              <a:t>phases</a:t>
            </a:r>
            <a:r>
              <a:rPr lang="en-US" sz="1800" b="1" dirty="0" smtClean="0"/>
              <a:t>:</a:t>
            </a:r>
            <a:endParaRPr lang="en-US" sz="1800" dirty="0" smtClean="0"/>
          </a:p>
          <a:p>
            <a:pPr algn="just"/>
            <a:r>
              <a:rPr lang="en-US" sz="1800" b="1" dirty="0" smtClean="0"/>
              <a:t>Phase –I</a:t>
            </a:r>
            <a:endParaRPr lang="en-US" sz="1800" dirty="0" smtClean="0"/>
          </a:p>
          <a:p>
            <a:pPr lvl="0" algn="just"/>
            <a:r>
              <a:rPr lang="en-US" sz="1800" dirty="0" smtClean="0"/>
              <a:t>Collection of data on operational parameters, energy consumption through a questionnaire or log books</a:t>
            </a:r>
          </a:p>
          <a:p>
            <a:pPr lvl="0" algn="just"/>
            <a:r>
              <a:rPr lang="en-US" sz="1800" dirty="0" smtClean="0"/>
              <a:t>Study of existing plant capacities and their performance</a:t>
            </a:r>
          </a:p>
          <a:p>
            <a:pPr lvl="0" algn="just"/>
            <a:r>
              <a:rPr lang="en-US" sz="1800" dirty="0" smtClean="0"/>
              <a:t>Analyzing specific thermal and electrical energy consumption</a:t>
            </a:r>
          </a:p>
          <a:p>
            <a:pPr lvl="0" algn="just"/>
            <a:r>
              <a:rPr lang="en-US" sz="1800" dirty="0" smtClean="0"/>
              <a:t>Study of power sources, distribution system, load scheduling for 24 hour period, load factor, power factor, efficiency of large motors, automations etc.</a:t>
            </a:r>
          </a:p>
          <a:p>
            <a:pPr lvl="0" algn="just"/>
            <a:r>
              <a:rPr lang="en-US" sz="1800" dirty="0" smtClean="0"/>
              <a:t>Measurement of operational parameters in different plant system, carrying out heat and mass balance, study of limitations and energy losses</a:t>
            </a:r>
          </a:p>
          <a:p>
            <a:pPr lvl="0" algn="just"/>
            <a:r>
              <a:rPr lang="en-US" sz="1800" dirty="0" smtClean="0"/>
              <a:t>Check potential for energy conservation methods to be recommended for thermal and electrical energies separately. Produce specific recommendations and measures</a:t>
            </a:r>
            <a:r>
              <a:rPr lang="en-US" sz="1800" dirty="0" smtClean="0"/>
              <a:t>.</a:t>
            </a:r>
            <a:endParaRPr lang="en-US" sz="1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smtClean="0">
                <a:solidFill>
                  <a:srgbClr val="FF0000"/>
                </a:solidFill>
              </a:rPr>
              <a:t>Phases of energy Auditing</a:t>
            </a:r>
            <a:endParaRPr lang="en-US" sz="2800" b="1" dirty="0">
              <a:solidFill>
                <a:srgbClr val="FF0000"/>
              </a:solidFill>
            </a:endParaRPr>
          </a:p>
        </p:txBody>
      </p:sp>
      <p:sp>
        <p:nvSpPr>
          <p:cNvPr id="3" name="Content Placeholder 2"/>
          <p:cNvSpPr>
            <a:spLocks noGrp="1"/>
          </p:cNvSpPr>
          <p:nvPr>
            <p:ph idx="1"/>
          </p:nvPr>
        </p:nvSpPr>
        <p:spPr>
          <a:xfrm>
            <a:off x="457200" y="838200"/>
            <a:ext cx="8229600" cy="5287963"/>
          </a:xfrm>
        </p:spPr>
        <p:txBody>
          <a:bodyPr/>
          <a:lstStyle/>
          <a:p>
            <a:pPr lvl="0" algn="just"/>
            <a:r>
              <a:rPr lang="en-US" sz="2000" dirty="0" smtClean="0"/>
              <a:t>Preparation of capital cost estimates and establishing techno-economic feasibilities.</a:t>
            </a:r>
          </a:p>
          <a:p>
            <a:pPr lvl="0" algn="just"/>
            <a:r>
              <a:rPr lang="en-US" sz="2000" dirty="0" smtClean="0"/>
              <a:t>Formulating tentative time schedule for implementation of the recommendations and measures.</a:t>
            </a:r>
          </a:p>
          <a:p>
            <a:pPr lvl="0" algn="just"/>
            <a:r>
              <a:rPr lang="en-US" sz="2000" dirty="0" smtClean="0"/>
              <a:t>Undertaking broad cost benefit analysis in terms of saving in energy consumption per unit of production and pay –back period</a:t>
            </a:r>
          </a:p>
          <a:p>
            <a:pPr algn="just"/>
            <a:r>
              <a:rPr lang="en-US" sz="2000" b="1" dirty="0" smtClean="0"/>
              <a:t>Phase –II</a:t>
            </a:r>
            <a:endParaRPr lang="en-US" sz="2000" dirty="0" smtClean="0"/>
          </a:p>
          <a:p>
            <a:pPr algn="just"/>
            <a:r>
              <a:rPr lang="en-US" sz="2000" dirty="0" smtClean="0"/>
              <a:t>Follow up with industry on periodic basis to achieve desired energy use efficiencies with the use of (</a:t>
            </a:r>
            <a:r>
              <a:rPr lang="en-US" sz="2000" dirty="0" err="1" smtClean="0"/>
              <a:t>i</a:t>
            </a:r>
            <a:r>
              <a:rPr lang="en-US" sz="2000" dirty="0" smtClean="0"/>
              <a:t>) Preliminary Energy Audit and (ii) Detailed Energy Audit methodologies. The detailed energy audit offers the most accurate estimate of energy saving and cost by considering interactive effects of all the projects with major equipments employing electrical and thermal </a:t>
            </a:r>
            <a:r>
              <a:rPr lang="en-US" sz="2000" dirty="0" smtClean="0"/>
              <a:t>energies.</a:t>
            </a:r>
          </a:p>
          <a:p>
            <a:pPr algn="just"/>
            <a:r>
              <a:rPr lang="en-US" sz="2000" dirty="0" smtClean="0"/>
              <a:t>The recommended energy conservation and energy efficiency improvement programs become energy solutions for Audit report.</a:t>
            </a:r>
            <a:endParaRPr lang="en-US" sz="20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400" b="1" dirty="0" smtClean="0">
                <a:solidFill>
                  <a:srgbClr val="FF0000"/>
                </a:solidFill>
              </a:rPr>
              <a:t>Energy Solutions and Measures for Energy Conservation in dairy plants</a:t>
            </a:r>
            <a:endParaRPr lang="en-US" sz="2400" dirty="0"/>
          </a:p>
        </p:txBody>
      </p:sp>
      <p:sp>
        <p:nvSpPr>
          <p:cNvPr id="3" name="Content Placeholder 2"/>
          <p:cNvSpPr>
            <a:spLocks noGrp="1"/>
          </p:cNvSpPr>
          <p:nvPr>
            <p:ph idx="1"/>
          </p:nvPr>
        </p:nvSpPr>
        <p:spPr>
          <a:xfrm>
            <a:off x="457200" y="1066800"/>
            <a:ext cx="8229600" cy="5059363"/>
          </a:xfrm>
        </p:spPr>
        <p:txBody>
          <a:bodyPr/>
          <a:lstStyle/>
          <a:p>
            <a:pPr algn="just"/>
            <a:r>
              <a:rPr lang="en-US" sz="1800" b="1" dirty="0" smtClean="0"/>
              <a:t>Milk Procurement and Initial milk quality maintenance:</a:t>
            </a:r>
          </a:p>
          <a:p>
            <a:pPr marL="457200" indent="-457200" algn="just">
              <a:buFont typeface="+mj-lt"/>
              <a:buAutoNum type="alphaLcPeriod"/>
            </a:pPr>
            <a:r>
              <a:rPr lang="en-US" sz="1800" dirty="0" smtClean="0"/>
              <a:t>Clean Milk Production and procurement incentives</a:t>
            </a:r>
          </a:p>
          <a:p>
            <a:pPr marL="457200" indent="-457200" algn="just">
              <a:buFont typeface="+mj-lt"/>
              <a:buAutoNum type="alphaLcPeriod"/>
            </a:pPr>
            <a:r>
              <a:rPr lang="en-US" sz="1800" dirty="0" smtClean="0"/>
              <a:t>Encouragement for use of BMC (Bulk Milk Cooler) to reduce bacterial load at milk Processing plant</a:t>
            </a:r>
          </a:p>
          <a:p>
            <a:pPr marL="457200" indent="-457200" algn="just">
              <a:buFont typeface="+mj-lt"/>
              <a:buAutoNum type="alphaLcPeriod"/>
            </a:pPr>
            <a:r>
              <a:rPr lang="en-US" sz="1800" dirty="0" smtClean="0"/>
              <a:t>It would improve initial quality, reduce energy consumption, reduce pasteurization cost and improve the quality of finished products</a:t>
            </a:r>
          </a:p>
          <a:p>
            <a:pPr marL="457200" indent="-457200" algn="just">
              <a:buFont typeface="Arial" pitchFamily="34" charset="0"/>
              <a:buChar char="•"/>
            </a:pPr>
            <a:r>
              <a:rPr lang="en-US" sz="1800" b="1" dirty="0" smtClean="0"/>
              <a:t>Milk Processing and Utilities Consumption:</a:t>
            </a:r>
          </a:p>
          <a:p>
            <a:pPr marL="457200" indent="-457200" algn="just">
              <a:buFont typeface="+mj-lt"/>
              <a:buAutoNum type="alphaLcPeriod"/>
            </a:pPr>
            <a:r>
              <a:rPr lang="en-US" sz="1800" dirty="0" smtClean="0"/>
              <a:t>Efficient steam generation, distribution and Utilization (based on furnace oil)</a:t>
            </a:r>
          </a:p>
          <a:p>
            <a:pPr marL="457200" indent="-457200" algn="just">
              <a:buFont typeface="+mj-lt"/>
              <a:buAutoNum type="alphaLcPeriod"/>
            </a:pPr>
            <a:r>
              <a:rPr lang="en-US" sz="1800" dirty="0" smtClean="0"/>
              <a:t>Efficient Refrigeration generation, distribution and utilization</a:t>
            </a:r>
          </a:p>
          <a:p>
            <a:pPr marL="457200" indent="-457200" algn="just">
              <a:buFont typeface="+mj-lt"/>
              <a:buAutoNum type="alphaLcPeriod"/>
            </a:pPr>
            <a:r>
              <a:rPr lang="en-US" sz="1800" dirty="0" smtClean="0"/>
              <a:t>Efficient Compressed Air generation, distribution and uses</a:t>
            </a:r>
          </a:p>
          <a:p>
            <a:pPr marL="457200" indent="-457200" algn="just">
              <a:buFont typeface="+mj-lt"/>
              <a:buAutoNum type="alphaLcPeriod"/>
            </a:pPr>
            <a:r>
              <a:rPr lang="en-US" sz="1800" dirty="0" smtClean="0"/>
              <a:t>Conservation of Electrical Energy</a:t>
            </a:r>
          </a:p>
          <a:p>
            <a:pPr marL="457200" indent="-457200" algn="just">
              <a:buFont typeface="+mj-lt"/>
              <a:buAutoNum type="alphaLcPeriod"/>
            </a:pPr>
            <a:r>
              <a:rPr lang="en-US" sz="1800" dirty="0" smtClean="0"/>
              <a:t>Efficient Running of Pasteurizers, Manufacturing sections, Packaging sections for products</a:t>
            </a:r>
          </a:p>
          <a:p>
            <a:pPr marL="457200" indent="-457200" algn="just">
              <a:buFont typeface="+mj-lt"/>
              <a:buAutoNum type="alphaLcPeriod"/>
            </a:pPr>
            <a:r>
              <a:rPr lang="en-US" sz="1800" dirty="0" smtClean="0"/>
              <a:t>Use of solar energy as partial substitutes to thermal energy</a:t>
            </a:r>
          </a:p>
          <a:p>
            <a:pPr marL="457200" indent="-457200" algn="just">
              <a:buFont typeface="+mj-lt"/>
              <a:buAutoNum type="alphaLcPeriod"/>
            </a:pPr>
            <a:r>
              <a:rPr lang="en-US" sz="1800" dirty="0" smtClean="0"/>
              <a:t>Efficient Effluent Treatments and disposal</a:t>
            </a:r>
          </a:p>
          <a:p>
            <a:pPr marL="457200" indent="-457200" algn="just">
              <a:buFont typeface="+mj-lt"/>
              <a:buAutoNum type="alphaLcPeriod"/>
            </a:pPr>
            <a:endParaRPr lang="en-US" sz="2200" dirty="0" smtClean="0"/>
          </a:p>
          <a:p>
            <a:pPr marL="457200" indent="-457200" algn="just">
              <a:buNone/>
            </a:pPr>
            <a:endParaRPr lang="en-US" sz="2200" dirty="0" smtClean="0"/>
          </a:p>
          <a:p>
            <a:pPr marL="457200" indent="-457200" algn="just">
              <a:buFont typeface="+mj-lt"/>
              <a:buAutoNum type="alphaLcPeriod"/>
            </a:pPr>
            <a:endParaRPr lang="en-US" sz="22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smtClean="0">
                <a:solidFill>
                  <a:srgbClr val="FF0000"/>
                </a:solidFill>
              </a:rPr>
              <a:t>Efficient steam generation, distribution and Utilization</a:t>
            </a:r>
            <a:endParaRPr lang="en-US" sz="2800" b="1" dirty="0">
              <a:solidFill>
                <a:srgbClr val="FF0000"/>
              </a:solidFill>
            </a:endParaRPr>
          </a:p>
        </p:txBody>
      </p:sp>
      <p:sp>
        <p:nvSpPr>
          <p:cNvPr id="3" name="Content Placeholder 2"/>
          <p:cNvSpPr>
            <a:spLocks noGrp="1"/>
          </p:cNvSpPr>
          <p:nvPr>
            <p:ph idx="1"/>
          </p:nvPr>
        </p:nvSpPr>
        <p:spPr>
          <a:xfrm>
            <a:off x="457200" y="1066800"/>
            <a:ext cx="8229600" cy="5410200"/>
          </a:xfrm>
        </p:spPr>
        <p:txBody>
          <a:bodyPr/>
          <a:lstStyle/>
          <a:p>
            <a:pPr algn="just"/>
            <a:r>
              <a:rPr lang="en-US" sz="1800" dirty="0" smtClean="0"/>
              <a:t>Selection of fuel </a:t>
            </a:r>
            <a:r>
              <a:rPr lang="en-US" sz="1800" dirty="0" smtClean="0"/>
              <a:t>to have </a:t>
            </a:r>
            <a:r>
              <a:rPr lang="en-US" sz="1800" dirty="0" smtClean="0"/>
              <a:t>Maximum </a:t>
            </a:r>
            <a:r>
              <a:rPr lang="en-US" sz="1800" dirty="0" smtClean="0"/>
              <a:t>steam output with minimum cost input</a:t>
            </a:r>
          </a:p>
          <a:p>
            <a:pPr algn="just"/>
            <a:r>
              <a:rPr lang="en-US" sz="1800" dirty="0" smtClean="0"/>
              <a:t>Periodic </a:t>
            </a:r>
            <a:r>
              <a:rPr lang="en-US" sz="1800" dirty="0" smtClean="0"/>
              <a:t>Fuel analysis to know available effective Kcal (NCV) and level of impurities</a:t>
            </a:r>
          </a:p>
          <a:p>
            <a:pPr algn="just"/>
            <a:r>
              <a:rPr lang="en-US" sz="1800" dirty="0" smtClean="0"/>
              <a:t>Ideal </a:t>
            </a:r>
            <a:r>
              <a:rPr lang="en-US" sz="1800" dirty="0" smtClean="0"/>
              <a:t>combustion parameters (Co</a:t>
            </a:r>
            <a:r>
              <a:rPr lang="en-US" sz="1800" baseline="-25000" dirty="0" smtClean="0"/>
              <a:t>2</a:t>
            </a:r>
            <a:r>
              <a:rPr lang="en-US" sz="1800" dirty="0" smtClean="0"/>
              <a:t> : 12-13%, O</a:t>
            </a:r>
            <a:r>
              <a:rPr lang="en-US" sz="1800" baseline="-25000" dirty="0" smtClean="0"/>
              <a:t>2</a:t>
            </a:r>
            <a:r>
              <a:rPr lang="en-US" sz="1800" dirty="0" smtClean="0"/>
              <a:t> level: 1-4 %, Excessive air level: 5-20%, Stack temperature: 180-200 °C, Max eff.: 80-85%)</a:t>
            </a:r>
          </a:p>
          <a:p>
            <a:pPr algn="just"/>
            <a:r>
              <a:rPr lang="en-US" sz="1800" dirty="0" smtClean="0"/>
              <a:t>Feed </a:t>
            </a:r>
            <a:r>
              <a:rPr lang="en-US" sz="1800" dirty="0" smtClean="0"/>
              <a:t>water Preheating/Combustion air preheating by using flue gases</a:t>
            </a:r>
          </a:p>
          <a:p>
            <a:pPr algn="just"/>
            <a:r>
              <a:rPr lang="en-US" sz="1800" dirty="0" smtClean="0"/>
              <a:t>Feed </a:t>
            </a:r>
            <a:r>
              <a:rPr lang="en-US" sz="1800" dirty="0" smtClean="0"/>
              <a:t>water treatment to less than 5 </a:t>
            </a:r>
            <a:r>
              <a:rPr lang="en-US" sz="1800" dirty="0" err="1" smtClean="0"/>
              <a:t>ppm</a:t>
            </a:r>
            <a:r>
              <a:rPr lang="en-US" sz="1800" dirty="0" smtClean="0"/>
              <a:t> hardness</a:t>
            </a:r>
          </a:p>
          <a:p>
            <a:pPr algn="just"/>
            <a:r>
              <a:rPr lang="en-US" sz="1800" dirty="0" smtClean="0"/>
              <a:t>Adequate </a:t>
            </a:r>
            <a:r>
              <a:rPr lang="en-US" sz="1800" dirty="0" smtClean="0"/>
              <a:t>insulation of steam line and heat transfer surfaces</a:t>
            </a:r>
          </a:p>
          <a:p>
            <a:pPr algn="just"/>
            <a:r>
              <a:rPr lang="en-US" sz="1800" dirty="0" smtClean="0"/>
              <a:t>Proper </a:t>
            </a:r>
            <a:r>
              <a:rPr lang="en-US" sz="1800" dirty="0" smtClean="0"/>
              <a:t>and periodic </a:t>
            </a:r>
            <a:r>
              <a:rPr lang="en-US" sz="1800" dirty="0" err="1" smtClean="0"/>
              <a:t>blowdown</a:t>
            </a:r>
            <a:r>
              <a:rPr lang="en-US" sz="1800" dirty="0" smtClean="0"/>
              <a:t>. TDS should not exceed &gt; 3000 </a:t>
            </a:r>
            <a:r>
              <a:rPr lang="en-US" sz="1800" dirty="0" err="1" smtClean="0"/>
              <a:t>ppm</a:t>
            </a:r>
            <a:endParaRPr lang="en-US" sz="1800" dirty="0" smtClean="0"/>
          </a:p>
          <a:p>
            <a:pPr algn="just"/>
            <a:r>
              <a:rPr lang="en-US" sz="1800" dirty="0" smtClean="0"/>
              <a:t>Timely </a:t>
            </a:r>
            <a:r>
              <a:rPr lang="en-US" sz="1800" dirty="0" smtClean="0"/>
              <a:t>correcting the steam leakages</a:t>
            </a:r>
          </a:p>
          <a:p>
            <a:pPr algn="just"/>
            <a:r>
              <a:rPr lang="en-US" sz="1800" dirty="0" smtClean="0"/>
              <a:t>Use </a:t>
            </a:r>
            <a:r>
              <a:rPr lang="en-US" sz="1800" dirty="0" smtClean="0"/>
              <a:t>of dry saturated steam instead of wet steam</a:t>
            </a:r>
          </a:p>
          <a:p>
            <a:pPr algn="just"/>
            <a:r>
              <a:rPr lang="en-US" sz="1800" dirty="0" smtClean="0"/>
              <a:t> </a:t>
            </a:r>
            <a:r>
              <a:rPr lang="en-US" sz="1800" dirty="0" smtClean="0"/>
              <a:t>Periodic and proper air purging</a:t>
            </a:r>
          </a:p>
          <a:p>
            <a:pPr algn="just"/>
            <a:r>
              <a:rPr lang="en-US" sz="1800" dirty="0" smtClean="0"/>
              <a:t>Adopt </a:t>
            </a:r>
            <a:r>
              <a:rPr lang="en-US" sz="1800" dirty="0" smtClean="0"/>
              <a:t>suitable condensate recovery </a:t>
            </a:r>
            <a:r>
              <a:rPr lang="en-US" sz="1800" dirty="0" smtClean="0"/>
              <a:t>system</a:t>
            </a:r>
            <a:endParaRPr lang="en-US" sz="1800" dirty="0" smtClean="0"/>
          </a:p>
          <a:p>
            <a:pPr algn="just"/>
            <a:r>
              <a:rPr lang="en-US" sz="1800" dirty="0" smtClean="0"/>
              <a:t>Use </a:t>
            </a:r>
            <a:r>
              <a:rPr lang="en-US" sz="1800" dirty="0" smtClean="0"/>
              <a:t>of solar hot water system as per techno economic feasibility</a:t>
            </a:r>
          </a:p>
          <a:p>
            <a:pPr algn="just"/>
            <a:r>
              <a:rPr lang="en-US" sz="1800" dirty="0" smtClean="0"/>
              <a:t>Periodic </a:t>
            </a:r>
            <a:r>
              <a:rPr lang="en-US" sz="1800" dirty="0" smtClean="0"/>
              <a:t>cleaning of water side/fire side is very important to avoid scale formation and soot deposition</a:t>
            </a: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400" dirty="0" smtClean="0"/>
              <a:t/>
            </a:r>
            <a:br>
              <a:rPr lang="en-US" sz="2400" dirty="0" smtClean="0"/>
            </a:br>
            <a:r>
              <a:rPr lang="en-US" sz="2400" dirty="0" smtClean="0"/>
              <a:t/>
            </a:r>
            <a:br>
              <a:rPr lang="en-US" sz="2400" dirty="0" smtClean="0"/>
            </a:br>
            <a:r>
              <a:rPr lang="en-US" sz="2400" b="1" dirty="0" smtClean="0">
                <a:solidFill>
                  <a:srgbClr val="FF0000"/>
                </a:solidFill>
              </a:rPr>
              <a:t>Efficient Refrigeration generation, distribution and utilization</a:t>
            </a:r>
            <a:r>
              <a:rPr lang="en-US" b="1" dirty="0" smtClean="0">
                <a:solidFill>
                  <a:srgbClr val="FF0000"/>
                </a:solidFill>
              </a:rPr>
              <a:t/>
            </a:r>
            <a:br>
              <a:rPr lang="en-US" b="1" dirty="0" smtClean="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457200" y="1066800"/>
            <a:ext cx="8229600" cy="5486400"/>
          </a:xfrm>
        </p:spPr>
        <p:txBody>
          <a:bodyPr/>
          <a:lstStyle/>
          <a:p>
            <a:r>
              <a:rPr lang="en-US" sz="2000" dirty="0" smtClean="0"/>
              <a:t>Proper insulation of chilled water lines, cold storage and IBT</a:t>
            </a:r>
          </a:p>
          <a:p>
            <a:r>
              <a:rPr lang="en-US" sz="2000" dirty="0" smtClean="0"/>
              <a:t>Timely and periodic air and oil purging from the system</a:t>
            </a:r>
          </a:p>
          <a:p>
            <a:r>
              <a:rPr lang="en-US" sz="2000" dirty="0" smtClean="0"/>
              <a:t>It is advisable to segregate IBT, cold storage and Deep Freeze suction lines and connecting to separate refrigeration compressors</a:t>
            </a:r>
          </a:p>
          <a:p>
            <a:r>
              <a:rPr lang="en-US" sz="2000" dirty="0" smtClean="0"/>
              <a:t>The refrigeration effect  must be efficiently utilized by elimination of losses of chilled water and heat losses</a:t>
            </a:r>
          </a:p>
          <a:p>
            <a:r>
              <a:rPr lang="en-US" sz="2000" dirty="0" smtClean="0"/>
              <a:t>Efficient running of refrigeration compressors</a:t>
            </a:r>
          </a:p>
          <a:p>
            <a:r>
              <a:rPr lang="en-US" sz="2000" dirty="0" smtClean="0"/>
              <a:t>Periodic cleaning of evaporators and </a:t>
            </a:r>
            <a:r>
              <a:rPr lang="en-US" sz="2000" dirty="0" err="1" smtClean="0"/>
              <a:t>condensors</a:t>
            </a:r>
            <a:r>
              <a:rPr lang="en-US" sz="2000" dirty="0" smtClean="0"/>
              <a:t> (0.8 mm scale built up on </a:t>
            </a:r>
            <a:r>
              <a:rPr lang="en-US" sz="2000" dirty="0" err="1" smtClean="0"/>
              <a:t>condensor</a:t>
            </a:r>
            <a:r>
              <a:rPr lang="en-US" sz="2000" dirty="0" smtClean="0"/>
              <a:t> tubes can increase energy consumption by 30-35%)</a:t>
            </a:r>
          </a:p>
          <a:p>
            <a:r>
              <a:rPr lang="en-US" sz="2000" dirty="0" smtClean="0"/>
              <a:t>Night time running of compressors reduces the peak load and minimum KVA consumption and reduced electric bill</a:t>
            </a:r>
          </a:p>
          <a:p>
            <a:r>
              <a:rPr lang="en-US" sz="2000" dirty="0" smtClean="0"/>
              <a:t>Timely preventive maintenance of compressors and systems</a:t>
            </a:r>
          </a:p>
          <a:p>
            <a:r>
              <a:rPr lang="en-US" sz="2000" dirty="0" smtClean="0"/>
              <a:t>Minimizing reprocessing load to zero level.</a:t>
            </a:r>
          </a:p>
          <a:p>
            <a:r>
              <a:rPr lang="en-US" sz="2000" dirty="0" smtClean="0"/>
              <a:t>Efficient running of cold storage, deep freeze and </a:t>
            </a:r>
            <a:r>
              <a:rPr lang="en-US" sz="2000" dirty="0" err="1" smtClean="0"/>
              <a:t>Icecream</a:t>
            </a:r>
            <a:r>
              <a:rPr lang="en-US" sz="2000" dirty="0" smtClean="0"/>
              <a:t> sections</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smtClean="0">
                <a:solidFill>
                  <a:srgbClr val="FF0000"/>
                </a:solidFill>
              </a:rPr>
              <a:t/>
            </a:r>
            <a:br>
              <a:rPr lang="en-US" sz="2800" b="1" dirty="0" smtClean="0">
                <a:solidFill>
                  <a:srgbClr val="FF0000"/>
                </a:solidFill>
              </a:rPr>
            </a:br>
            <a:r>
              <a:rPr lang="en-US" sz="2800" b="1" dirty="0" smtClean="0">
                <a:solidFill>
                  <a:srgbClr val="FF0000"/>
                </a:solidFill>
              </a:rPr>
              <a:t>Efficient Compressed Air generation, distribution and uses</a:t>
            </a:r>
            <a:r>
              <a:rPr lang="en-US" sz="2800" dirty="0" smtClean="0"/>
              <a:t/>
            </a:r>
            <a:br>
              <a:rPr lang="en-US" sz="2800" dirty="0" smtClean="0"/>
            </a:br>
            <a:endParaRPr lang="en-US" sz="2800" dirty="0"/>
          </a:p>
        </p:txBody>
      </p:sp>
      <p:sp>
        <p:nvSpPr>
          <p:cNvPr id="3" name="Content Placeholder 2"/>
          <p:cNvSpPr>
            <a:spLocks noGrp="1"/>
          </p:cNvSpPr>
          <p:nvPr>
            <p:ph idx="1"/>
          </p:nvPr>
        </p:nvSpPr>
        <p:spPr>
          <a:xfrm>
            <a:off x="457200" y="1143000"/>
            <a:ext cx="8229600" cy="4983163"/>
          </a:xfrm>
        </p:spPr>
        <p:txBody>
          <a:bodyPr/>
          <a:lstStyle/>
          <a:p>
            <a:r>
              <a:rPr lang="en-US" sz="2000" dirty="0" smtClean="0"/>
              <a:t>Adequate intake of filtered and cooled air.</a:t>
            </a:r>
          </a:p>
          <a:p>
            <a:r>
              <a:rPr lang="en-US" sz="2000" dirty="0" smtClean="0"/>
              <a:t>Adequate cooling of  air compressors</a:t>
            </a:r>
          </a:p>
          <a:p>
            <a:r>
              <a:rPr lang="en-US" sz="2000" dirty="0" smtClean="0"/>
              <a:t>Avoid leakages</a:t>
            </a:r>
          </a:p>
          <a:p>
            <a:r>
              <a:rPr lang="en-US" sz="2000" dirty="0" smtClean="0"/>
              <a:t>Minimum </a:t>
            </a:r>
            <a:r>
              <a:rPr lang="en-US" sz="2000" dirty="0" err="1" smtClean="0"/>
              <a:t>pressur</a:t>
            </a:r>
            <a:r>
              <a:rPr lang="en-US" sz="2000" dirty="0" smtClean="0"/>
              <a:t> drops in air lines</a:t>
            </a:r>
          </a:p>
          <a:p>
            <a:r>
              <a:rPr lang="en-US" sz="2000" dirty="0" smtClean="0"/>
              <a:t>Proper removal moisture from compressed air distribution system</a:t>
            </a:r>
          </a:p>
          <a:p>
            <a:r>
              <a:rPr lang="en-US" sz="2000" dirty="0" smtClean="0"/>
              <a:t>Segregation of low and high pressure air requirements</a:t>
            </a:r>
          </a:p>
          <a:p>
            <a:r>
              <a:rPr lang="en-US" sz="2000" dirty="0" smtClean="0"/>
              <a:t>Proper and effective maintenance of compressed air generation and distribution system</a:t>
            </a:r>
            <a:endParaRPr lang="en-US" sz="20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15140507</TotalTime>
  <Words>1933</Words>
  <Application>Microsoft Office PowerPoint</Application>
  <PresentationFormat>On-screen Show (4:3)</PresentationFormat>
  <Paragraphs>123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Energy Conservation and Auditing in a Dairy Industrial Plant</vt:lpstr>
      <vt:lpstr>Energy Auditing, Energy Conservation and Energy Efficiency</vt:lpstr>
      <vt:lpstr>Objective and Methods of Energy Auditing</vt:lpstr>
      <vt:lpstr>Phases of Energy Auditing</vt:lpstr>
      <vt:lpstr>Phases of energy Auditing</vt:lpstr>
      <vt:lpstr>Energy Solutions and Measures for Energy Conservation in dairy plants</vt:lpstr>
      <vt:lpstr>Efficient steam generation, distribution and Utilization</vt:lpstr>
      <vt:lpstr>  Efficient Refrigeration generation, distribution and utilization </vt:lpstr>
      <vt:lpstr> Efficient Compressed Air generation, distribution and uses </vt:lpstr>
      <vt:lpstr>Conservation of Electrical Energy</vt:lpstr>
      <vt:lpstr>Efficient Running of Pasteurizers, Manufacturing sections, Packaging sections for products</vt:lpstr>
      <vt:lpstr>Efficiency Improvement in manufacturing sections</vt:lpstr>
      <vt:lpstr>Efficiency Improvement in Condensing and Drying Plants</vt:lpstr>
      <vt:lpstr>Use of solar energy as partial substitutes to thermal energy</vt:lpstr>
      <vt:lpstr>Use of efficient Effluent Treatment Plant</vt:lpstr>
      <vt:lpstr>Slide 16</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180</cp:revision>
  <dcterms:created xsi:type="dcterms:W3CDTF">2007-11-06T10:48:03Z</dcterms:created>
  <dcterms:modified xsi:type="dcterms:W3CDTF">2020-04-04T08:08:48Z</dcterms:modified>
</cp:coreProperties>
</file>