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Proxima Nova"/>
      <p:regular r:id="rId23"/>
      <p:bold r:id="rId24"/>
      <p:italic r:id="rId25"/>
      <p:boldItalic r:id="rId26"/>
    </p:embeddedFont>
    <p:embeddedFont>
      <p:font typeface="Poppins"/>
      <p:regular r:id="rId27"/>
      <p:bold r:id="rId28"/>
      <p:italic r:id="rId29"/>
      <p:boldItalic r:id="rId30"/>
    </p:embeddedFont>
    <p:embeddedFont>
      <p:font typeface="Tahoma"/>
      <p:regular r:id="rId31"/>
      <p:bold r:id="rId32"/>
    </p:embeddedFont>
    <p:embeddedFont>
      <p:font typeface="Century Gothic"/>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16">
          <p15:clr>
            <a:srgbClr val="A4A3A4"/>
          </p15:clr>
        </p15:guide>
      </p15:sldGuideLst>
    </p:ext>
    <p:ext uri="http://customooxmlschemas.google.com/">
      <go:slidesCustomData xmlns:go="http://customooxmlschemas.google.com/" r:id="rId41" roundtripDataSignature="AMtx7mh9eGawSITccnBBA8VqwnU2bPK7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regular.fntdata"/><Relationship Id="rId30" Type="http://schemas.openxmlformats.org/officeDocument/2006/relationships/font" Target="fonts/Poppins-boldItalic.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Tahoma-bold.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8" name="Shape 38"/>
        <p:cNvGrpSpPr/>
        <p:nvPr/>
      </p:nvGrpSpPr>
      <p:grpSpPr>
        <a:xfrm>
          <a:off x="0" y="0"/>
          <a:ext cx="0" cy="0"/>
          <a:chOff x="0" y="0"/>
          <a:chExt cx="0" cy="0"/>
        </a:xfrm>
      </p:grpSpPr>
      <p:sp>
        <p:nvSpPr>
          <p:cNvPr id="39" name="Google Shape;39;p19"/>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1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9"/>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04" name="Shape 104"/>
        <p:cNvGrpSpPr/>
        <p:nvPr/>
      </p:nvGrpSpPr>
      <p:grpSpPr>
        <a:xfrm>
          <a:off x="0" y="0"/>
          <a:ext cx="0" cy="0"/>
          <a:chOff x="0" y="0"/>
          <a:chExt cx="0" cy="0"/>
        </a:xfrm>
      </p:grpSpPr>
      <p:sp>
        <p:nvSpPr>
          <p:cNvPr id="105" name="Google Shape;105;p28"/>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8"/>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8"/>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11" name="Shape 111"/>
        <p:cNvGrpSpPr/>
        <p:nvPr/>
      </p:nvGrpSpPr>
      <p:grpSpPr>
        <a:xfrm>
          <a:off x="0" y="0"/>
          <a:ext cx="0" cy="0"/>
          <a:chOff x="0" y="0"/>
          <a:chExt cx="0" cy="0"/>
        </a:xfrm>
      </p:grpSpPr>
      <p:sp>
        <p:nvSpPr>
          <p:cNvPr id="112" name="Google Shape;112;p2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9"/>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29"/>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2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21" name="Shape 121"/>
        <p:cNvGrpSpPr/>
        <p:nvPr/>
      </p:nvGrpSpPr>
      <p:grpSpPr>
        <a:xfrm>
          <a:off x="0" y="0"/>
          <a:ext cx="0" cy="0"/>
          <a:chOff x="0" y="0"/>
          <a:chExt cx="0" cy="0"/>
        </a:xfrm>
      </p:grpSpPr>
      <p:sp>
        <p:nvSpPr>
          <p:cNvPr id="122" name="Google Shape;122;p30"/>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0"/>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28" name="Shape 128"/>
        <p:cNvGrpSpPr/>
        <p:nvPr/>
      </p:nvGrpSpPr>
      <p:grpSpPr>
        <a:xfrm>
          <a:off x="0" y="0"/>
          <a:ext cx="0" cy="0"/>
          <a:chOff x="0" y="0"/>
          <a:chExt cx="0" cy="0"/>
        </a:xfrm>
      </p:grpSpPr>
      <p:sp>
        <p:nvSpPr>
          <p:cNvPr id="129" name="Google Shape;129;p31"/>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1"/>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1"/>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1"/>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31"/>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38" name="Shape 138"/>
        <p:cNvGrpSpPr/>
        <p:nvPr/>
      </p:nvGrpSpPr>
      <p:grpSpPr>
        <a:xfrm>
          <a:off x="0" y="0"/>
          <a:ext cx="0" cy="0"/>
          <a:chOff x="0" y="0"/>
          <a:chExt cx="0" cy="0"/>
        </a:xfrm>
      </p:grpSpPr>
      <p:sp>
        <p:nvSpPr>
          <p:cNvPr id="139" name="Google Shape;139;p32"/>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6" name="Shape 146"/>
        <p:cNvGrpSpPr/>
        <p:nvPr/>
      </p:nvGrpSpPr>
      <p:grpSpPr>
        <a:xfrm>
          <a:off x="0" y="0"/>
          <a:ext cx="0" cy="0"/>
          <a:chOff x="0" y="0"/>
          <a:chExt cx="0" cy="0"/>
        </a:xfrm>
      </p:grpSpPr>
      <p:sp>
        <p:nvSpPr>
          <p:cNvPr id="147" name="Google Shape;147;p3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3"/>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4"/>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4"/>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5" name="Shape 45"/>
        <p:cNvGrpSpPr/>
        <p:nvPr/>
      </p:nvGrpSpPr>
      <p:grpSpPr>
        <a:xfrm>
          <a:off x="0" y="0"/>
          <a:ext cx="0" cy="0"/>
          <a:chOff x="0" y="0"/>
          <a:chExt cx="0" cy="0"/>
        </a:xfrm>
      </p:grpSpPr>
      <p:sp>
        <p:nvSpPr>
          <p:cNvPr id="46" name="Google Shape;46;p2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2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7" name="Shape 57"/>
        <p:cNvGrpSpPr/>
        <p:nvPr/>
      </p:nvGrpSpPr>
      <p:grpSpPr>
        <a:xfrm>
          <a:off x="0" y="0"/>
          <a:ext cx="0" cy="0"/>
          <a:chOff x="0" y="0"/>
          <a:chExt cx="0" cy="0"/>
        </a:xfrm>
      </p:grpSpPr>
      <p:sp>
        <p:nvSpPr>
          <p:cNvPr id="58" name="Google Shape;58;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0" name="Google Shape;60;p22"/>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1" name="Google Shape;61;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5" name="Shape 65"/>
        <p:cNvGrpSpPr/>
        <p:nvPr/>
      </p:nvGrpSpPr>
      <p:grpSpPr>
        <a:xfrm>
          <a:off x="0" y="0"/>
          <a:ext cx="0" cy="0"/>
          <a:chOff x="0" y="0"/>
          <a:chExt cx="0" cy="0"/>
        </a:xfrm>
      </p:grpSpPr>
      <p:sp>
        <p:nvSpPr>
          <p:cNvPr id="66" name="Google Shape;66;p23"/>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8" name="Google Shape;68;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2" name="Shape 72"/>
        <p:cNvGrpSpPr/>
        <p:nvPr/>
      </p:nvGrpSpPr>
      <p:grpSpPr>
        <a:xfrm>
          <a:off x="0" y="0"/>
          <a:ext cx="0" cy="0"/>
          <a:chOff x="0" y="0"/>
          <a:chExt cx="0" cy="0"/>
        </a:xfrm>
      </p:grpSpPr>
      <p:sp>
        <p:nvSpPr>
          <p:cNvPr id="73" name="Google Shape;73;p2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5" name="Google Shape;75;p24"/>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24"/>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7" name="Google Shape;77;p24"/>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8" name="Google Shape;78;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2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8" name="Shape 88"/>
        <p:cNvGrpSpPr/>
        <p:nvPr/>
      </p:nvGrpSpPr>
      <p:grpSpPr>
        <a:xfrm>
          <a:off x="0" y="0"/>
          <a:ext cx="0" cy="0"/>
          <a:chOff x="0" y="0"/>
          <a:chExt cx="0" cy="0"/>
        </a:xfrm>
      </p:grpSpPr>
      <p:sp>
        <p:nvSpPr>
          <p:cNvPr id="89" name="Google Shape;89;p26"/>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26"/>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6" name="Shape 96"/>
        <p:cNvGrpSpPr/>
        <p:nvPr/>
      </p:nvGrpSpPr>
      <p:grpSpPr>
        <a:xfrm>
          <a:off x="0" y="0"/>
          <a:ext cx="0" cy="0"/>
          <a:chOff x="0" y="0"/>
          <a:chExt cx="0" cy="0"/>
        </a:xfrm>
      </p:grpSpPr>
      <p:sp>
        <p:nvSpPr>
          <p:cNvPr id="97" name="Google Shape;97;p27"/>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99" name="Google Shape;99;p27"/>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18"/>
          <p:cNvGrpSpPr/>
          <p:nvPr/>
        </p:nvGrpSpPr>
        <p:grpSpPr>
          <a:xfrm>
            <a:off x="1" y="228600"/>
            <a:ext cx="2851516" cy="6638628"/>
            <a:chOff x="2487613" y="285750"/>
            <a:chExt cx="2428875" cy="5654676"/>
          </a:xfrm>
        </p:grpSpPr>
        <p:sp>
          <p:nvSpPr>
            <p:cNvPr id="7" name="Google Shape;7;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8"/>
          <p:cNvGrpSpPr/>
          <p:nvPr/>
        </p:nvGrpSpPr>
        <p:grpSpPr>
          <a:xfrm>
            <a:off x="27222" y="-786"/>
            <a:ext cx="2356674" cy="6854039"/>
            <a:chOff x="6627813" y="194833"/>
            <a:chExt cx="1952625" cy="5678918"/>
          </a:xfrm>
        </p:grpSpPr>
        <p:sp>
          <p:nvSpPr>
            <p:cNvPr id="20" name="Google Shape;20;p18"/>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8"/>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8"/>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monstermarketplace.com/" TargetMode="External"/><Relationship Id="rId4" Type="http://schemas.openxmlformats.org/officeDocument/2006/relationships/hyperlink" Target="http://en.wikipedia.org/wiki/Hypothyroidis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
          <p:cNvSpPr txBox="1"/>
          <p:nvPr>
            <p:ph type="ctrTitle"/>
          </p:nvPr>
        </p:nvSpPr>
        <p:spPr>
          <a:xfrm>
            <a:off x="2916286" y="211443"/>
            <a:ext cx="8915399" cy="842964"/>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262626"/>
              </a:buClr>
              <a:buSzPts val="4860"/>
              <a:buFont typeface="Century Gothic"/>
              <a:buNone/>
            </a:pPr>
            <a:r>
              <a:rPr b="1" i="1" lang="en-US" sz="4860" u="sng"/>
              <a:t>Epilepsy In Canine</a:t>
            </a:r>
            <a:endParaRPr/>
          </a:p>
        </p:txBody>
      </p:sp>
      <p:sp>
        <p:nvSpPr>
          <p:cNvPr id="165" name="Google Shape;165;p1"/>
          <p:cNvSpPr txBox="1"/>
          <p:nvPr>
            <p:ph idx="1" type="subTitle"/>
          </p:nvPr>
        </p:nvSpPr>
        <p:spPr>
          <a:xfrm>
            <a:off x="9372600" y="5514975"/>
            <a:ext cx="2819400" cy="1343025"/>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665"/>
              <a:buNone/>
            </a:pPr>
            <a:r>
              <a:rPr b="1" lang="en-US" sz="1665">
                <a:solidFill>
                  <a:schemeClr val="dk1"/>
                </a:solidFill>
              </a:rPr>
              <a:t>BY-</a:t>
            </a:r>
            <a:r>
              <a:rPr b="1" i="1" lang="en-US" sz="1665">
                <a:solidFill>
                  <a:schemeClr val="dk1"/>
                </a:solidFill>
              </a:rPr>
              <a:t>Dr Nikhil Raj</a:t>
            </a:r>
            <a:endParaRPr/>
          </a:p>
          <a:p>
            <a:pPr indent="0" lvl="0" marL="0" rtl="0" algn="l">
              <a:lnSpc>
                <a:spcPct val="80000"/>
              </a:lnSpc>
              <a:spcBef>
                <a:spcPts val="1000"/>
              </a:spcBef>
              <a:spcAft>
                <a:spcPts val="0"/>
              </a:spcAft>
              <a:buSzPts val="1665"/>
              <a:buNone/>
            </a:pPr>
            <a:r>
              <a:rPr b="1" lang="en-US" sz="1665">
                <a:solidFill>
                  <a:schemeClr val="dk1"/>
                </a:solidFill>
              </a:rPr>
              <a:t> M.V.Sc Scholar</a:t>
            </a:r>
            <a:endParaRPr/>
          </a:p>
          <a:p>
            <a:pPr indent="0" lvl="0" marL="0" rtl="0" algn="l">
              <a:lnSpc>
                <a:spcPct val="80000"/>
              </a:lnSpc>
              <a:spcBef>
                <a:spcPts val="1000"/>
              </a:spcBef>
              <a:spcAft>
                <a:spcPts val="0"/>
              </a:spcAft>
              <a:buSzPts val="1665"/>
              <a:buNone/>
            </a:pPr>
            <a:r>
              <a:rPr b="1" lang="en-US" sz="1665">
                <a:solidFill>
                  <a:schemeClr val="dk1"/>
                </a:solidFill>
              </a:rPr>
              <a:t>Bihar Veterinary College</a:t>
            </a:r>
            <a:endParaRPr/>
          </a:p>
          <a:p>
            <a:pPr indent="0" lvl="0" marL="0" rtl="0" algn="l">
              <a:lnSpc>
                <a:spcPct val="80000"/>
              </a:lnSpc>
              <a:spcBef>
                <a:spcPts val="1000"/>
              </a:spcBef>
              <a:spcAft>
                <a:spcPts val="0"/>
              </a:spcAft>
              <a:buSzPts val="1665"/>
              <a:buNone/>
            </a:pPr>
            <a:r>
              <a:rPr b="1" lang="en-US" sz="1665">
                <a:solidFill>
                  <a:schemeClr val="dk1"/>
                </a:solidFill>
              </a:rPr>
              <a:t> B.A.S.U. Patna</a:t>
            </a:r>
            <a:endParaRPr/>
          </a:p>
        </p:txBody>
      </p:sp>
      <p:pic>
        <p:nvPicPr>
          <p:cNvPr id="166" name="Google Shape;166;p1"/>
          <p:cNvPicPr preferRelativeResize="0"/>
          <p:nvPr/>
        </p:nvPicPr>
        <p:blipFill rotWithShape="1">
          <a:blip r:embed="rId3">
            <a:alphaModFix/>
          </a:blip>
          <a:srcRect b="0" l="0" r="0" t="0"/>
          <a:stretch/>
        </p:blipFill>
        <p:spPr>
          <a:xfrm>
            <a:off x="4684604" y="2129642"/>
            <a:ext cx="3544997" cy="1516348"/>
          </a:xfrm>
          <a:prstGeom prst="rect">
            <a:avLst/>
          </a:prstGeom>
          <a:noFill/>
          <a:ln>
            <a:noFill/>
          </a:ln>
        </p:spPr>
      </p:pic>
      <p:pic>
        <p:nvPicPr>
          <p:cNvPr id="167" name="Google Shape;167;p1"/>
          <p:cNvPicPr preferRelativeResize="0"/>
          <p:nvPr/>
        </p:nvPicPr>
        <p:blipFill rotWithShape="1">
          <a:blip r:embed="rId4">
            <a:alphaModFix/>
          </a:blip>
          <a:srcRect b="0" l="0" r="0" t="0"/>
          <a:stretch/>
        </p:blipFill>
        <p:spPr>
          <a:xfrm>
            <a:off x="1639725" y="321025"/>
            <a:ext cx="9263275" cy="4064275"/>
          </a:xfrm>
          <a:prstGeom prst="rect">
            <a:avLst/>
          </a:prstGeom>
          <a:noFill/>
          <a:ln>
            <a:noFill/>
          </a:ln>
        </p:spPr>
      </p:pic>
      <p:sp>
        <p:nvSpPr>
          <p:cNvPr id="168" name="Google Shape;168;p1"/>
          <p:cNvSpPr txBox="1"/>
          <p:nvPr/>
        </p:nvSpPr>
        <p:spPr>
          <a:xfrm>
            <a:off x="2308775" y="5191325"/>
            <a:ext cx="1297800" cy="9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entury Gothic"/>
                <a:ea typeface="Century Gothic"/>
                <a:cs typeface="Century Gothic"/>
                <a:sym typeface="Century Gothic"/>
              </a:rPr>
              <a:t>VCM-604</a:t>
            </a:r>
            <a:endParaRPr b="1">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10"/>
          <p:cNvSpPr txBox="1"/>
          <p:nvPr>
            <p:ph type="title"/>
          </p:nvPr>
        </p:nvSpPr>
        <p:spPr>
          <a:xfrm>
            <a:off x="1640156" y="225536"/>
            <a:ext cx="8911687" cy="48279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40"/>
              <a:buFont typeface="Century Gothic"/>
              <a:buNone/>
            </a:pPr>
            <a:r>
              <a:rPr b="1" lang="en-US" sz="3240"/>
              <a:t>Continued</a:t>
            </a:r>
            <a:r>
              <a:rPr lang="en-US" sz="3240"/>
              <a:t>….</a:t>
            </a:r>
            <a:endParaRPr/>
          </a:p>
        </p:txBody>
      </p:sp>
      <p:pic>
        <p:nvPicPr>
          <p:cNvPr id="245" name="Google Shape;245;p10"/>
          <p:cNvPicPr preferRelativeResize="0"/>
          <p:nvPr>
            <p:ph idx="1" type="body"/>
          </p:nvPr>
        </p:nvPicPr>
        <p:blipFill rotWithShape="1">
          <a:blip r:embed="rId3">
            <a:alphaModFix/>
          </a:blip>
          <a:srcRect b="0" l="0" r="0" t="0"/>
          <a:stretch/>
        </p:blipFill>
        <p:spPr>
          <a:xfrm>
            <a:off x="200025" y="1185862"/>
            <a:ext cx="5857875" cy="3200401"/>
          </a:xfrm>
          <a:prstGeom prst="rect">
            <a:avLst/>
          </a:prstGeom>
          <a:noFill/>
          <a:ln>
            <a:noFill/>
          </a:ln>
        </p:spPr>
      </p:pic>
      <p:pic>
        <p:nvPicPr>
          <p:cNvPr id="246" name="Google Shape;246;p10"/>
          <p:cNvPicPr preferRelativeResize="0"/>
          <p:nvPr/>
        </p:nvPicPr>
        <p:blipFill rotWithShape="1">
          <a:blip r:embed="rId4">
            <a:alphaModFix/>
          </a:blip>
          <a:srcRect b="0" l="0" r="0" t="0"/>
          <a:stretch/>
        </p:blipFill>
        <p:spPr>
          <a:xfrm>
            <a:off x="7000876" y="466933"/>
            <a:ext cx="4740238" cy="2693195"/>
          </a:xfrm>
          <a:prstGeom prst="rect">
            <a:avLst/>
          </a:prstGeom>
          <a:noFill/>
          <a:ln>
            <a:noFill/>
          </a:ln>
        </p:spPr>
      </p:pic>
      <p:pic>
        <p:nvPicPr>
          <p:cNvPr id="247" name="Google Shape;247;p10"/>
          <p:cNvPicPr preferRelativeResize="0"/>
          <p:nvPr/>
        </p:nvPicPr>
        <p:blipFill rotWithShape="1">
          <a:blip r:embed="rId5">
            <a:alphaModFix/>
          </a:blip>
          <a:srcRect b="0" l="0" r="0" t="0"/>
          <a:stretch/>
        </p:blipFill>
        <p:spPr>
          <a:xfrm>
            <a:off x="6057900" y="3440544"/>
            <a:ext cx="6096000" cy="3352800"/>
          </a:xfrm>
          <a:prstGeom prst="roundRect">
            <a:avLst>
              <a:gd fmla="val 5299" name="adj"/>
            </a:avLst>
          </a:prstGeom>
          <a:noFill/>
          <a:ln>
            <a:noFill/>
          </a:ln>
        </p:spPr>
      </p:pic>
      <p:sp>
        <p:nvSpPr>
          <p:cNvPr descr="dog shape" id="248" name="Google Shape;248;p10"/>
          <p:cNvSpPr/>
          <p:nvPr/>
        </p:nvSpPr>
        <p:spPr>
          <a:xfrm flipH="1">
            <a:off x="971550" y="4538663"/>
            <a:ext cx="3729036" cy="2254681"/>
          </a:xfrm>
          <a:custGeom>
            <a:rect b="b" l="l" r="r" t="t"/>
            <a:pathLst>
              <a:path extrusionOk="0" h="508000" w="596900">
                <a:moveTo>
                  <a:pt x="592455" y="274955"/>
                </a:moveTo>
                <a:cubicBezTo>
                  <a:pt x="593725" y="215265"/>
                  <a:pt x="545465" y="165735"/>
                  <a:pt x="485775" y="165735"/>
                </a:cubicBezTo>
                <a:cubicBezTo>
                  <a:pt x="426085" y="164465"/>
                  <a:pt x="376555" y="212725"/>
                  <a:pt x="376555" y="272415"/>
                </a:cubicBezTo>
                <a:cubicBezTo>
                  <a:pt x="376555" y="283845"/>
                  <a:pt x="384175" y="292735"/>
                  <a:pt x="395605" y="295275"/>
                </a:cubicBezTo>
                <a:cubicBezTo>
                  <a:pt x="396875" y="295275"/>
                  <a:pt x="396875" y="295275"/>
                  <a:pt x="398145" y="295275"/>
                </a:cubicBezTo>
                <a:cubicBezTo>
                  <a:pt x="409575" y="295275"/>
                  <a:pt x="418465" y="285115"/>
                  <a:pt x="418465" y="273685"/>
                </a:cubicBezTo>
                <a:cubicBezTo>
                  <a:pt x="417195" y="252095"/>
                  <a:pt x="427355" y="231775"/>
                  <a:pt x="445135" y="220345"/>
                </a:cubicBezTo>
                <a:cubicBezTo>
                  <a:pt x="501015" y="186055"/>
                  <a:pt x="558165" y="229235"/>
                  <a:pt x="551815" y="283845"/>
                </a:cubicBezTo>
                <a:cubicBezTo>
                  <a:pt x="546735" y="316865"/>
                  <a:pt x="517525" y="342265"/>
                  <a:pt x="483235" y="340995"/>
                </a:cubicBezTo>
                <a:lnTo>
                  <a:pt x="434975" y="340995"/>
                </a:lnTo>
                <a:cubicBezTo>
                  <a:pt x="429895" y="340995"/>
                  <a:pt x="426085" y="339725"/>
                  <a:pt x="423545" y="335915"/>
                </a:cubicBezTo>
                <a:lnTo>
                  <a:pt x="423545" y="335915"/>
                </a:lnTo>
                <a:cubicBezTo>
                  <a:pt x="413385" y="325755"/>
                  <a:pt x="400685" y="319405"/>
                  <a:pt x="385445" y="316865"/>
                </a:cubicBezTo>
                <a:lnTo>
                  <a:pt x="357505" y="311785"/>
                </a:lnTo>
                <a:cubicBezTo>
                  <a:pt x="323215" y="305435"/>
                  <a:pt x="291465" y="294005"/>
                  <a:pt x="262255" y="276225"/>
                </a:cubicBezTo>
                <a:lnTo>
                  <a:pt x="222885" y="253365"/>
                </a:lnTo>
                <a:cubicBezTo>
                  <a:pt x="206375" y="244475"/>
                  <a:pt x="192405" y="233045"/>
                  <a:pt x="178435" y="219075"/>
                </a:cubicBezTo>
                <a:cubicBezTo>
                  <a:pt x="175895" y="216535"/>
                  <a:pt x="174625" y="212725"/>
                  <a:pt x="174625" y="210185"/>
                </a:cubicBezTo>
                <a:cubicBezTo>
                  <a:pt x="174625" y="202565"/>
                  <a:pt x="180975" y="197485"/>
                  <a:pt x="187325" y="197485"/>
                </a:cubicBezTo>
                <a:lnTo>
                  <a:pt x="247015" y="198755"/>
                </a:lnTo>
                <a:cubicBezTo>
                  <a:pt x="255905" y="198755"/>
                  <a:pt x="263525" y="194945"/>
                  <a:pt x="269875" y="188595"/>
                </a:cubicBezTo>
                <a:lnTo>
                  <a:pt x="288925" y="168275"/>
                </a:lnTo>
                <a:cubicBezTo>
                  <a:pt x="288925" y="168275"/>
                  <a:pt x="290195" y="167005"/>
                  <a:pt x="290195" y="167005"/>
                </a:cubicBezTo>
                <a:cubicBezTo>
                  <a:pt x="295275" y="159385"/>
                  <a:pt x="294005" y="149225"/>
                  <a:pt x="286385" y="144145"/>
                </a:cubicBezTo>
                <a:lnTo>
                  <a:pt x="260985" y="125095"/>
                </a:lnTo>
                <a:cubicBezTo>
                  <a:pt x="247015" y="114935"/>
                  <a:pt x="239395" y="98425"/>
                  <a:pt x="239395" y="81915"/>
                </a:cubicBezTo>
                <a:cubicBezTo>
                  <a:pt x="239395" y="75565"/>
                  <a:pt x="236855" y="69215"/>
                  <a:pt x="231775" y="65405"/>
                </a:cubicBezTo>
                <a:lnTo>
                  <a:pt x="206375" y="40005"/>
                </a:lnTo>
                <a:cubicBezTo>
                  <a:pt x="187325" y="20955"/>
                  <a:pt x="160655" y="9525"/>
                  <a:pt x="133985" y="9525"/>
                </a:cubicBezTo>
                <a:lnTo>
                  <a:pt x="19685" y="9525"/>
                </a:lnTo>
                <a:lnTo>
                  <a:pt x="19685" y="9525"/>
                </a:lnTo>
                <a:cubicBezTo>
                  <a:pt x="14605" y="9525"/>
                  <a:pt x="10795" y="13335"/>
                  <a:pt x="10795" y="18415"/>
                </a:cubicBezTo>
                <a:lnTo>
                  <a:pt x="10795" y="18415"/>
                </a:lnTo>
                <a:cubicBezTo>
                  <a:pt x="10795" y="48895"/>
                  <a:pt x="36195" y="74295"/>
                  <a:pt x="66675" y="74295"/>
                </a:cubicBezTo>
                <a:lnTo>
                  <a:pt x="88265" y="74295"/>
                </a:lnTo>
                <a:cubicBezTo>
                  <a:pt x="104775" y="74295"/>
                  <a:pt x="120015" y="67945"/>
                  <a:pt x="131445" y="55245"/>
                </a:cubicBezTo>
                <a:cubicBezTo>
                  <a:pt x="136525" y="50165"/>
                  <a:pt x="145415" y="48895"/>
                  <a:pt x="151765" y="55245"/>
                </a:cubicBezTo>
                <a:cubicBezTo>
                  <a:pt x="156845" y="60325"/>
                  <a:pt x="158115" y="69215"/>
                  <a:pt x="151765" y="75565"/>
                </a:cubicBezTo>
                <a:cubicBezTo>
                  <a:pt x="140335" y="86995"/>
                  <a:pt x="126365" y="92075"/>
                  <a:pt x="109855" y="93345"/>
                </a:cubicBezTo>
                <a:lnTo>
                  <a:pt x="92075" y="93345"/>
                </a:lnTo>
                <a:cubicBezTo>
                  <a:pt x="80645" y="93345"/>
                  <a:pt x="70485" y="100965"/>
                  <a:pt x="66675" y="112395"/>
                </a:cubicBezTo>
                <a:lnTo>
                  <a:pt x="65405" y="114935"/>
                </a:lnTo>
                <a:cubicBezTo>
                  <a:pt x="55245" y="149225"/>
                  <a:pt x="50165" y="186055"/>
                  <a:pt x="50165" y="221615"/>
                </a:cubicBezTo>
                <a:cubicBezTo>
                  <a:pt x="50165" y="272415"/>
                  <a:pt x="61595" y="323215"/>
                  <a:pt x="83185" y="370205"/>
                </a:cubicBezTo>
                <a:lnTo>
                  <a:pt x="84455" y="371475"/>
                </a:lnTo>
                <a:cubicBezTo>
                  <a:pt x="84455" y="372745"/>
                  <a:pt x="85725" y="374015"/>
                  <a:pt x="85725" y="375285"/>
                </a:cubicBezTo>
                <a:cubicBezTo>
                  <a:pt x="100965" y="410845"/>
                  <a:pt x="83185" y="452755"/>
                  <a:pt x="47625" y="466725"/>
                </a:cubicBezTo>
                <a:lnTo>
                  <a:pt x="18415" y="478155"/>
                </a:lnTo>
                <a:cubicBezTo>
                  <a:pt x="13335" y="480695"/>
                  <a:pt x="9525" y="485775"/>
                  <a:pt x="9525" y="492125"/>
                </a:cubicBezTo>
                <a:cubicBezTo>
                  <a:pt x="9525" y="492125"/>
                  <a:pt x="9525" y="492125"/>
                  <a:pt x="9525" y="492125"/>
                </a:cubicBezTo>
                <a:cubicBezTo>
                  <a:pt x="9525" y="499745"/>
                  <a:pt x="15875" y="504825"/>
                  <a:pt x="23495" y="504825"/>
                </a:cubicBezTo>
                <a:lnTo>
                  <a:pt x="137795" y="504825"/>
                </a:lnTo>
                <a:cubicBezTo>
                  <a:pt x="161925" y="504825"/>
                  <a:pt x="186055" y="494665"/>
                  <a:pt x="202565" y="478155"/>
                </a:cubicBezTo>
                <a:cubicBezTo>
                  <a:pt x="211455" y="469265"/>
                  <a:pt x="224155" y="462915"/>
                  <a:pt x="236855" y="460375"/>
                </a:cubicBezTo>
                <a:lnTo>
                  <a:pt x="258445" y="456565"/>
                </a:lnTo>
                <a:cubicBezTo>
                  <a:pt x="259715" y="456565"/>
                  <a:pt x="260985" y="455295"/>
                  <a:pt x="262255" y="454025"/>
                </a:cubicBezTo>
                <a:cubicBezTo>
                  <a:pt x="263525" y="451485"/>
                  <a:pt x="263525" y="448945"/>
                  <a:pt x="260985" y="447675"/>
                </a:cubicBezTo>
                <a:cubicBezTo>
                  <a:pt x="248285" y="438785"/>
                  <a:pt x="240665" y="424815"/>
                  <a:pt x="240665" y="409575"/>
                </a:cubicBezTo>
                <a:lnTo>
                  <a:pt x="240665" y="389255"/>
                </a:lnTo>
                <a:cubicBezTo>
                  <a:pt x="240665" y="377825"/>
                  <a:pt x="245745" y="366395"/>
                  <a:pt x="253365" y="357505"/>
                </a:cubicBezTo>
                <a:lnTo>
                  <a:pt x="260985" y="349885"/>
                </a:lnTo>
                <a:cubicBezTo>
                  <a:pt x="263525" y="347345"/>
                  <a:pt x="266065" y="346075"/>
                  <a:pt x="268605" y="346075"/>
                </a:cubicBezTo>
                <a:cubicBezTo>
                  <a:pt x="274955" y="346075"/>
                  <a:pt x="280035" y="351155"/>
                  <a:pt x="280035" y="357505"/>
                </a:cubicBezTo>
                <a:lnTo>
                  <a:pt x="280035" y="357505"/>
                </a:lnTo>
                <a:cubicBezTo>
                  <a:pt x="280035" y="360045"/>
                  <a:pt x="278765" y="363855"/>
                  <a:pt x="276225" y="365125"/>
                </a:cubicBezTo>
                <a:lnTo>
                  <a:pt x="271145" y="370205"/>
                </a:lnTo>
                <a:cubicBezTo>
                  <a:pt x="263525" y="377825"/>
                  <a:pt x="258445" y="389255"/>
                  <a:pt x="258445" y="400685"/>
                </a:cubicBezTo>
                <a:lnTo>
                  <a:pt x="258445" y="400685"/>
                </a:lnTo>
                <a:cubicBezTo>
                  <a:pt x="258445" y="414655"/>
                  <a:pt x="266065" y="428625"/>
                  <a:pt x="277495" y="436245"/>
                </a:cubicBezTo>
                <a:lnTo>
                  <a:pt x="300355" y="451485"/>
                </a:lnTo>
                <a:cubicBezTo>
                  <a:pt x="302895" y="452755"/>
                  <a:pt x="305435" y="455295"/>
                  <a:pt x="305435" y="459105"/>
                </a:cubicBezTo>
                <a:cubicBezTo>
                  <a:pt x="306705" y="464185"/>
                  <a:pt x="302895" y="470535"/>
                  <a:pt x="296545" y="470535"/>
                </a:cubicBezTo>
                <a:lnTo>
                  <a:pt x="250825" y="481965"/>
                </a:lnTo>
                <a:cubicBezTo>
                  <a:pt x="243205" y="484505"/>
                  <a:pt x="236855" y="490855"/>
                  <a:pt x="236855" y="499745"/>
                </a:cubicBezTo>
                <a:lnTo>
                  <a:pt x="236855" y="499745"/>
                </a:lnTo>
                <a:cubicBezTo>
                  <a:pt x="236855" y="499745"/>
                  <a:pt x="236855" y="499745"/>
                  <a:pt x="236855" y="499745"/>
                </a:cubicBezTo>
                <a:cubicBezTo>
                  <a:pt x="236855" y="503555"/>
                  <a:pt x="239395" y="506095"/>
                  <a:pt x="243205" y="506095"/>
                </a:cubicBezTo>
                <a:lnTo>
                  <a:pt x="358775" y="506095"/>
                </a:lnTo>
                <a:cubicBezTo>
                  <a:pt x="405765" y="506095"/>
                  <a:pt x="443865" y="467995"/>
                  <a:pt x="443865" y="421005"/>
                </a:cubicBezTo>
                <a:lnTo>
                  <a:pt x="443865" y="418465"/>
                </a:lnTo>
                <a:cubicBezTo>
                  <a:pt x="443865" y="398145"/>
                  <a:pt x="460375" y="381635"/>
                  <a:pt x="480695" y="381635"/>
                </a:cubicBezTo>
                <a:cubicBezTo>
                  <a:pt x="542925" y="381635"/>
                  <a:pt x="591185" y="333375"/>
                  <a:pt x="592455" y="274955"/>
                </a:cubicBezTo>
                <a:close/>
              </a:path>
            </a:pathLst>
          </a:custGeom>
          <a:gradFill>
            <a:gsLst>
              <a:gs pos="0">
                <a:schemeClr val="accent3"/>
              </a:gs>
              <a:gs pos="11000">
                <a:schemeClr val="accent3"/>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11"/>
          <p:cNvSpPr txBox="1"/>
          <p:nvPr>
            <p:ph type="title"/>
          </p:nvPr>
        </p:nvSpPr>
        <p:spPr>
          <a:xfrm>
            <a:off x="1815817" y="635981"/>
            <a:ext cx="3065752" cy="62159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2000"/>
              <a:buFont typeface="Century Gothic"/>
              <a:buNone/>
            </a:pPr>
            <a:r>
              <a:rPr b="1" lang="en-US" sz="2000">
                <a:solidFill>
                  <a:srgbClr val="3F3F3F"/>
                </a:solidFill>
              </a:rPr>
              <a:t>Focal seizure –</a:t>
            </a:r>
            <a:endParaRPr b="1" sz="2000"/>
          </a:p>
        </p:txBody>
      </p:sp>
      <p:sp>
        <p:nvSpPr>
          <p:cNvPr id="254" name="Google Shape;254;p11"/>
          <p:cNvSpPr txBox="1"/>
          <p:nvPr>
            <p:ph idx="1" type="body"/>
          </p:nvPr>
        </p:nvSpPr>
        <p:spPr>
          <a:xfrm>
            <a:off x="861391" y="1603513"/>
            <a:ext cx="4823791" cy="430770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A53010"/>
              </a:buClr>
              <a:buSzPts val="1800"/>
              <a:buChar char="🠶"/>
            </a:pPr>
            <a:r>
              <a:rPr lang="en-US">
                <a:solidFill>
                  <a:srgbClr val="3F3F3F"/>
                </a:solidFill>
              </a:rPr>
              <a:t>seizures originating from only part of the brain and therefore also only affecting part of the body</a:t>
            </a:r>
            <a:endParaRPr/>
          </a:p>
          <a:p>
            <a:pPr indent="-228600" lvl="0" marL="342900" rtl="0" algn="l">
              <a:spcBef>
                <a:spcPts val="1000"/>
              </a:spcBef>
              <a:spcAft>
                <a:spcPts val="0"/>
              </a:spcAft>
              <a:buClr>
                <a:srgbClr val="A53010"/>
              </a:buClr>
              <a:buSzPts val="1800"/>
              <a:buNone/>
            </a:pPr>
            <a:r>
              <a:t/>
            </a:r>
            <a:endParaRPr>
              <a:solidFill>
                <a:srgbClr val="3F3F3F"/>
              </a:solidFill>
            </a:endParaRPr>
          </a:p>
          <a:p>
            <a:pPr indent="-228600" lvl="0" marL="342900" rtl="0" algn="l">
              <a:spcBef>
                <a:spcPts val="1000"/>
              </a:spcBef>
              <a:spcAft>
                <a:spcPts val="0"/>
              </a:spcAft>
              <a:buSzPts val="1800"/>
              <a:buNone/>
            </a:pPr>
            <a:r>
              <a:t/>
            </a:r>
            <a:endParaRPr/>
          </a:p>
        </p:txBody>
      </p:sp>
      <p:pic>
        <p:nvPicPr>
          <p:cNvPr descr="Types of Seizures in Dogs | Canna-Pet" id="255" name="Google Shape;255;p11"/>
          <p:cNvPicPr preferRelativeResize="0"/>
          <p:nvPr/>
        </p:nvPicPr>
        <p:blipFill rotWithShape="1">
          <a:blip r:embed="rId3">
            <a:alphaModFix/>
          </a:blip>
          <a:srcRect b="0" l="0" r="0" t="0"/>
          <a:stretch/>
        </p:blipFill>
        <p:spPr>
          <a:xfrm>
            <a:off x="6738937" y="0"/>
            <a:ext cx="5453063" cy="6858000"/>
          </a:xfrm>
          <a:prstGeom prst="rect">
            <a:avLst/>
          </a:prstGeom>
          <a:noFill/>
          <a:ln>
            <a:noFill/>
          </a:ln>
        </p:spPr>
      </p:pic>
      <p:pic>
        <p:nvPicPr>
          <p:cNvPr id="256" name="Google Shape;256;p11"/>
          <p:cNvPicPr preferRelativeResize="0"/>
          <p:nvPr/>
        </p:nvPicPr>
        <p:blipFill rotWithShape="1">
          <a:blip r:embed="rId4">
            <a:alphaModFix/>
          </a:blip>
          <a:srcRect b="0" l="0" r="0" t="0"/>
          <a:stretch/>
        </p:blipFill>
        <p:spPr>
          <a:xfrm>
            <a:off x="410820" y="3186113"/>
            <a:ext cx="6096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12"/>
          <p:cNvSpPr txBox="1"/>
          <p:nvPr>
            <p:ph type="title"/>
          </p:nvPr>
        </p:nvSpPr>
        <p:spPr>
          <a:xfrm>
            <a:off x="1417983" y="1073426"/>
            <a:ext cx="5645426" cy="532737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B3C4"/>
              </a:buClr>
              <a:buSzPts val="2000"/>
              <a:buFont typeface="Poppins"/>
              <a:buNone/>
            </a:pPr>
            <a:r>
              <a:rPr b="1" lang="en-US" sz="2000">
                <a:solidFill>
                  <a:srgbClr val="00B3C4"/>
                </a:solidFill>
                <a:latin typeface="Poppins"/>
                <a:ea typeface="Poppins"/>
                <a:cs typeface="Poppins"/>
                <a:sym typeface="Poppins"/>
              </a:rPr>
              <a:t>Simple Partial Seizure-</a:t>
            </a:r>
            <a:r>
              <a:rPr lang="en-US" sz="2000">
                <a:solidFill>
                  <a:srgbClr val="333333"/>
                </a:solidFill>
                <a:latin typeface="Open Sans"/>
                <a:ea typeface="Open Sans"/>
                <a:cs typeface="Open Sans"/>
                <a:sym typeface="Open Sans"/>
              </a:rPr>
              <a:t> dog may show symptoms such as dilated pupils or their hair standing up. Vocalizations such as growling,, and involuntary movements may occur. Specific muscles may contract and relax, and your dog may show signs of vision or hearing changes, balance problems, or even suffer from disturbances and hallucinations. Your dog may bark or growl at nothing, bite at the air (fly biting) or behave fearfully for no discernible reason.</a:t>
            </a:r>
            <a:br>
              <a:rPr b="1" lang="en-US" sz="2000"/>
            </a:br>
            <a:r>
              <a:rPr b="1" lang="en-US" sz="2000">
                <a:solidFill>
                  <a:srgbClr val="5DA3A3"/>
                </a:solidFill>
              </a:rPr>
              <a:t>Complex Partial Seizure- </a:t>
            </a:r>
            <a:br>
              <a:rPr b="1" lang="en-US"/>
            </a:br>
            <a:r>
              <a:rPr lang="en-US" sz="2000"/>
              <a:t>dog may stare motionless, then experience a period of abnormal or bizarre behaviors right before a generalized seizure  takesplace</a:t>
            </a:r>
            <a:r>
              <a:rPr lang="en-US"/>
              <a:t>.</a:t>
            </a:r>
            <a:endParaRPr/>
          </a:p>
        </p:txBody>
      </p:sp>
      <p:pic>
        <p:nvPicPr>
          <p:cNvPr descr="Types of Seizures in Dogs | Dog seizures, Epilepsy in dogs, Types ..." id="262" name="Google Shape;262;p12"/>
          <p:cNvPicPr preferRelativeResize="0"/>
          <p:nvPr>
            <p:ph idx="1" type="body"/>
          </p:nvPr>
        </p:nvPicPr>
        <p:blipFill rotWithShape="1">
          <a:blip r:embed="rId3">
            <a:alphaModFix/>
          </a:blip>
          <a:srcRect b="0" l="0" r="0" t="0"/>
          <a:stretch/>
        </p:blipFill>
        <p:spPr>
          <a:xfrm>
            <a:off x="7169424" y="0"/>
            <a:ext cx="5022576"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3"/>
          <p:cNvSpPr txBox="1"/>
          <p:nvPr>
            <p:ph type="title"/>
          </p:nvPr>
        </p:nvSpPr>
        <p:spPr>
          <a:xfrm>
            <a:off x="1640156" y="624110"/>
            <a:ext cx="8911687" cy="69034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40"/>
              <a:buFont typeface="Century Gothic"/>
              <a:buNone/>
            </a:pPr>
            <a:r>
              <a:rPr b="1" lang="en-US" sz="3240"/>
              <a:t>Dog Breeds That Are More Prone To Seizure-</a:t>
            </a:r>
            <a:endParaRPr/>
          </a:p>
        </p:txBody>
      </p:sp>
      <p:pic>
        <p:nvPicPr>
          <p:cNvPr descr="What Dog Breeds Are Prone to Seizures? | Canna-Pet" id="268" name="Google Shape;268;p13"/>
          <p:cNvPicPr preferRelativeResize="0"/>
          <p:nvPr>
            <p:ph idx="1" type="body"/>
          </p:nvPr>
        </p:nvPicPr>
        <p:blipFill rotWithShape="1">
          <a:blip r:embed="rId3">
            <a:alphaModFix/>
          </a:blip>
          <a:srcRect b="0" l="0" r="0" t="7027"/>
          <a:stretch/>
        </p:blipFill>
        <p:spPr>
          <a:xfrm>
            <a:off x="1394584" y="1690465"/>
            <a:ext cx="9621078" cy="491490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14"/>
          <p:cNvSpPr txBox="1"/>
          <p:nvPr>
            <p:ph type="title"/>
          </p:nvPr>
        </p:nvSpPr>
        <p:spPr>
          <a:xfrm>
            <a:off x="1835687" y="338360"/>
            <a:ext cx="8911687" cy="76177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30000"/>
              </a:buClr>
              <a:buSzPts val="3600"/>
              <a:buFont typeface="Arial"/>
              <a:buNone/>
            </a:pPr>
            <a:r>
              <a:rPr b="1" i="1" lang="en-US">
                <a:solidFill>
                  <a:srgbClr val="330000"/>
                </a:solidFill>
                <a:latin typeface="Arial"/>
                <a:ea typeface="Arial"/>
                <a:cs typeface="Arial"/>
                <a:sym typeface="Arial"/>
              </a:rPr>
              <a:t>Antiepileptic Drug Therapy in the Dog</a:t>
            </a:r>
            <a:endParaRPr/>
          </a:p>
        </p:txBody>
      </p:sp>
      <p:sp>
        <p:nvSpPr>
          <p:cNvPr id="274" name="Google Shape;274;p14"/>
          <p:cNvSpPr txBox="1"/>
          <p:nvPr>
            <p:ph idx="1" type="body"/>
          </p:nvPr>
        </p:nvSpPr>
        <p:spPr>
          <a:xfrm>
            <a:off x="985837" y="1371600"/>
            <a:ext cx="11101387" cy="514804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b="1" lang="en-US">
                <a:solidFill>
                  <a:schemeClr val="dk1"/>
                </a:solidFill>
              </a:rPr>
              <a:t>Phenobarbital- @2.5 mg /b.wt  q12 hr</a:t>
            </a:r>
            <a:endParaRPr b="1">
              <a:solidFill>
                <a:schemeClr val="dk1"/>
              </a:solidFill>
            </a:endParaRPr>
          </a:p>
          <a:p>
            <a:pPr indent="-228600" lvl="0" marL="342900" rtl="0" algn="l">
              <a:lnSpc>
                <a:spcPct val="90000"/>
              </a:lnSpc>
              <a:spcBef>
                <a:spcPts val="1000"/>
              </a:spcBef>
              <a:spcAft>
                <a:spcPts val="0"/>
              </a:spcAft>
              <a:buSzPts val="1800"/>
              <a:buNone/>
            </a:pPr>
            <a:r>
              <a:t/>
            </a:r>
            <a:endParaRPr b="1">
              <a:solidFill>
                <a:schemeClr val="dk1"/>
              </a:solidFill>
            </a:endParaRPr>
          </a:p>
          <a:p>
            <a:pPr indent="-342900" lvl="0" marL="342900" rtl="0" algn="l">
              <a:lnSpc>
                <a:spcPct val="90000"/>
              </a:lnSpc>
              <a:spcBef>
                <a:spcPts val="1000"/>
              </a:spcBef>
              <a:spcAft>
                <a:spcPts val="0"/>
              </a:spcAft>
              <a:buSzPts val="1600"/>
              <a:buChar char="🠶"/>
            </a:pPr>
            <a:r>
              <a:rPr b="1" lang="en-US" sz="1600">
                <a:solidFill>
                  <a:schemeClr val="dk1"/>
                </a:solidFill>
              </a:rPr>
              <a:t>Potassium Bromide-@ 40mg/kg/day</a:t>
            </a:r>
            <a:r>
              <a:rPr lang="en-US">
                <a:solidFill>
                  <a:schemeClr val="dk1"/>
                </a:solidFill>
              </a:rPr>
              <a:t> </a:t>
            </a:r>
            <a:r>
              <a:rPr lang="en-US" sz="1600">
                <a:solidFill>
                  <a:schemeClr val="dk1"/>
                </a:solidFill>
              </a:rPr>
              <a:t>It</a:t>
            </a:r>
            <a:r>
              <a:rPr b="1" lang="en-US" sz="1600">
                <a:solidFill>
                  <a:schemeClr val="dk1"/>
                </a:solidFill>
              </a:rPr>
              <a:t> </a:t>
            </a:r>
            <a:r>
              <a:rPr lang="en-US" sz="1600">
                <a:solidFill>
                  <a:schemeClr val="dk1"/>
                </a:solidFill>
              </a:rPr>
              <a:t>is</a:t>
            </a:r>
            <a:r>
              <a:rPr b="1" lang="en-US" sz="1600">
                <a:solidFill>
                  <a:schemeClr val="dk1"/>
                </a:solidFill>
              </a:rPr>
              <a:t> </a:t>
            </a:r>
            <a:r>
              <a:rPr lang="en-US" sz="1600">
                <a:solidFill>
                  <a:schemeClr val="dk1"/>
                </a:solidFill>
              </a:rPr>
              <a:t>used along with phenobarbital in dog when seizure is not controlled by phenobarbital alone.</a:t>
            </a:r>
            <a:endParaRPr b="1" sz="1600">
              <a:solidFill>
                <a:schemeClr val="dk1"/>
              </a:solidFill>
            </a:endParaRPr>
          </a:p>
          <a:p>
            <a:pPr indent="-241300" lvl="0" marL="342900" rtl="0" algn="l">
              <a:lnSpc>
                <a:spcPct val="90000"/>
              </a:lnSpc>
              <a:spcBef>
                <a:spcPts val="1000"/>
              </a:spcBef>
              <a:spcAft>
                <a:spcPts val="0"/>
              </a:spcAft>
              <a:buSzPts val="1600"/>
              <a:buNone/>
            </a:pPr>
            <a:r>
              <a:t/>
            </a:r>
            <a:endParaRPr b="1" sz="1600"/>
          </a:p>
          <a:p>
            <a:pPr indent="-342900" lvl="0" marL="342900" rtl="0" algn="l">
              <a:lnSpc>
                <a:spcPct val="90000"/>
              </a:lnSpc>
              <a:spcBef>
                <a:spcPts val="1000"/>
              </a:spcBef>
              <a:spcAft>
                <a:spcPts val="0"/>
              </a:spcAft>
              <a:buSzPts val="1800"/>
              <a:buChar char="🠶"/>
            </a:pPr>
            <a:r>
              <a:rPr b="1" lang="en-US">
                <a:solidFill>
                  <a:srgbClr val="000000"/>
                </a:solidFill>
                <a:latin typeface="Arial"/>
                <a:ea typeface="Arial"/>
                <a:cs typeface="Arial"/>
                <a:sym typeface="Arial"/>
              </a:rPr>
              <a:t>Felbamate- @20mg /kg b.wt q8hr</a:t>
            </a:r>
            <a:endParaRPr/>
          </a:p>
          <a:p>
            <a:pPr indent="-228600" lvl="0" marL="342900" rtl="0" algn="l">
              <a:lnSpc>
                <a:spcPct val="90000"/>
              </a:lnSpc>
              <a:spcBef>
                <a:spcPts val="1000"/>
              </a:spcBef>
              <a:spcAft>
                <a:spcPts val="0"/>
              </a:spcAft>
              <a:buSzPts val="1800"/>
              <a:buNone/>
            </a:pPr>
            <a:r>
              <a:t/>
            </a:r>
            <a:endParaRPr b="1">
              <a:solidFill>
                <a:srgbClr val="000000"/>
              </a:solidFill>
              <a:latin typeface="Arial"/>
              <a:ea typeface="Arial"/>
              <a:cs typeface="Arial"/>
              <a:sym typeface="Arial"/>
            </a:endParaRPr>
          </a:p>
          <a:p>
            <a:pPr indent="-342900" lvl="0" marL="342900" rtl="0" algn="l">
              <a:lnSpc>
                <a:spcPct val="90000"/>
              </a:lnSpc>
              <a:spcBef>
                <a:spcPts val="1000"/>
              </a:spcBef>
              <a:spcAft>
                <a:spcPts val="0"/>
              </a:spcAft>
              <a:buSzPts val="1800"/>
              <a:buChar char="🠶"/>
            </a:pPr>
            <a:r>
              <a:rPr b="1" lang="en-US">
                <a:solidFill>
                  <a:srgbClr val="000000"/>
                </a:solidFill>
                <a:latin typeface="Arial"/>
                <a:ea typeface="Arial"/>
                <a:cs typeface="Arial"/>
                <a:sym typeface="Arial"/>
              </a:rPr>
              <a:t>Clonazepam- @1-2 mg/kg b.wt q12hr</a:t>
            </a:r>
            <a:endParaRPr/>
          </a:p>
          <a:p>
            <a:pPr indent="-228600" lvl="0" marL="342900" rtl="0" algn="l">
              <a:lnSpc>
                <a:spcPct val="90000"/>
              </a:lnSpc>
              <a:spcBef>
                <a:spcPts val="1000"/>
              </a:spcBef>
              <a:spcAft>
                <a:spcPts val="0"/>
              </a:spcAft>
              <a:buSzPts val="1800"/>
              <a:buNone/>
            </a:pPr>
            <a:r>
              <a:t/>
            </a:r>
            <a:endParaRPr b="1">
              <a:solidFill>
                <a:srgbClr val="000000"/>
              </a:solidFill>
              <a:latin typeface="Arial"/>
              <a:ea typeface="Arial"/>
              <a:cs typeface="Arial"/>
              <a:sym typeface="Arial"/>
            </a:endParaRPr>
          </a:p>
          <a:p>
            <a:pPr indent="-342900" lvl="0" marL="342900" rtl="0" algn="l">
              <a:lnSpc>
                <a:spcPct val="90000"/>
              </a:lnSpc>
              <a:spcBef>
                <a:spcPts val="1000"/>
              </a:spcBef>
              <a:spcAft>
                <a:spcPts val="0"/>
              </a:spcAft>
              <a:buSzPts val="1800"/>
              <a:buChar char="🠶"/>
            </a:pPr>
            <a:r>
              <a:rPr b="1" lang="en-US">
                <a:solidFill>
                  <a:srgbClr val="000000"/>
                </a:solidFill>
                <a:latin typeface="Arial"/>
                <a:ea typeface="Arial"/>
                <a:cs typeface="Arial"/>
                <a:sym typeface="Arial"/>
              </a:rPr>
              <a:t>Topiramate- @2-10mg/kg b.wt q12hr</a:t>
            </a:r>
            <a:endParaRPr/>
          </a:p>
          <a:p>
            <a:pPr indent="-228600" lvl="0" marL="342900" rtl="0" algn="l">
              <a:lnSpc>
                <a:spcPct val="90000"/>
              </a:lnSpc>
              <a:spcBef>
                <a:spcPts val="1000"/>
              </a:spcBef>
              <a:spcAft>
                <a:spcPts val="0"/>
              </a:spcAft>
              <a:buSzPts val="1800"/>
              <a:buNone/>
            </a:pPr>
            <a:r>
              <a:t/>
            </a:r>
            <a:endParaRPr b="1">
              <a:solidFill>
                <a:srgbClr val="000000"/>
              </a:solidFill>
              <a:latin typeface="Arial"/>
              <a:ea typeface="Arial"/>
              <a:cs typeface="Arial"/>
              <a:sym typeface="Arial"/>
            </a:endParaRPr>
          </a:p>
          <a:p>
            <a:pPr indent="-342900" lvl="0" marL="342900" rtl="0" algn="l">
              <a:lnSpc>
                <a:spcPct val="90000"/>
              </a:lnSpc>
              <a:spcBef>
                <a:spcPts val="1000"/>
              </a:spcBef>
              <a:spcAft>
                <a:spcPts val="0"/>
              </a:spcAft>
              <a:buSzPts val="1800"/>
              <a:buChar char="🠶"/>
            </a:pPr>
            <a:r>
              <a:rPr b="1" lang="en-US">
                <a:solidFill>
                  <a:srgbClr val="000000"/>
                </a:solidFill>
                <a:latin typeface="Arial"/>
                <a:ea typeface="Arial"/>
                <a:cs typeface="Arial"/>
                <a:sym typeface="Arial"/>
              </a:rPr>
              <a:t>Zonisamide- @ 5-10mg /kg b.wt q12hr</a:t>
            </a:r>
            <a:endParaRPr/>
          </a:p>
          <a:p>
            <a:pPr indent="-228600" lvl="0" marL="342900" rtl="0" algn="l">
              <a:lnSpc>
                <a:spcPct val="90000"/>
              </a:lnSpc>
              <a:spcBef>
                <a:spcPts val="1000"/>
              </a:spcBef>
              <a:spcAft>
                <a:spcPts val="0"/>
              </a:spcAft>
              <a:buSzPts val="1800"/>
              <a:buNone/>
            </a:pPr>
            <a:r>
              <a:t/>
            </a:r>
            <a:endParaRPr b="1">
              <a:solidFill>
                <a:srgbClr val="000000"/>
              </a:solidFill>
              <a:latin typeface="Arial"/>
              <a:ea typeface="Arial"/>
              <a:cs typeface="Arial"/>
              <a:sym typeface="Arial"/>
            </a:endParaRPr>
          </a:p>
          <a:p>
            <a:pPr indent="-342900" lvl="0" marL="342900" rtl="0" algn="l">
              <a:lnSpc>
                <a:spcPct val="90000"/>
              </a:lnSpc>
              <a:spcBef>
                <a:spcPts val="1000"/>
              </a:spcBef>
              <a:spcAft>
                <a:spcPts val="0"/>
              </a:spcAft>
              <a:buSzPts val="1600"/>
              <a:buChar char="🠶"/>
            </a:pPr>
            <a:r>
              <a:rPr b="1" lang="en-US" sz="1600">
                <a:solidFill>
                  <a:schemeClr val="dk1"/>
                </a:solidFill>
              </a:rPr>
              <a:t>Levetiracetam- 10-20mg/kg b.wt18hr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15"/>
          <p:cNvSpPr txBox="1"/>
          <p:nvPr>
            <p:ph type="title"/>
          </p:nvPr>
        </p:nvSpPr>
        <p:spPr>
          <a:xfrm>
            <a:off x="1640156" y="673045"/>
            <a:ext cx="8911687" cy="54746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40"/>
              <a:buFont typeface="Century Gothic"/>
              <a:buNone/>
            </a:pPr>
            <a:r>
              <a:rPr b="1" lang="en-US" sz="3240"/>
              <a:t>Continued…</a:t>
            </a:r>
            <a:endParaRPr/>
          </a:p>
        </p:txBody>
      </p:sp>
      <p:sp>
        <p:nvSpPr>
          <p:cNvPr id="280" name="Google Shape;280;p15"/>
          <p:cNvSpPr txBox="1"/>
          <p:nvPr>
            <p:ph idx="1" type="body"/>
          </p:nvPr>
        </p:nvSpPr>
        <p:spPr>
          <a:xfrm>
            <a:off x="1057275" y="1514475"/>
            <a:ext cx="10447337" cy="439674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00"/>
              <a:buChar char="🠶"/>
            </a:pPr>
            <a:r>
              <a:rPr b="1" lang="en-US" sz="2200">
                <a:solidFill>
                  <a:srgbClr val="000000"/>
                </a:solidFill>
                <a:latin typeface="Tahoma"/>
                <a:ea typeface="Tahoma"/>
                <a:cs typeface="Tahoma"/>
                <a:sym typeface="Tahoma"/>
              </a:rPr>
              <a:t>NOTE</a:t>
            </a:r>
            <a:endParaRPr/>
          </a:p>
          <a:p>
            <a:pPr indent="-285750" lvl="1" marL="742950" rtl="0" algn="l">
              <a:spcBef>
                <a:spcPts val="1000"/>
              </a:spcBef>
              <a:spcAft>
                <a:spcPts val="0"/>
              </a:spcAft>
              <a:buSzPts val="1600"/>
              <a:buChar char="🠶"/>
            </a:pPr>
            <a:r>
              <a:rPr lang="en-US">
                <a:solidFill>
                  <a:srgbClr val="000000"/>
                </a:solidFill>
                <a:latin typeface="Tahoma"/>
                <a:ea typeface="Tahoma"/>
                <a:cs typeface="Tahoma"/>
                <a:sym typeface="Tahoma"/>
              </a:rPr>
              <a:t>Most dogs can be controlled by using </a:t>
            </a:r>
            <a:r>
              <a:rPr b="1" lang="en-US">
                <a:solidFill>
                  <a:srgbClr val="000000"/>
                </a:solidFill>
                <a:latin typeface="Tahoma"/>
                <a:ea typeface="Tahoma"/>
                <a:cs typeface="Tahoma"/>
                <a:sym typeface="Tahoma"/>
              </a:rPr>
              <a:t>Phenobarbital and/or Phenobarbital</a:t>
            </a:r>
            <a:r>
              <a:rPr lang="en-US">
                <a:solidFill>
                  <a:srgbClr val="000000"/>
                </a:solidFill>
                <a:latin typeface="Tahoma"/>
                <a:ea typeface="Tahoma"/>
                <a:cs typeface="Tahoma"/>
                <a:sym typeface="Tahoma"/>
              </a:rPr>
              <a:t> and </a:t>
            </a:r>
            <a:r>
              <a:rPr b="1" lang="en-US">
                <a:solidFill>
                  <a:srgbClr val="000000"/>
                </a:solidFill>
                <a:latin typeface="Tahoma"/>
                <a:ea typeface="Tahoma"/>
                <a:cs typeface="Tahoma"/>
                <a:sym typeface="Tahoma"/>
              </a:rPr>
              <a:t>Potassium Bromide</a:t>
            </a:r>
            <a:r>
              <a:rPr lang="en-US">
                <a:solidFill>
                  <a:srgbClr val="000000"/>
                </a:solidFill>
                <a:latin typeface="Tahoma"/>
                <a:ea typeface="Tahoma"/>
                <a:cs typeface="Tahoma"/>
                <a:sym typeface="Tahoma"/>
              </a:rPr>
              <a:t>. </a:t>
            </a:r>
            <a:r>
              <a:rPr b="1" lang="en-US">
                <a:solidFill>
                  <a:srgbClr val="000000"/>
                </a:solidFill>
                <a:latin typeface="Tahoma"/>
                <a:ea typeface="Tahoma"/>
                <a:cs typeface="Tahoma"/>
                <a:sym typeface="Tahoma"/>
              </a:rPr>
              <a:t>Potassium Bromide</a:t>
            </a:r>
            <a:r>
              <a:rPr lang="en-US">
                <a:solidFill>
                  <a:srgbClr val="000000"/>
                </a:solidFill>
                <a:latin typeface="Tahoma"/>
                <a:ea typeface="Tahoma"/>
                <a:cs typeface="Tahoma"/>
                <a:sym typeface="Tahoma"/>
              </a:rPr>
              <a:t> is used alone if the dog's liver has become damaged</a:t>
            </a:r>
            <a:endParaRPr/>
          </a:p>
          <a:p>
            <a:pPr indent="-184150" lvl="1" marL="742950" rtl="0" algn="l">
              <a:spcBef>
                <a:spcPts val="1000"/>
              </a:spcBef>
              <a:spcAft>
                <a:spcPts val="0"/>
              </a:spcAft>
              <a:buSzPts val="1600"/>
              <a:buNone/>
            </a:pPr>
            <a:r>
              <a:t/>
            </a:r>
            <a:endParaRPr>
              <a:solidFill>
                <a:srgbClr val="000000"/>
              </a:solidFill>
              <a:latin typeface="Tahoma"/>
              <a:ea typeface="Tahoma"/>
              <a:cs typeface="Tahoma"/>
              <a:sym typeface="Tahoma"/>
            </a:endParaRPr>
          </a:p>
          <a:p>
            <a:pPr indent="-285750" lvl="1" marL="742950" rtl="0" algn="l">
              <a:spcBef>
                <a:spcPts val="1000"/>
              </a:spcBef>
              <a:spcAft>
                <a:spcPts val="0"/>
              </a:spcAft>
              <a:buSzPts val="1600"/>
              <a:buChar char="🠶"/>
            </a:pPr>
            <a:r>
              <a:rPr lang="en-US">
                <a:solidFill>
                  <a:srgbClr val="000000"/>
                </a:solidFill>
                <a:latin typeface="Tahoma"/>
                <a:ea typeface="Tahoma"/>
                <a:cs typeface="Tahoma"/>
                <a:sym typeface="Tahoma"/>
              </a:rPr>
              <a:t> </a:t>
            </a:r>
            <a:r>
              <a:rPr b="1" lang="en-US">
                <a:solidFill>
                  <a:srgbClr val="000000"/>
                </a:solidFill>
                <a:latin typeface="Tahoma"/>
                <a:ea typeface="Tahoma"/>
                <a:cs typeface="Tahoma"/>
                <a:sym typeface="Tahoma"/>
              </a:rPr>
              <a:t>IMPORTANT:</a:t>
            </a:r>
            <a:r>
              <a:rPr lang="en-US">
                <a:solidFill>
                  <a:srgbClr val="000000"/>
                </a:solidFill>
                <a:latin typeface="Tahoma"/>
                <a:ea typeface="Tahoma"/>
                <a:cs typeface="Tahoma"/>
                <a:sym typeface="Tahoma"/>
              </a:rPr>
              <a:t> Dogs on Phenobarbital need to have their liver enzymes tested every few months using the following tests </a:t>
            </a:r>
            <a:r>
              <a:rPr b="1" lang="en-US">
                <a:solidFill>
                  <a:srgbClr val="000000"/>
                </a:solidFill>
                <a:latin typeface="Tahoma"/>
                <a:ea typeface="Tahoma"/>
                <a:cs typeface="Tahoma"/>
                <a:sym typeface="Tahoma"/>
              </a:rPr>
              <a:t>ALT (SGPT), AST (SGOT), GGT</a:t>
            </a:r>
            <a:r>
              <a:rPr lang="en-US">
                <a:solidFill>
                  <a:srgbClr val="000000"/>
                </a:solidFill>
                <a:latin typeface="Tahoma"/>
                <a:ea typeface="Tahoma"/>
                <a:cs typeface="Tahoma"/>
                <a:sym typeface="Tahoma"/>
              </a:rPr>
              <a:t> </a:t>
            </a:r>
            <a:r>
              <a:rPr b="1" lang="en-US">
                <a:solidFill>
                  <a:srgbClr val="000000"/>
                </a:solidFill>
                <a:latin typeface="Tahoma"/>
                <a:ea typeface="Tahoma"/>
                <a:cs typeface="Tahoma"/>
                <a:sym typeface="Tahoma"/>
              </a:rPr>
              <a:t>ALKALINE PHOSPHATASE</a:t>
            </a:r>
            <a:r>
              <a:rPr lang="en-US">
                <a:solidFill>
                  <a:srgbClr val="000000"/>
                </a:solidFill>
                <a:latin typeface="Tahoma"/>
                <a:ea typeface="Tahoma"/>
                <a:cs typeface="Tahoma"/>
                <a:sym typeface="Tahoma"/>
              </a:rPr>
              <a:t>.</a:t>
            </a:r>
            <a:endParaRPr/>
          </a:p>
          <a:p>
            <a:pPr indent="-184150" lvl="1" marL="742950" rtl="0" algn="l">
              <a:spcBef>
                <a:spcPts val="1000"/>
              </a:spcBef>
              <a:spcAft>
                <a:spcPts val="0"/>
              </a:spcAft>
              <a:buSzPts val="1600"/>
              <a:buNone/>
            </a:pPr>
            <a:r>
              <a:t/>
            </a:r>
            <a:endParaRPr>
              <a:solidFill>
                <a:srgbClr val="000000"/>
              </a:solidFill>
              <a:latin typeface="Tahoma"/>
              <a:ea typeface="Tahoma"/>
              <a:cs typeface="Tahoma"/>
              <a:sym typeface="Tahoma"/>
            </a:endParaRPr>
          </a:p>
          <a:p>
            <a:pPr indent="-285750" lvl="1" marL="742950" rtl="0" algn="l">
              <a:spcBef>
                <a:spcPts val="1000"/>
              </a:spcBef>
              <a:spcAft>
                <a:spcPts val="0"/>
              </a:spcAft>
              <a:buSzPts val="1600"/>
              <a:buChar char="🠶"/>
            </a:pPr>
            <a:r>
              <a:rPr b="1" lang="en-US">
                <a:solidFill>
                  <a:srgbClr val="000000"/>
                </a:solidFill>
                <a:latin typeface="Tahoma"/>
                <a:ea typeface="Tahoma"/>
                <a:cs typeface="Tahoma"/>
                <a:sym typeface="Tahoma"/>
              </a:rPr>
              <a:t> Primidone,</a:t>
            </a:r>
            <a:r>
              <a:rPr lang="en-US">
                <a:solidFill>
                  <a:srgbClr val="000000"/>
                </a:solidFill>
                <a:latin typeface="Tahoma"/>
                <a:ea typeface="Tahoma"/>
                <a:cs typeface="Tahoma"/>
                <a:sym typeface="Tahoma"/>
              </a:rPr>
              <a:t> once commonly used, metabolizes to </a:t>
            </a:r>
            <a:r>
              <a:rPr b="1" lang="en-US">
                <a:solidFill>
                  <a:srgbClr val="000000"/>
                </a:solidFill>
                <a:latin typeface="Tahoma"/>
                <a:ea typeface="Tahoma"/>
                <a:cs typeface="Tahoma"/>
                <a:sym typeface="Tahoma"/>
              </a:rPr>
              <a:t>Phenobarbital</a:t>
            </a:r>
            <a:r>
              <a:rPr lang="en-US">
                <a:solidFill>
                  <a:srgbClr val="000000"/>
                </a:solidFill>
                <a:latin typeface="Tahoma"/>
                <a:ea typeface="Tahoma"/>
                <a:cs typeface="Tahoma"/>
                <a:sym typeface="Tahoma"/>
              </a:rPr>
              <a:t> in the liver. With prolonged treatment it can also cause liver damage.</a:t>
            </a:r>
            <a:endParaRPr/>
          </a:p>
          <a:p>
            <a:pPr indent="-184150" lvl="1" marL="742950" rtl="0" algn="l">
              <a:spcBef>
                <a:spcPts val="1000"/>
              </a:spcBef>
              <a:spcAft>
                <a:spcPts val="0"/>
              </a:spcAft>
              <a:buSzPts val="1600"/>
              <a:buNone/>
            </a:pPr>
            <a:r>
              <a:t/>
            </a:r>
            <a:endParaRPr>
              <a:solidFill>
                <a:srgbClr val="000000"/>
              </a:solidFill>
              <a:latin typeface="Tahoma"/>
              <a:ea typeface="Tahoma"/>
              <a:cs typeface="Tahoma"/>
              <a:sym typeface="Tahoma"/>
            </a:endParaRPr>
          </a:p>
          <a:p>
            <a:pPr indent="-342900" lvl="0" marL="342900" rtl="0" algn="l">
              <a:spcBef>
                <a:spcPts val="1000"/>
              </a:spcBef>
              <a:spcAft>
                <a:spcPts val="0"/>
              </a:spcAft>
              <a:buSzPts val="2400"/>
              <a:buChar char="🠶"/>
            </a:pPr>
            <a:r>
              <a:rPr b="1" lang="en-US" sz="2400"/>
              <a:t>Single needle ear acupuncture </a:t>
            </a:r>
            <a:r>
              <a:rPr b="1" lang="en-US"/>
              <a:t>for treatment of epilepsy in the dog</a:t>
            </a:r>
            <a:endParaRPr/>
          </a:p>
          <a:p>
            <a:pPr indent="0" lvl="0" marL="0" rtl="0" algn="l">
              <a:spcBef>
                <a:spcPts val="1000"/>
              </a:spcBef>
              <a:spcAft>
                <a:spcPts val="0"/>
              </a:spcAft>
              <a:buSzPts val="1800"/>
              <a:buNone/>
            </a:pPr>
            <a:r>
              <a:rPr b="1" i="1" lang="en-US" u="sng"/>
              <a:t>       (</a:t>
            </a:r>
            <a:r>
              <a:rPr i="1" lang="en-US" u="sng"/>
              <a:t>Luc A.A. Janssens,  DMV – CVA - Ph.D.) </a:t>
            </a:r>
            <a:endParaRPr i="1" u="sng"/>
          </a:p>
          <a:p>
            <a:pPr indent="-228600" lvl="0" marL="342900" rtl="0" algn="l">
              <a:spcBef>
                <a:spcPts val="1000"/>
              </a:spcBef>
              <a:spcAft>
                <a:spcPts val="0"/>
              </a:spcAft>
              <a:buSzPts val="1800"/>
              <a:buNone/>
            </a:pPr>
            <a:r>
              <a:t/>
            </a:r>
            <a:endParaRPr i="1" u="sng">
              <a:solidFill>
                <a:srgbClr val="000000"/>
              </a:solidFill>
              <a:latin typeface="Tahoma"/>
              <a:ea typeface="Tahoma"/>
              <a:cs typeface="Tahoma"/>
              <a:sym typeface="Tahoma"/>
            </a:endParaRPr>
          </a:p>
          <a:p>
            <a:pPr indent="-228600" lvl="0" marL="342900" rtl="0" algn="l">
              <a:spcBef>
                <a:spcPts val="100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2447232" y="208576"/>
            <a:ext cx="8911687" cy="6343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40"/>
              <a:buFont typeface="Arial"/>
              <a:buNone/>
            </a:pPr>
            <a:r>
              <a:rPr lang="en-US" sz="3240">
                <a:latin typeface="Arial"/>
                <a:ea typeface="Arial"/>
                <a:cs typeface="Arial"/>
                <a:sym typeface="Arial"/>
              </a:rPr>
              <a:t>References</a:t>
            </a:r>
            <a:br>
              <a:rPr lang="en-US" sz="3240">
                <a:latin typeface="Arial"/>
                <a:ea typeface="Arial"/>
                <a:cs typeface="Arial"/>
                <a:sym typeface="Arial"/>
              </a:rPr>
            </a:br>
            <a:endParaRPr sz="3240"/>
          </a:p>
        </p:txBody>
      </p:sp>
      <p:sp>
        <p:nvSpPr>
          <p:cNvPr id="286" name="Google Shape;286;p16"/>
          <p:cNvSpPr txBox="1"/>
          <p:nvPr>
            <p:ph idx="1" type="body"/>
          </p:nvPr>
        </p:nvSpPr>
        <p:spPr>
          <a:xfrm>
            <a:off x="557214" y="1243013"/>
            <a:ext cx="5376862" cy="476822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200"/>
              <a:buChar char="🠶"/>
            </a:pPr>
            <a:r>
              <a:rPr lang="en-US" sz="1200">
                <a:latin typeface="Arial"/>
                <a:ea typeface="Arial"/>
                <a:cs typeface="Arial"/>
                <a:sym typeface="Arial"/>
              </a:rPr>
              <a:t>Jokinen TS, Metsähonkala L, Bergamasco L, Viitmaa R, Syrjä P, Lohi H, et al.</a:t>
            </a:r>
            <a:endParaRPr/>
          </a:p>
          <a:p>
            <a:pPr indent="0" lvl="0" marL="0" rtl="0" algn="l">
              <a:spcBef>
                <a:spcPts val="1000"/>
              </a:spcBef>
              <a:spcAft>
                <a:spcPts val="0"/>
              </a:spcAft>
              <a:buSzPts val="1200"/>
              <a:buNone/>
            </a:pPr>
            <a:r>
              <a:rPr lang="en-US" sz="1200">
                <a:latin typeface="Arial"/>
                <a:ea typeface="Arial"/>
                <a:cs typeface="Arial"/>
                <a:sym typeface="Arial"/>
              </a:rPr>
              <a:t>          </a:t>
            </a:r>
            <a:endParaRPr/>
          </a:p>
          <a:p>
            <a:pPr indent="-342900" lvl="0" marL="342900" rtl="0" algn="l">
              <a:spcBef>
                <a:spcPts val="1000"/>
              </a:spcBef>
              <a:spcAft>
                <a:spcPts val="0"/>
              </a:spcAft>
              <a:buSzPts val="1200"/>
              <a:buChar char="🠶"/>
            </a:pPr>
            <a:r>
              <a:rPr lang="en-US" sz="1200">
                <a:latin typeface="Arial"/>
                <a:ea typeface="Arial"/>
                <a:cs typeface="Arial"/>
                <a:sym typeface="Arial"/>
              </a:rPr>
              <a:t>Seppala EH, Jokinen TS, Fukata M, Fukata Y, Webster MT, Karlsson EK, et al.</a:t>
            </a:r>
            <a:endParaRPr/>
          </a:p>
          <a:p>
            <a:pPr indent="0" lvl="0" marL="0" rtl="0" algn="l">
              <a:spcBef>
                <a:spcPts val="1000"/>
              </a:spcBef>
              <a:spcAft>
                <a:spcPts val="0"/>
              </a:spcAft>
              <a:buSzPts val="1200"/>
              <a:buNone/>
            </a:pPr>
            <a:r>
              <a:rPr lang="en-US" sz="1200">
                <a:latin typeface="Arial"/>
                <a:ea typeface="Arial"/>
                <a:cs typeface="Arial"/>
                <a:sym typeface="Arial"/>
              </a:rPr>
              <a:t>.</a:t>
            </a:r>
            <a:endParaRPr/>
          </a:p>
          <a:p>
            <a:pPr indent="-342900" lvl="0" marL="342900" rtl="0" algn="l">
              <a:spcBef>
                <a:spcPts val="1000"/>
              </a:spcBef>
              <a:spcAft>
                <a:spcPts val="0"/>
              </a:spcAft>
              <a:buSzPts val="1200"/>
              <a:buChar char="🠶"/>
            </a:pPr>
            <a:r>
              <a:rPr lang="en-US" sz="1200">
                <a:latin typeface="Arial"/>
                <a:ea typeface="Arial"/>
                <a:cs typeface="Arial"/>
                <a:sym typeface="Arial"/>
              </a:rPr>
              <a:t>Seppala EH, Koskinen LLE, Gulløv CH, Jokinen P, Karlskov-Mortensen P,Bergamasco L, et al.</a:t>
            </a:r>
            <a:endParaRPr/>
          </a:p>
          <a:p>
            <a:pPr indent="-342900" lvl="0" marL="342900" rtl="0" algn="l">
              <a:spcBef>
                <a:spcPts val="1000"/>
              </a:spcBef>
              <a:spcAft>
                <a:spcPts val="0"/>
              </a:spcAft>
              <a:buSzPts val="1200"/>
              <a:buChar char="🠶"/>
            </a:pPr>
            <a:r>
              <a:rPr lang="en-US" sz="1200">
                <a:latin typeface="Arial"/>
                <a:ea typeface="Arial"/>
                <a:cs typeface="Arial"/>
                <a:sym typeface="Arial"/>
              </a:rPr>
              <a:t>Stassen W, van Steenbeek F, van Rhijn N, Tenwolde R, Leegwater P.</a:t>
            </a:r>
            <a:endParaRPr/>
          </a:p>
          <a:p>
            <a:pPr indent="-342900" lvl="0" marL="342900" rtl="0" algn="l">
              <a:spcBef>
                <a:spcPts val="1000"/>
              </a:spcBef>
              <a:spcAft>
                <a:spcPts val="0"/>
              </a:spcAft>
              <a:buSzPts val="1200"/>
              <a:buChar char="🠶"/>
            </a:pPr>
            <a:r>
              <a:rPr lang="en-US" sz="1200">
                <a:latin typeface="Arial"/>
                <a:ea typeface="Arial"/>
                <a:cs typeface="Arial"/>
                <a:sym typeface="Arial"/>
              </a:rPr>
              <a:t>. Kearsley-Fleet L, O’Neill DG, Volk HA, Church DB, Brodbelt DC. Prevalence</a:t>
            </a:r>
            <a:endParaRPr/>
          </a:p>
          <a:p>
            <a:pPr indent="-266700" lvl="0" marL="342900" rtl="0" algn="l">
              <a:spcBef>
                <a:spcPts val="1000"/>
              </a:spcBef>
              <a:spcAft>
                <a:spcPts val="0"/>
              </a:spcAft>
              <a:buSzPts val="1200"/>
              <a:buNone/>
            </a:pPr>
            <a:r>
              <a:t/>
            </a:r>
            <a:endParaRPr sz="1200">
              <a:latin typeface="Arial"/>
              <a:ea typeface="Arial"/>
              <a:cs typeface="Arial"/>
              <a:sym typeface="Arial"/>
            </a:endParaRPr>
          </a:p>
          <a:p>
            <a:pPr indent="-342900" lvl="0" marL="342900" rtl="0" algn="l">
              <a:spcBef>
                <a:spcPts val="1000"/>
              </a:spcBef>
              <a:spcAft>
                <a:spcPts val="0"/>
              </a:spcAft>
              <a:buSzPts val="1200"/>
              <a:buChar char="🠶"/>
            </a:pPr>
            <a:r>
              <a:rPr lang="en-US" sz="1200">
                <a:latin typeface="Arial"/>
                <a:ea typeface="Arial"/>
                <a:cs typeface="Arial"/>
                <a:sym typeface="Arial"/>
              </a:rPr>
              <a:t>Heske L, Nodtvedt A, Jaderlund KH, Berendt M, Egenvall A</a:t>
            </a:r>
            <a:endParaRPr/>
          </a:p>
          <a:p>
            <a:pPr indent="0" lvl="0" marL="0" rtl="0" algn="l">
              <a:spcBef>
                <a:spcPts val="1000"/>
              </a:spcBef>
              <a:spcAft>
                <a:spcPts val="0"/>
              </a:spcAft>
              <a:buSzPts val="1200"/>
              <a:buNone/>
            </a:pPr>
            <a:r>
              <a:rPr lang="en-US" sz="1200">
                <a:latin typeface="Arial"/>
                <a:ea typeface="Arial"/>
                <a:cs typeface="Arial"/>
                <a:sym typeface="Arial"/>
              </a:rPr>
              <a:t>               Famula TR, Oberbauer AM, Brown KN</a:t>
            </a:r>
            <a:endParaRPr/>
          </a:p>
          <a:p>
            <a:pPr indent="-342900" lvl="0" marL="342900" rtl="0" algn="l">
              <a:spcBef>
                <a:spcPts val="1000"/>
              </a:spcBef>
              <a:spcAft>
                <a:spcPts val="0"/>
              </a:spcAft>
              <a:buSzPts val="1200"/>
              <a:buChar char="🠶"/>
            </a:pPr>
            <a:r>
              <a:rPr lang="en-US" sz="1200">
                <a:latin typeface="Arial"/>
                <a:ea typeface="Arial"/>
                <a:cs typeface="Arial"/>
                <a:sym typeface="Arial"/>
              </a:rPr>
              <a:t> Jaggy A, Faissler D, Gaillard C, Srenk P, Graber H. Geneti  idiopathic epilepsy in Labrador retrievers. J Small Anim Pract.</a:t>
            </a:r>
            <a:endParaRPr/>
          </a:p>
          <a:p>
            <a:pPr indent="-266700" lvl="0" marL="342900" rtl="0" algn="l">
              <a:spcBef>
                <a:spcPts val="1000"/>
              </a:spcBef>
              <a:spcAft>
                <a:spcPts val="0"/>
              </a:spcAft>
              <a:buSzPts val="1200"/>
              <a:buNone/>
            </a:pPr>
            <a:r>
              <a:t/>
            </a:r>
            <a:endParaRPr sz="1200">
              <a:latin typeface="Arial"/>
              <a:ea typeface="Arial"/>
              <a:cs typeface="Arial"/>
              <a:sym typeface="Arial"/>
            </a:endParaRPr>
          </a:p>
        </p:txBody>
      </p:sp>
      <p:sp>
        <p:nvSpPr>
          <p:cNvPr id="287" name="Google Shape;287;p16"/>
          <p:cNvSpPr txBox="1"/>
          <p:nvPr>
            <p:ph idx="2" type="body"/>
          </p:nvPr>
        </p:nvSpPr>
        <p:spPr>
          <a:xfrm>
            <a:off x="6257925" y="1243013"/>
            <a:ext cx="5246686" cy="466083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200"/>
              <a:buChar char="🠶"/>
            </a:pPr>
            <a:r>
              <a:rPr lang="en-US" sz="1200">
                <a:latin typeface="Arial"/>
                <a:ea typeface="Arial"/>
                <a:cs typeface="Arial"/>
                <a:sym typeface="Arial"/>
              </a:rPr>
              <a:t> Kathmann I, Jaggy A, Busato A, Bartschi M, Gaillard C. Clinical</a:t>
            </a:r>
            <a:endParaRPr/>
          </a:p>
          <a:p>
            <a:pPr indent="0" lvl="0" marL="0" rtl="0" algn="l">
              <a:spcBef>
                <a:spcPts val="1000"/>
              </a:spcBef>
              <a:spcAft>
                <a:spcPts val="0"/>
              </a:spcAft>
              <a:buSzPts val="1200"/>
              <a:buNone/>
            </a:pPr>
            <a:r>
              <a:rPr lang="en-US" sz="1200">
                <a:latin typeface="Arial"/>
                <a:ea typeface="Arial"/>
                <a:cs typeface="Arial"/>
                <a:sym typeface="Arial"/>
              </a:rPr>
              <a:t>        investigations of idiopathic epilepsy in the Bernese mountain dog. J Small</a:t>
            </a:r>
            <a:endParaRPr/>
          </a:p>
          <a:p>
            <a:pPr indent="-342900" lvl="0" marL="342900" rtl="0" algn="l">
              <a:spcBef>
                <a:spcPts val="1000"/>
              </a:spcBef>
              <a:spcAft>
                <a:spcPts val="0"/>
              </a:spcAft>
              <a:buSzPts val="1200"/>
              <a:buChar char="🠶"/>
            </a:pPr>
            <a:r>
              <a:rPr lang="en-US" sz="1200">
                <a:latin typeface="Arial"/>
                <a:ea typeface="Arial"/>
                <a:cs typeface="Arial"/>
                <a:sym typeface="Arial"/>
              </a:rPr>
              <a:t> Nielen AL, Knol BW, van Hagen MA, van der Gaag I. 12. Berendt M, Gredal H, Pedersen LG, Alban L, Alving J</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17"/>
          <p:cNvSpPr/>
          <p:nvPr/>
        </p:nvSpPr>
        <p:spPr>
          <a:xfrm>
            <a:off x="2328863" y="2967335"/>
            <a:ext cx="678656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5CB9D"/>
                </a:solidFill>
                <a:latin typeface="Century Gothic"/>
                <a:ea typeface="Century Gothic"/>
                <a:cs typeface="Century Gothic"/>
                <a:sym typeface="Century Gothic"/>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
          <p:cNvSpPr txBox="1"/>
          <p:nvPr>
            <p:ph type="title"/>
          </p:nvPr>
        </p:nvSpPr>
        <p:spPr>
          <a:xfrm>
            <a:off x="1764250" y="595535"/>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solidFill>
                  <a:srgbClr val="262626"/>
                </a:solidFill>
              </a:rPr>
              <a:t>What is Epilepsy-</a:t>
            </a:r>
            <a:endParaRPr/>
          </a:p>
        </p:txBody>
      </p:sp>
      <p:sp>
        <p:nvSpPr>
          <p:cNvPr id="174" name="Google Shape;174;p2"/>
          <p:cNvSpPr txBox="1"/>
          <p:nvPr>
            <p:ph idx="1" type="body"/>
          </p:nvPr>
        </p:nvSpPr>
        <p:spPr>
          <a:xfrm>
            <a:off x="1271588" y="1876425"/>
            <a:ext cx="10204449"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rgbClr val="222222"/>
                </a:solidFill>
                <a:latin typeface="arial"/>
                <a:ea typeface="arial"/>
                <a:cs typeface="arial"/>
                <a:sym typeface="arial"/>
              </a:rPr>
              <a:t>It is a neurological disorder marked by sudden recurrent episodes of sensory disturbance, loss of consciousness, or convulsions, associated with abnormal electrical activity in the brain.</a:t>
            </a:r>
            <a:endParaRPr/>
          </a:p>
          <a:p>
            <a:pPr indent="-215900" lvl="0" marL="342900" rtl="0" algn="l">
              <a:spcBef>
                <a:spcPts val="1000"/>
              </a:spcBef>
              <a:spcAft>
                <a:spcPts val="0"/>
              </a:spcAft>
              <a:buSzPts val="2000"/>
              <a:buNone/>
            </a:pPr>
            <a:r>
              <a:t/>
            </a:r>
            <a:endParaRPr sz="2000">
              <a:solidFill>
                <a:srgbClr val="222222"/>
              </a:solidFill>
              <a:latin typeface="arial"/>
              <a:ea typeface="arial"/>
              <a:cs typeface="arial"/>
              <a:sym typeface="arial"/>
            </a:endParaRPr>
          </a:p>
          <a:p>
            <a:pPr indent="-342900" lvl="0" marL="342900" rtl="0" algn="l">
              <a:spcBef>
                <a:spcPts val="1000"/>
              </a:spcBef>
              <a:spcAft>
                <a:spcPts val="0"/>
              </a:spcAft>
              <a:buSzPts val="2400"/>
              <a:buChar char="🠶"/>
            </a:pPr>
            <a:r>
              <a:rPr lang="en-US" sz="2400">
                <a:solidFill>
                  <a:srgbClr val="333333"/>
                </a:solidFill>
                <a:latin typeface="Arial"/>
                <a:ea typeface="Arial"/>
                <a:cs typeface="Arial"/>
                <a:sym typeface="Arial"/>
              </a:rPr>
              <a:t>It has been estimated to affect approximately 0.75% of the canine population</a:t>
            </a:r>
            <a:r>
              <a:rPr baseline="30000" lang="en-US" sz="2400">
                <a:solidFill>
                  <a:srgbClr val="333333"/>
                </a:solidFill>
                <a:latin typeface="Arial"/>
                <a:ea typeface="Arial"/>
                <a:cs typeface="Arial"/>
                <a:sym typeface="Arial"/>
              </a:rPr>
              <a:t>3</a:t>
            </a:r>
            <a:r>
              <a:rPr lang="en-US" sz="2000">
                <a:solidFill>
                  <a:srgbClr val="333333"/>
                </a:solidFill>
                <a:latin typeface="Arial"/>
                <a:ea typeface="Arial"/>
                <a:cs typeface="Arial"/>
                <a:sym typeface="Arial"/>
              </a:rPr>
              <a:t>.</a:t>
            </a:r>
            <a:endParaRPr/>
          </a:p>
          <a:p>
            <a:pPr indent="-215900" lvl="0" marL="342900" rtl="0" algn="l">
              <a:spcBef>
                <a:spcPts val="1000"/>
              </a:spcBef>
              <a:spcAft>
                <a:spcPts val="0"/>
              </a:spcAft>
              <a:buSzPts val="2000"/>
              <a:buNone/>
            </a:pPr>
            <a:r>
              <a:t/>
            </a:r>
            <a:endParaRPr sz="2000">
              <a:solidFill>
                <a:srgbClr val="333333"/>
              </a:solidFill>
              <a:latin typeface="Arial"/>
              <a:ea typeface="Arial"/>
              <a:cs typeface="Arial"/>
              <a:sym typeface="Arial"/>
            </a:endParaRPr>
          </a:p>
          <a:p>
            <a:pPr indent="-342900" lvl="0" marL="342900" rtl="0" algn="l">
              <a:spcBef>
                <a:spcPts val="1000"/>
              </a:spcBef>
              <a:spcAft>
                <a:spcPts val="0"/>
              </a:spcAft>
              <a:buSzPts val="2400"/>
              <a:buChar char="🠶"/>
            </a:pPr>
            <a:r>
              <a:rPr lang="en-US" sz="2400">
                <a:solidFill>
                  <a:srgbClr val="333333"/>
                </a:solidFill>
                <a:latin typeface="Arial"/>
                <a:ea typeface="Arial"/>
                <a:cs typeface="Arial"/>
                <a:sym typeface="Arial"/>
              </a:rPr>
              <a:t>Idiopathic Epilepsy is most common type of seizure seen in dog.</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
          <p:cNvSpPr txBox="1"/>
          <p:nvPr>
            <p:ph type="title"/>
          </p:nvPr>
        </p:nvSpPr>
        <p:spPr>
          <a:xfrm>
            <a:off x="1640156" y="213293"/>
            <a:ext cx="8911687" cy="8468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t>Commonly Used Terminology</a:t>
            </a:r>
            <a:endParaRPr/>
          </a:p>
        </p:txBody>
      </p:sp>
      <p:sp>
        <p:nvSpPr>
          <p:cNvPr id="180" name="Google Shape;180;p3"/>
          <p:cNvSpPr txBox="1"/>
          <p:nvPr>
            <p:ph idx="1" type="body"/>
          </p:nvPr>
        </p:nvSpPr>
        <p:spPr>
          <a:xfrm>
            <a:off x="1640156" y="1255006"/>
            <a:ext cx="9864456" cy="540688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US"/>
              <a:t>Automatisms</a:t>
            </a:r>
            <a:r>
              <a:rPr lang="en-US"/>
              <a:t> – repetitive motor activity that resembles movement under voluntary control, such as lip smacking, licking or chewing.</a:t>
            </a:r>
            <a:endParaRPr/>
          </a:p>
          <a:p>
            <a:pPr indent="-228600" lvl="0" marL="342900" rtl="0" algn="l">
              <a:spcBef>
                <a:spcPts val="1000"/>
              </a:spcBef>
              <a:spcAft>
                <a:spcPts val="0"/>
              </a:spcAft>
              <a:buSzPts val="1800"/>
              <a:buNone/>
            </a:pPr>
            <a:r>
              <a:t/>
            </a:r>
            <a:endParaRPr/>
          </a:p>
          <a:p>
            <a:pPr indent="-342900" lvl="0" marL="342900" rtl="0" algn="l">
              <a:spcBef>
                <a:spcPts val="1000"/>
              </a:spcBef>
              <a:spcAft>
                <a:spcPts val="0"/>
              </a:spcAft>
              <a:buClr>
                <a:srgbClr val="A53010"/>
              </a:buClr>
              <a:buSzPts val="1800"/>
              <a:buChar char="🠶"/>
            </a:pPr>
            <a:r>
              <a:rPr b="1" lang="en-US">
                <a:solidFill>
                  <a:srgbClr val="3F3F3F"/>
                </a:solidFill>
              </a:rPr>
              <a:t>Interictal period</a:t>
            </a:r>
            <a:r>
              <a:rPr lang="en-US">
                <a:solidFill>
                  <a:srgbClr val="3F3F3F"/>
                </a:solidFill>
              </a:rPr>
              <a:t> – the time between seizures</a:t>
            </a:r>
            <a:endParaRPr/>
          </a:p>
          <a:p>
            <a:pPr indent="-228600" lvl="0" marL="342900" rtl="0" algn="l">
              <a:spcBef>
                <a:spcPts val="1000"/>
              </a:spcBef>
              <a:spcAft>
                <a:spcPts val="0"/>
              </a:spcAft>
              <a:buClr>
                <a:srgbClr val="A53010"/>
              </a:buClr>
              <a:buSzPts val="1800"/>
              <a:buNone/>
            </a:pPr>
            <a:r>
              <a:t/>
            </a:r>
            <a:endParaRPr>
              <a:solidFill>
                <a:srgbClr val="3F3F3F"/>
              </a:solidFill>
            </a:endParaRPr>
          </a:p>
          <a:p>
            <a:pPr indent="-342900" lvl="0" marL="342900" rtl="0" algn="l">
              <a:spcBef>
                <a:spcPts val="1000"/>
              </a:spcBef>
              <a:spcAft>
                <a:spcPts val="0"/>
              </a:spcAft>
              <a:buClr>
                <a:srgbClr val="A53010"/>
              </a:buClr>
              <a:buSzPts val="1800"/>
              <a:buChar char="🠶"/>
            </a:pPr>
            <a:r>
              <a:rPr b="1" lang="en-US">
                <a:solidFill>
                  <a:srgbClr val="3F3F3F"/>
                </a:solidFill>
              </a:rPr>
              <a:t>Postictal period</a:t>
            </a:r>
            <a:r>
              <a:rPr lang="en-US">
                <a:solidFill>
                  <a:srgbClr val="3F3F3F"/>
                </a:solidFill>
              </a:rPr>
              <a:t> – the time immediately following a seizure, where behavioral changes may be observed</a:t>
            </a:r>
            <a:endParaRPr/>
          </a:p>
          <a:p>
            <a:pPr indent="-228600" lvl="0" marL="342900" rtl="0" algn="l">
              <a:spcBef>
                <a:spcPts val="1000"/>
              </a:spcBef>
              <a:spcAft>
                <a:spcPts val="0"/>
              </a:spcAft>
              <a:buClr>
                <a:srgbClr val="A53010"/>
              </a:buClr>
              <a:buSzPts val="1800"/>
              <a:buNone/>
            </a:pPr>
            <a:r>
              <a:t/>
            </a:r>
            <a:endParaRPr>
              <a:solidFill>
                <a:srgbClr val="3F3F3F"/>
              </a:solidFill>
            </a:endParaRPr>
          </a:p>
          <a:p>
            <a:pPr indent="-342900" lvl="0" marL="342900" rtl="0" algn="l">
              <a:spcBef>
                <a:spcPts val="1000"/>
              </a:spcBef>
              <a:spcAft>
                <a:spcPts val="0"/>
              </a:spcAft>
              <a:buClr>
                <a:srgbClr val="A53010"/>
              </a:buClr>
              <a:buSzPts val="1800"/>
              <a:buChar char="🠶"/>
            </a:pPr>
            <a:r>
              <a:rPr b="1" lang="en-US">
                <a:solidFill>
                  <a:srgbClr val="3F3F3F"/>
                </a:solidFill>
              </a:rPr>
              <a:t>Refractory epilepsy</a:t>
            </a:r>
            <a:r>
              <a:rPr lang="en-US">
                <a:solidFill>
                  <a:srgbClr val="3F3F3F"/>
                </a:solidFill>
              </a:rPr>
              <a:t> – seizures that occur even during treatment with therapeutic doses of antiepileptic medication, i.e. the medication stops being effective</a:t>
            </a:r>
            <a:endParaRPr/>
          </a:p>
          <a:p>
            <a:pPr indent="-342900" lvl="0" marL="342900" rtl="0" algn="l">
              <a:spcBef>
                <a:spcPts val="1000"/>
              </a:spcBef>
              <a:spcAft>
                <a:spcPts val="0"/>
              </a:spcAft>
              <a:buClr>
                <a:srgbClr val="A53010"/>
              </a:buClr>
              <a:buSzPts val="1600"/>
              <a:buChar char="🠶"/>
            </a:pPr>
            <a:r>
              <a:rPr b="1" lang="en-US" sz="1600">
                <a:solidFill>
                  <a:srgbClr val="3F3F3F"/>
                </a:solidFill>
              </a:rPr>
              <a:t>Cluster seizures</a:t>
            </a:r>
            <a:r>
              <a:rPr lang="en-US" sz="1600">
                <a:solidFill>
                  <a:srgbClr val="3F3F3F"/>
                </a:solidFill>
              </a:rPr>
              <a:t> – a group of seizures within a shorter than normal interval; clinically defined as 2 or more seizures within a 24-hour period</a:t>
            </a:r>
            <a:endParaRPr/>
          </a:p>
          <a:p>
            <a:pPr indent="-241300" lvl="0" marL="342900" rtl="0" algn="l">
              <a:spcBef>
                <a:spcPts val="1000"/>
              </a:spcBef>
              <a:spcAft>
                <a:spcPts val="0"/>
              </a:spcAft>
              <a:buClr>
                <a:srgbClr val="A53010"/>
              </a:buClr>
              <a:buSzPts val="1600"/>
              <a:buNone/>
            </a:pPr>
            <a:r>
              <a:t/>
            </a:r>
            <a:endParaRPr sz="1600">
              <a:solidFill>
                <a:srgbClr val="3F3F3F"/>
              </a:solidFill>
            </a:endParaRPr>
          </a:p>
          <a:p>
            <a:pPr indent="-342900" lvl="0" marL="342900" rtl="0" algn="l">
              <a:spcBef>
                <a:spcPts val="1000"/>
              </a:spcBef>
              <a:spcAft>
                <a:spcPts val="0"/>
              </a:spcAft>
              <a:buClr>
                <a:srgbClr val="A53010"/>
              </a:buClr>
              <a:buSzPts val="1600"/>
              <a:buChar char="🠶"/>
            </a:pPr>
            <a:r>
              <a:rPr b="1" lang="en-US" sz="1600">
                <a:solidFill>
                  <a:srgbClr val="3F3F3F"/>
                </a:solidFill>
              </a:rPr>
              <a:t>Status epilepticus</a:t>
            </a:r>
            <a:r>
              <a:rPr lang="en-US" sz="1600">
                <a:solidFill>
                  <a:srgbClr val="3F3F3F"/>
                </a:solidFill>
              </a:rPr>
              <a:t> – a serious condition where seizures follow closely on one another without a break, or where a single seizure lasts more than 5 minutes</a:t>
            </a:r>
            <a:endParaRPr/>
          </a:p>
          <a:p>
            <a:pPr indent="-241300" lvl="0" marL="342900" rtl="0" algn="l">
              <a:spcBef>
                <a:spcPts val="1000"/>
              </a:spcBef>
              <a:spcAft>
                <a:spcPts val="0"/>
              </a:spcAft>
              <a:buClr>
                <a:srgbClr val="A53010"/>
              </a:buClr>
              <a:buSzPts val="1600"/>
              <a:buNone/>
            </a:pPr>
            <a:r>
              <a:t/>
            </a:r>
            <a:endParaRPr sz="1600">
              <a:solidFill>
                <a:srgbClr val="3F3F3F"/>
              </a:solidFill>
            </a:endParaRPr>
          </a:p>
          <a:p>
            <a:pPr indent="-228600" lvl="0" marL="342900" rtl="0" algn="l">
              <a:spcBef>
                <a:spcPts val="1000"/>
              </a:spcBef>
              <a:spcAft>
                <a:spcPts val="0"/>
              </a:spcAft>
              <a:buClr>
                <a:srgbClr val="A53010"/>
              </a:buClr>
              <a:buSzPts val="1800"/>
              <a:buNone/>
            </a:pPr>
            <a:r>
              <a:t/>
            </a:r>
            <a:endParaRPr>
              <a:solidFill>
                <a:srgbClr val="3F3F3F"/>
              </a:solidFill>
            </a:endParaRPr>
          </a:p>
          <a:p>
            <a:pPr indent="-228600" lvl="0" marL="342900" rtl="0" algn="l">
              <a:spcBef>
                <a:spcPts val="10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4"/>
          <p:cNvSpPr/>
          <p:nvPr/>
        </p:nvSpPr>
        <p:spPr>
          <a:xfrm>
            <a:off x="1435021" y="451608"/>
            <a:ext cx="1110532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0000"/>
                </a:solidFill>
                <a:latin typeface="Arial"/>
                <a:ea typeface="Arial"/>
                <a:cs typeface="Arial"/>
                <a:sym typeface="Arial"/>
              </a:rPr>
              <a:t>The clinical features of epileptic seizures can be separated into    </a:t>
            </a:r>
            <a:endParaRPr/>
          </a:p>
          <a:p>
            <a:pPr indent="0" lvl="0" marL="0" marR="0" rtl="0" algn="l">
              <a:spcBef>
                <a:spcPts val="0"/>
              </a:spcBef>
              <a:spcAft>
                <a:spcPts val="0"/>
              </a:spcAft>
              <a:buNone/>
            </a:pPr>
            <a:r>
              <a:rPr b="1" lang="en-US" sz="3200">
                <a:solidFill>
                  <a:srgbClr val="000000"/>
                </a:solidFill>
                <a:latin typeface="Arial"/>
                <a:ea typeface="Arial"/>
                <a:cs typeface="Arial"/>
                <a:sym typeface="Arial"/>
              </a:rPr>
              <a:t>         four components</a:t>
            </a:r>
            <a:r>
              <a:rPr b="1" lang="en-US" sz="3200">
                <a:solidFill>
                  <a:srgbClr val="0000FF"/>
                </a:solidFill>
                <a:latin typeface="Arial"/>
                <a:ea typeface="Arial"/>
                <a:cs typeface="Arial"/>
                <a:sym typeface="Arial"/>
              </a:rPr>
              <a:t>2-</a:t>
            </a:r>
            <a:endParaRPr/>
          </a:p>
        </p:txBody>
      </p:sp>
      <p:sp>
        <p:nvSpPr>
          <p:cNvPr id="186" name="Google Shape;186;p4"/>
          <p:cNvSpPr/>
          <p:nvPr/>
        </p:nvSpPr>
        <p:spPr>
          <a:xfrm>
            <a:off x="954157" y="1720840"/>
            <a:ext cx="10628243" cy="452431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Arial"/>
              <a:buAutoNum type="arabicPeriod"/>
            </a:pPr>
            <a:r>
              <a:rPr lang="en-US" sz="2400">
                <a:solidFill>
                  <a:schemeClr val="dk1"/>
                </a:solidFill>
                <a:latin typeface="Arial"/>
                <a:ea typeface="Arial"/>
                <a:cs typeface="Arial"/>
                <a:sym typeface="Arial"/>
              </a:rPr>
              <a:t>The </a:t>
            </a:r>
            <a:r>
              <a:rPr b="1" i="1" lang="en-US" sz="2400">
                <a:solidFill>
                  <a:schemeClr val="dk1"/>
                </a:solidFill>
                <a:latin typeface="Arial"/>
                <a:ea typeface="Arial"/>
                <a:cs typeface="Arial"/>
                <a:sym typeface="Arial"/>
              </a:rPr>
              <a:t>prodrome</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is the time period prior to the onset of seizure activity;</a:t>
            </a:r>
            <a:endParaRPr/>
          </a:p>
          <a:p>
            <a:pPr indent="-304800" lvl="0" marL="457200" marR="0" rtl="0" algn="l">
              <a:spcBef>
                <a:spcPts val="0"/>
              </a:spcBef>
              <a:spcAft>
                <a:spcPts val="0"/>
              </a:spcAft>
              <a:buClr>
                <a:schemeClr val="dk1"/>
              </a:buClr>
              <a:buSzPts val="2400"/>
              <a:buFont typeface="Century Gothic"/>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 2. The </a:t>
            </a:r>
            <a:r>
              <a:rPr b="1" i="1" lang="en-US" sz="2400">
                <a:solidFill>
                  <a:schemeClr val="dk1"/>
                </a:solidFill>
                <a:latin typeface="Arial"/>
                <a:ea typeface="Arial"/>
                <a:cs typeface="Arial"/>
                <a:sym typeface="Arial"/>
              </a:rPr>
              <a:t>aura</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is the initial manifestation of a seizure. During this time period, animals can exhibit stereotypic sensory or motor behavior (e.g., pacing, licking), autonomic patterns (e.g., salivating, vomiting), or even unusual psychic events;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 3. The </a:t>
            </a:r>
            <a:r>
              <a:rPr b="1" i="1" lang="en-US" sz="2400">
                <a:solidFill>
                  <a:schemeClr val="dk1"/>
                </a:solidFill>
                <a:latin typeface="Arial"/>
                <a:ea typeface="Arial"/>
                <a:cs typeface="Arial"/>
                <a:sym typeface="Arial"/>
              </a:rPr>
              <a:t>ictal</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period is the actual seizure event manifested by involuntary muscle tone or movement and/or abnormal behavior lasting usually from seconds to minutes;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4. The </a:t>
            </a:r>
            <a:r>
              <a:rPr b="1" i="1" lang="en-US" sz="2400">
                <a:solidFill>
                  <a:schemeClr val="dk1"/>
                </a:solidFill>
                <a:latin typeface="Arial"/>
                <a:ea typeface="Arial"/>
                <a:cs typeface="Arial"/>
                <a:sym typeface="Arial"/>
              </a:rPr>
              <a:t>postictal</a:t>
            </a:r>
            <a:r>
              <a:rPr i="1" lang="en-US" sz="24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period occurs upon completion of the seizure and can last from minutes to hours</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5"/>
          <p:cNvSpPr/>
          <p:nvPr/>
        </p:nvSpPr>
        <p:spPr>
          <a:xfrm>
            <a:off x="1291771" y="3204028"/>
            <a:ext cx="1465943" cy="449943"/>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Seizure</a:t>
            </a:r>
            <a:endParaRPr/>
          </a:p>
        </p:txBody>
      </p:sp>
      <p:cxnSp>
        <p:nvCxnSpPr>
          <p:cNvPr id="192" name="Google Shape;192;p5"/>
          <p:cNvCxnSpPr>
            <a:stCxn id="191" idx="3"/>
          </p:cNvCxnSpPr>
          <p:nvPr/>
        </p:nvCxnSpPr>
        <p:spPr>
          <a:xfrm>
            <a:off x="2757714" y="3428999"/>
            <a:ext cx="987000" cy="1437900"/>
          </a:xfrm>
          <a:prstGeom prst="straightConnector1">
            <a:avLst/>
          </a:prstGeom>
          <a:noFill/>
          <a:ln cap="rnd" cmpd="sng" w="9525">
            <a:solidFill>
              <a:srgbClr val="9D2D0F"/>
            </a:solidFill>
            <a:prstDash val="solid"/>
            <a:round/>
            <a:headEnd len="sm" w="sm" type="none"/>
            <a:tailEnd len="med" w="med" type="triangle"/>
          </a:ln>
        </p:spPr>
      </p:cxnSp>
      <p:cxnSp>
        <p:nvCxnSpPr>
          <p:cNvPr id="193" name="Google Shape;193;p5"/>
          <p:cNvCxnSpPr>
            <a:stCxn id="191" idx="3"/>
          </p:cNvCxnSpPr>
          <p:nvPr/>
        </p:nvCxnSpPr>
        <p:spPr>
          <a:xfrm flipH="1" rot="10800000">
            <a:off x="2757714" y="1876499"/>
            <a:ext cx="1103100" cy="1552500"/>
          </a:xfrm>
          <a:prstGeom prst="straightConnector1">
            <a:avLst/>
          </a:prstGeom>
          <a:noFill/>
          <a:ln cap="rnd" cmpd="sng" w="9525">
            <a:solidFill>
              <a:srgbClr val="9D2D0F"/>
            </a:solidFill>
            <a:prstDash val="solid"/>
            <a:round/>
            <a:headEnd len="sm" w="sm" type="none"/>
            <a:tailEnd len="med" w="med" type="triangle"/>
          </a:ln>
        </p:spPr>
      </p:cxnSp>
      <p:sp>
        <p:nvSpPr>
          <p:cNvPr id="194" name="Google Shape;194;p5"/>
          <p:cNvSpPr/>
          <p:nvPr/>
        </p:nvSpPr>
        <p:spPr>
          <a:xfrm>
            <a:off x="3204028" y="1419226"/>
            <a:ext cx="1558473" cy="457200"/>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Intracranial causes</a:t>
            </a:r>
            <a:endParaRPr b="1" sz="1600">
              <a:solidFill>
                <a:schemeClr val="lt1"/>
              </a:solidFill>
              <a:latin typeface="Century Gothic"/>
              <a:ea typeface="Century Gothic"/>
              <a:cs typeface="Century Gothic"/>
              <a:sym typeface="Century Gothic"/>
            </a:endParaRPr>
          </a:p>
        </p:txBody>
      </p:sp>
      <p:sp>
        <p:nvSpPr>
          <p:cNvPr id="195" name="Google Shape;195;p5"/>
          <p:cNvSpPr/>
          <p:nvPr/>
        </p:nvSpPr>
        <p:spPr>
          <a:xfrm>
            <a:off x="3204028" y="4866895"/>
            <a:ext cx="1558473" cy="677561"/>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Extracranial causes</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(reactive </a:t>
            </a:r>
            <a:r>
              <a:rPr b="1" lang="en-US" sz="1600">
                <a:solidFill>
                  <a:schemeClr val="lt1"/>
                </a:solidFill>
                <a:latin typeface="Arial"/>
                <a:ea typeface="Arial"/>
                <a:cs typeface="Arial"/>
                <a:sym typeface="Arial"/>
              </a:rPr>
              <a:t>causes)</a:t>
            </a:r>
            <a:endParaRPr b="1" sz="1600">
              <a:solidFill>
                <a:schemeClr val="lt1"/>
              </a:solidFill>
              <a:latin typeface="Century Gothic"/>
              <a:ea typeface="Century Gothic"/>
              <a:cs typeface="Century Gothic"/>
              <a:sym typeface="Century Gothic"/>
            </a:endParaRPr>
          </a:p>
        </p:txBody>
      </p:sp>
      <p:cxnSp>
        <p:nvCxnSpPr>
          <p:cNvPr id="196" name="Google Shape;196;p5"/>
          <p:cNvCxnSpPr>
            <a:endCxn id="197" idx="1"/>
          </p:cNvCxnSpPr>
          <p:nvPr/>
        </p:nvCxnSpPr>
        <p:spPr>
          <a:xfrm flipH="1" rot="10800000">
            <a:off x="4762616" y="1628485"/>
            <a:ext cx="1386000" cy="23700"/>
          </a:xfrm>
          <a:prstGeom prst="straightConnector1">
            <a:avLst/>
          </a:prstGeom>
          <a:noFill/>
          <a:ln cap="rnd" cmpd="sng" w="9525">
            <a:solidFill>
              <a:srgbClr val="9D2D0F"/>
            </a:solidFill>
            <a:prstDash val="solid"/>
            <a:round/>
            <a:headEnd len="sm" w="sm" type="none"/>
            <a:tailEnd len="med" w="med" type="triangle"/>
          </a:ln>
        </p:spPr>
      </p:cxnSp>
      <p:cxnSp>
        <p:nvCxnSpPr>
          <p:cNvPr id="198" name="Google Shape;198;p5"/>
          <p:cNvCxnSpPr>
            <a:stCxn id="195" idx="3"/>
            <a:endCxn id="199" idx="1"/>
          </p:cNvCxnSpPr>
          <p:nvPr/>
        </p:nvCxnSpPr>
        <p:spPr>
          <a:xfrm>
            <a:off x="4762501" y="5205675"/>
            <a:ext cx="1386000" cy="939600"/>
          </a:xfrm>
          <a:prstGeom prst="straightConnector1">
            <a:avLst/>
          </a:prstGeom>
          <a:noFill/>
          <a:ln cap="rnd" cmpd="sng" w="9525">
            <a:solidFill>
              <a:srgbClr val="9D2D0F"/>
            </a:solidFill>
            <a:prstDash val="solid"/>
            <a:round/>
            <a:headEnd len="sm" w="sm" type="none"/>
            <a:tailEnd len="med" w="med" type="triangle"/>
          </a:ln>
        </p:spPr>
      </p:cxnSp>
      <p:cxnSp>
        <p:nvCxnSpPr>
          <p:cNvPr id="200" name="Google Shape;200;p5"/>
          <p:cNvCxnSpPr>
            <a:stCxn id="194" idx="3"/>
            <a:endCxn id="201" idx="1"/>
          </p:cNvCxnSpPr>
          <p:nvPr/>
        </p:nvCxnSpPr>
        <p:spPr>
          <a:xfrm flipH="1" rot="10800000">
            <a:off x="4762501" y="549526"/>
            <a:ext cx="1415700" cy="1098300"/>
          </a:xfrm>
          <a:prstGeom prst="straightConnector1">
            <a:avLst/>
          </a:prstGeom>
          <a:noFill/>
          <a:ln cap="rnd" cmpd="sng" w="9525">
            <a:solidFill>
              <a:srgbClr val="9D2D0F"/>
            </a:solidFill>
            <a:prstDash val="solid"/>
            <a:round/>
            <a:headEnd len="sm" w="sm" type="none"/>
            <a:tailEnd len="med" w="med" type="triangle"/>
          </a:ln>
        </p:spPr>
      </p:cxnSp>
      <p:cxnSp>
        <p:nvCxnSpPr>
          <p:cNvPr id="202" name="Google Shape;202;p5"/>
          <p:cNvCxnSpPr>
            <a:stCxn id="195" idx="3"/>
          </p:cNvCxnSpPr>
          <p:nvPr/>
        </p:nvCxnSpPr>
        <p:spPr>
          <a:xfrm flipH="1" rot="10800000">
            <a:off x="4762501" y="4014375"/>
            <a:ext cx="2005800" cy="1191300"/>
          </a:xfrm>
          <a:prstGeom prst="straightConnector1">
            <a:avLst/>
          </a:prstGeom>
          <a:noFill/>
          <a:ln cap="rnd" cmpd="sng" w="9525">
            <a:solidFill>
              <a:srgbClr val="9D2D0F"/>
            </a:solidFill>
            <a:prstDash val="solid"/>
            <a:round/>
            <a:headEnd len="sm" w="sm" type="none"/>
            <a:tailEnd len="med" w="med" type="triangle"/>
          </a:ln>
        </p:spPr>
      </p:cxnSp>
      <p:sp>
        <p:nvSpPr>
          <p:cNvPr id="201" name="Google Shape;201;p5"/>
          <p:cNvSpPr/>
          <p:nvPr/>
        </p:nvSpPr>
        <p:spPr>
          <a:xfrm>
            <a:off x="6178096" y="320874"/>
            <a:ext cx="1582058" cy="457200"/>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entury Gothic"/>
                <a:ea typeface="Century Gothic"/>
                <a:cs typeface="Century Gothic"/>
                <a:sym typeface="Century Gothic"/>
              </a:rPr>
              <a:t>Idiopathic epilepsy</a:t>
            </a:r>
            <a:endParaRPr/>
          </a:p>
        </p:txBody>
      </p:sp>
      <p:sp>
        <p:nvSpPr>
          <p:cNvPr id="197" name="Google Shape;197;p5"/>
          <p:cNvSpPr/>
          <p:nvPr/>
        </p:nvSpPr>
        <p:spPr>
          <a:xfrm>
            <a:off x="6148616" y="1399885"/>
            <a:ext cx="1602923" cy="457200"/>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entury Gothic"/>
                <a:ea typeface="Century Gothic"/>
                <a:cs typeface="Century Gothic"/>
                <a:sym typeface="Century Gothic"/>
              </a:rPr>
              <a:t>Acquired epilepsy</a:t>
            </a:r>
            <a:endParaRPr/>
          </a:p>
        </p:txBody>
      </p:sp>
      <p:sp>
        <p:nvSpPr>
          <p:cNvPr id="203" name="Google Shape;203;p5"/>
          <p:cNvSpPr/>
          <p:nvPr/>
        </p:nvSpPr>
        <p:spPr>
          <a:xfrm>
            <a:off x="6148617" y="3830940"/>
            <a:ext cx="1582058" cy="418196"/>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Toxins</a:t>
            </a:r>
            <a:endParaRPr/>
          </a:p>
        </p:txBody>
      </p:sp>
      <p:sp>
        <p:nvSpPr>
          <p:cNvPr id="199" name="Google Shape;199;p5"/>
          <p:cNvSpPr/>
          <p:nvPr/>
        </p:nvSpPr>
        <p:spPr>
          <a:xfrm>
            <a:off x="6148617" y="5884051"/>
            <a:ext cx="1582058" cy="522412"/>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entury Gothic"/>
                <a:ea typeface="Century Gothic"/>
                <a:cs typeface="Century Gothic"/>
                <a:sym typeface="Century Gothic"/>
              </a:rPr>
              <a:t>Excess/ deficit</a:t>
            </a:r>
            <a:endParaRPr/>
          </a:p>
        </p:txBody>
      </p:sp>
      <p:cxnSp>
        <p:nvCxnSpPr>
          <p:cNvPr id="204" name="Google Shape;204;p5"/>
          <p:cNvCxnSpPr>
            <a:stCxn id="197" idx="3"/>
            <a:endCxn id="205" idx="1"/>
          </p:cNvCxnSpPr>
          <p:nvPr/>
        </p:nvCxnSpPr>
        <p:spPr>
          <a:xfrm flipH="1" rot="10800000">
            <a:off x="7751539" y="1553185"/>
            <a:ext cx="927900" cy="75300"/>
          </a:xfrm>
          <a:prstGeom prst="straightConnector1">
            <a:avLst/>
          </a:prstGeom>
          <a:noFill/>
          <a:ln cap="rnd" cmpd="sng" w="9525">
            <a:solidFill>
              <a:srgbClr val="9D2D0F"/>
            </a:solidFill>
            <a:prstDash val="solid"/>
            <a:round/>
            <a:headEnd len="sm" w="sm" type="none"/>
            <a:tailEnd len="med" w="med" type="triangle"/>
          </a:ln>
        </p:spPr>
      </p:cxnSp>
      <p:cxnSp>
        <p:nvCxnSpPr>
          <p:cNvPr id="206" name="Google Shape;206;p5"/>
          <p:cNvCxnSpPr>
            <a:stCxn id="197" idx="3"/>
            <a:endCxn id="207" idx="1"/>
          </p:cNvCxnSpPr>
          <p:nvPr/>
        </p:nvCxnSpPr>
        <p:spPr>
          <a:xfrm flipH="1" rot="10800000">
            <a:off x="7751539" y="435085"/>
            <a:ext cx="927900" cy="1193400"/>
          </a:xfrm>
          <a:prstGeom prst="straightConnector1">
            <a:avLst/>
          </a:prstGeom>
          <a:noFill/>
          <a:ln cap="rnd" cmpd="sng" w="9525">
            <a:solidFill>
              <a:srgbClr val="9D2D0F"/>
            </a:solidFill>
            <a:prstDash val="solid"/>
            <a:round/>
            <a:headEnd len="sm" w="sm" type="none"/>
            <a:tailEnd len="med" w="med" type="triangle"/>
          </a:ln>
        </p:spPr>
      </p:cxnSp>
      <p:cxnSp>
        <p:nvCxnSpPr>
          <p:cNvPr id="208" name="Google Shape;208;p5"/>
          <p:cNvCxnSpPr/>
          <p:nvPr/>
        </p:nvCxnSpPr>
        <p:spPr>
          <a:xfrm flipH="1" rot="10800000">
            <a:off x="7751540" y="2888613"/>
            <a:ext cx="928003" cy="1107786"/>
          </a:xfrm>
          <a:prstGeom prst="straightConnector1">
            <a:avLst/>
          </a:prstGeom>
          <a:noFill/>
          <a:ln cap="rnd" cmpd="sng" w="9525">
            <a:solidFill>
              <a:srgbClr val="9D2D0F"/>
            </a:solidFill>
            <a:prstDash val="solid"/>
            <a:round/>
            <a:headEnd len="sm" w="sm" type="none"/>
            <a:tailEnd len="med" w="med" type="triangle"/>
          </a:ln>
        </p:spPr>
      </p:cxnSp>
      <p:cxnSp>
        <p:nvCxnSpPr>
          <p:cNvPr id="209" name="Google Shape;209;p5"/>
          <p:cNvCxnSpPr/>
          <p:nvPr/>
        </p:nvCxnSpPr>
        <p:spPr>
          <a:xfrm>
            <a:off x="7755169" y="4047357"/>
            <a:ext cx="1204683" cy="267259"/>
          </a:xfrm>
          <a:prstGeom prst="straightConnector1">
            <a:avLst/>
          </a:prstGeom>
          <a:noFill/>
          <a:ln cap="rnd" cmpd="sng" w="9525">
            <a:solidFill>
              <a:srgbClr val="9D2D0F"/>
            </a:solidFill>
            <a:prstDash val="solid"/>
            <a:round/>
            <a:headEnd len="sm" w="sm" type="none"/>
            <a:tailEnd len="med" w="med" type="triangle"/>
          </a:ln>
        </p:spPr>
      </p:cxnSp>
      <p:sp>
        <p:nvSpPr>
          <p:cNvPr id="207" name="Google Shape;207;p5"/>
          <p:cNvSpPr/>
          <p:nvPr/>
        </p:nvSpPr>
        <p:spPr>
          <a:xfrm>
            <a:off x="8679543" y="119716"/>
            <a:ext cx="3294742" cy="630610"/>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Static brain injury</a:t>
            </a:r>
            <a:endParaRPr/>
          </a:p>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Eg-Following trauma,</a:t>
            </a:r>
            <a:endParaRPr/>
          </a:p>
          <a:p>
            <a:pPr indent="0" lvl="0" marL="0" marR="0" rtl="0" algn="l">
              <a:spcBef>
                <a:spcPts val="0"/>
              </a:spcBef>
              <a:spcAft>
                <a:spcPts val="0"/>
              </a:spcAft>
              <a:buNone/>
            </a:pPr>
            <a:r>
              <a:rPr b="1" lang="en-US" sz="1200">
                <a:solidFill>
                  <a:schemeClr val="lt1"/>
                </a:solidFill>
                <a:latin typeface="Century Gothic"/>
                <a:ea typeface="Century Gothic"/>
                <a:cs typeface="Century Gothic"/>
                <a:sym typeface="Century Gothic"/>
              </a:rPr>
              <a:t>cerebral vascular accident</a:t>
            </a:r>
            <a:endParaRPr/>
          </a:p>
        </p:txBody>
      </p:sp>
      <p:sp>
        <p:nvSpPr>
          <p:cNvPr id="205" name="Google Shape;205;p5"/>
          <p:cNvSpPr/>
          <p:nvPr/>
        </p:nvSpPr>
        <p:spPr>
          <a:xfrm>
            <a:off x="8679543" y="1047093"/>
            <a:ext cx="3294741" cy="1011899"/>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Progressive brain disease</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Eg- brain tumour , inherited</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disease, encephalitis</a:t>
            </a:r>
            <a:endParaRPr b="1" sz="1400">
              <a:solidFill>
                <a:schemeClr val="lt1"/>
              </a:solidFill>
              <a:latin typeface="Century Gothic"/>
              <a:ea typeface="Century Gothic"/>
              <a:cs typeface="Century Gothic"/>
              <a:sym typeface="Century Gothic"/>
            </a:endParaRPr>
          </a:p>
        </p:txBody>
      </p:sp>
      <p:sp>
        <p:nvSpPr>
          <p:cNvPr id="210" name="Google Shape;210;p5"/>
          <p:cNvSpPr/>
          <p:nvPr/>
        </p:nvSpPr>
        <p:spPr>
          <a:xfrm>
            <a:off x="8700408" y="2123225"/>
            <a:ext cx="3273877" cy="1456490"/>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External</a:t>
            </a:r>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Eg- metaldehyde, permethrin ,piperazine mycotoxins, chocolate, metronidazole, bluegreen, algae, caffeine, cannabis, laburnum, lead, strychnine, organophosphates, moxidectin</a:t>
            </a:r>
            <a:endParaRPr b="1" sz="1400">
              <a:solidFill>
                <a:schemeClr val="lt1"/>
              </a:solidFill>
              <a:latin typeface="Century Gothic"/>
              <a:ea typeface="Century Gothic"/>
              <a:cs typeface="Century Gothic"/>
              <a:sym typeface="Century Gothic"/>
            </a:endParaRPr>
          </a:p>
        </p:txBody>
      </p:sp>
      <p:sp>
        <p:nvSpPr>
          <p:cNvPr id="211" name="Google Shape;211;p5"/>
          <p:cNvSpPr/>
          <p:nvPr/>
        </p:nvSpPr>
        <p:spPr>
          <a:xfrm>
            <a:off x="8717649" y="3747698"/>
            <a:ext cx="3256636" cy="1119198"/>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Internal – metabolic</a:t>
            </a:r>
            <a:endParaRPr/>
          </a:p>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disease or organ failure</a:t>
            </a:r>
            <a:endParaRPr/>
          </a:p>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Eg- hepatic encephalopathy,</a:t>
            </a:r>
            <a:endParaRPr/>
          </a:p>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uraemia</a:t>
            </a:r>
            <a:endParaRPr/>
          </a:p>
        </p:txBody>
      </p:sp>
      <p:cxnSp>
        <p:nvCxnSpPr>
          <p:cNvPr id="212" name="Google Shape;212;p5"/>
          <p:cNvCxnSpPr>
            <a:stCxn id="199" idx="3"/>
          </p:cNvCxnSpPr>
          <p:nvPr/>
        </p:nvCxnSpPr>
        <p:spPr>
          <a:xfrm flipH="1" rot="10800000">
            <a:off x="7730675" y="5943057"/>
            <a:ext cx="1797000" cy="202200"/>
          </a:xfrm>
          <a:prstGeom prst="straightConnector1">
            <a:avLst/>
          </a:prstGeom>
          <a:noFill/>
          <a:ln cap="rnd" cmpd="sng" w="9525">
            <a:solidFill>
              <a:srgbClr val="9D2D0F"/>
            </a:solidFill>
            <a:prstDash val="solid"/>
            <a:round/>
            <a:headEnd len="sm" w="sm" type="none"/>
            <a:tailEnd len="med" w="med" type="triangle"/>
          </a:ln>
        </p:spPr>
      </p:cxnSp>
      <p:sp>
        <p:nvSpPr>
          <p:cNvPr id="213" name="Google Shape;213;p5"/>
          <p:cNvSpPr/>
          <p:nvPr/>
        </p:nvSpPr>
        <p:spPr>
          <a:xfrm>
            <a:off x="8717649" y="5110999"/>
            <a:ext cx="3256636" cy="1747001"/>
          </a:xfrm>
          <a:prstGeom prst="rect">
            <a:avLst/>
          </a:prstGeom>
          <a:solidFill>
            <a:srgbClr val="92D050"/>
          </a:solidFill>
          <a:ln cap="rnd" cmpd="sng" w="15875">
            <a:solidFill>
              <a:srgbClr val="78230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Hypoglycaemia, hyperglycaemia,</a:t>
            </a:r>
            <a:endParaRPr/>
          </a:p>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hypocalcaemia, hypercalcemia hypertriglyceridaemi, hypodipsia, hypoxia, thiamine deficiency,</a:t>
            </a:r>
            <a:endParaRPr/>
          </a:p>
          <a:p>
            <a:pPr indent="0" lvl="0" marL="0" marR="0" rtl="0" algn="l">
              <a:spcBef>
                <a:spcPts val="0"/>
              </a:spcBef>
              <a:spcAft>
                <a:spcPts val="0"/>
              </a:spcAft>
              <a:buNone/>
            </a:pPr>
            <a:r>
              <a:rPr b="1" lang="en-US" sz="1400">
                <a:solidFill>
                  <a:schemeClr val="lt1"/>
                </a:solidFill>
                <a:latin typeface="Century Gothic"/>
                <a:ea typeface="Century Gothic"/>
                <a:cs typeface="Century Gothic"/>
                <a:sym typeface="Century Gothic"/>
              </a:rPr>
              <a:t>cobalamin deficiency</a:t>
            </a:r>
            <a:endParaRPr/>
          </a:p>
        </p:txBody>
      </p:sp>
      <p:sp>
        <p:nvSpPr>
          <p:cNvPr descr="dog outline" id="214" name="Google Shape;214;p5"/>
          <p:cNvSpPr/>
          <p:nvPr/>
        </p:nvSpPr>
        <p:spPr>
          <a:xfrm>
            <a:off x="996495" y="2355290"/>
            <a:ext cx="2254706" cy="2108563"/>
          </a:xfrm>
          <a:custGeom>
            <a:rect b="b" l="l" r="r" t="t"/>
            <a:pathLst>
              <a:path extrusionOk="0" h="698500" w="838200">
                <a:moveTo>
                  <a:pt x="201351" y="300990"/>
                </a:moveTo>
                <a:cubicBezTo>
                  <a:pt x="153091" y="314960"/>
                  <a:pt x="127691" y="345440"/>
                  <a:pt x="125151" y="392430"/>
                </a:cubicBezTo>
                <a:cubicBezTo>
                  <a:pt x="125151" y="447040"/>
                  <a:pt x="109911" y="485140"/>
                  <a:pt x="79431" y="508000"/>
                </a:cubicBezTo>
                <a:lnTo>
                  <a:pt x="65461" y="516890"/>
                </a:lnTo>
                <a:cubicBezTo>
                  <a:pt x="55301" y="524510"/>
                  <a:pt x="47681" y="534670"/>
                  <a:pt x="40061" y="547370"/>
                </a:cubicBezTo>
                <a:cubicBezTo>
                  <a:pt x="22281" y="580390"/>
                  <a:pt x="19741" y="619760"/>
                  <a:pt x="29901" y="669290"/>
                </a:cubicBezTo>
                <a:lnTo>
                  <a:pt x="42601" y="669290"/>
                </a:lnTo>
                <a:cubicBezTo>
                  <a:pt x="34981" y="590550"/>
                  <a:pt x="55301" y="538480"/>
                  <a:pt x="103561" y="515620"/>
                </a:cubicBezTo>
                <a:lnTo>
                  <a:pt x="106101" y="515620"/>
                </a:lnTo>
                <a:cubicBezTo>
                  <a:pt x="123881" y="513080"/>
                  <a:pt x="137851" y="510540"/>
                  <a:pt x="148011" y="508000"/>
                </a:cubicBezTo>
                <a:cubicBezTo>
                  <a:pt x="161981" y="505460"/>
                  <a:pt x="173411" y="501650"/>
                  <a:pt x="179761" y="496570"/>
                </a:cubicBezTo>
                <a:cubicBezTo>
                  <a:pt x="189921" y="490220"/>
                  <a:pt x="205161" y="468630"/>
                  <a:pt x="225481" y="434340"/>
                </a:cubicBezTo>
                <a:cubicBezTo>
                  <a:pt x="241991" y="407670"/>
                  <a:pt x="264851" y="393700"/>
                  <a:pt x="292791" y="393700"/>
                </a:cubicBezTo>
                <a:cubicBezTo>
                  <a:pt x="304221" y="393700"/>
                  <a:pt x="338511" y="403860"/>
                  <a:pt x="393121" y="422910"/>
                </a:cubicBezTo>
                <a:cubicBezTo>
                  <a:pt x="447731" y="441960"/>
                  <a:pt x="485831" y="450850"/>
                  <a:pt x="506151" y="450850"/>
                </a:cubicBezTo>
                <a:cubicBezTo>
                  <a:pt x="511231" y="450850"/>
                  <a:pt x="520121" y="448310"/>
                  <a:pt x="531551" y="444500"/>
                </a:cubicBezTo>
                <a:cubicBezTo>
                  <a:pt x="534091" y="443230"/>
                  <a:pt x="536631" y="441960"/>
                  <a:pt x="539171" y="441960"/>
                </a:cubicBezTo>
                <a:cubicBezTo>
                  <a:pt x="542981" y="440690"/>
                  <a:pt x="545521" y="440690"/>
                  <a:pt x="546791" y="443230"/>
                </a:cubicBezTo>
                <a:cubicBezTo>
                  <a:pt x="549331" y="444500"/>
                  <a:pt x="550601" y="447040"/>
                  <a:pt x="550601" y="450850"/>
                </a:cubicBezTo>
                <a:cubicBezTo>
                  <a:pt x="554411" y="535940"/>
                  <a:pt x="565841" y="609600"/>
                  <a:pt x="587431" y="671830"/>
                </a:cubicBezTo>
                <a:lnTo>
                  <a:pt x="600131" y="671830"/>
                </a:lnTo>
                <a:cubicBezTo>
                  <a:pt x="576001" y="528320"/>
                  <a:pt x="578541" y="441960"/>
                  <a:pt x="606481" y="411480"/>
                </a:cubicBezTo>
                <a:cubicBezTo>
                  <a:pt x="634421" y="382270"/>
                  <a:pt x="650931" y="363220"/>
                  <a:pt x="656011" y="355600"/>
                </a:cubicBezTo>
                <a:cubicBezTo>
                  <a:pt x="664901" y="345440"/>
                  <a:pt x="669981" y="330200"/>
                  <a:pt x="671251" y="311150"/>
                </a:cubicBezTo>
                <a:cubicBezTo>
                  <a:pt x="668711" y="283210"/>
                  <a:pt x="667441" y="262890"/>
                  <a:pt x="668711" y="246380"/>
                </a:cubicBezTo>
                <a:cubicBezTo>
                  <a:pt x="662361" y="243840"/>
                  <a:pt x="654741" y="242570"/>
                  <a:pt x="648391" y="241300"/>
                </a:cubicBezTo>
                <a:cubicBezTo>
                  <a:pt x="633151" y="236220"/>
                  <a:pt x="617911" y="229870"/>
                  <a:pt x="601401" y="219710"/>
                </a:cubicBezTo>
                <a:cubicBezTo>
                  <a:pt x="589971" y="213360"/>
                  <a:pt x="579811" y="205740"/>
                  <a:pt x="572191" y="198120"/>
                </a:cubicBezTo>
                <a:cubicBezTo>
                  <a:pt x="506151" y="261620"/>
                  <a:pt x="407091" y="294640"/>
                  <a:pt x="275011" y="294640"/>
                </a:cubicBezTo>
                <a:cubicBezTo>
                  <a:pt x="247071" y="290830"/>
                  <a:pt x="222941" y="294640"/>
                  <a:pt x="201351" y="300990"/>
                </a:cubicBezTo>
                <a:close/>
                <a:moveTo>
                  <a:pt x="276281" y="273050"/>
                </a:moveTo>
                <a:cubicBezTo>
                  <a:pt x="409631" y="273050"/>
                  <a:pt x="506151" y="240030"/>
                  <a:pt x="568381" y="175260"/>
                </a:cubicBezTo>
                <a:lnTo>
                  <a:pt x="568381" y="175260"/>
                </a:lnTo>
                <a:cubicBezTo>
                  <a:pt x="597591" y="144780"/>
                  <a:pt x="619181" y="105410"/>
                  <a:pt x="633151" y="59690"/>
                </a:cubicBezTo>
                <a:lnTo>
                  <a:pt x="634421" y="55880"/>
                </a:lnTo>
                <a:cubicBezTo>
                  <a:pt x="638231" y="41910"/>
                  <a:pt x="640771" y="29210"/>
                  <a:pt x="643311" y="19050"/>
                </a:cubicBezTo>
                <a:cubicBezTo>
                  <a:pt x="643311" y="16510"/>
                  <a:pt x="644581" y="15240"/>
                  <a:pt x="647121" y="13970"/>
                </a:cubicBezTo>
                <a:cubicBezTo>
                  <a:pt x="649661" y="12700"/>
                  <a:pt x="650931" y="12700"/>
                  <a:pt x="653471" y="12700"/>
                </a:cubicBezTo>
                <a:cubicBezTo>
                  <a:pt x="656011" y="12700"/>
                  <a:pt x="657281" y="13970"/>
                  <a:pt x="659821" y="16510"/>
                </a:cubicBezTo>
                <a:cubicBezTo>
                  <a:pt x="661091" y="17780"/>
                  <a:pt x="661091" y="20320"/>
                  <a:pt x="661091" y="22860"/>
                </a:cubicBezTo>
                <a:lnTo>
                  <a:pt x="654741" y="50800"/>
                </a:lnTo>
                <a:cubicBezTo>
                  <a:pt x="689031" y="53340"/>
                  <a:pt x="710621" y="57150"/>
                  <a:pt x="716971" y="60960"/>
                </a:cubicBezTo>
                <a:cubicBezTo>
                  <a:pt x="722051" y="64770"/>
                  <a:pt x="727131" y="71120"/>
                  <a:pt x="734751" y="81280"/>
                </a:cubicBezTo>
                <a:cubicBezTo>
                  <a:pt x="744911" y="95250"/>
                  <a:pt x="771581" y="102870"/>
                  <a:pt x="817301" y="102870"/>
                </a:cubicBezTo>
                <a:cubicBezTo>
                  <a:pt x="819841" y="102870"/>
                  <a:pt x="822381" y="104140"/>
                  <a:pt x="823651" y="105410"/>
                </a:cubicBezTo>
                <a:cubicBezTo>
                  <a:pt x="826191" y="107950"/>
                  <a:pt x="826191" y="109220"/>
                  <a:pt x="826191" y="111760"/>
                </a:cubicBezTo>
                <a:cubicBezTo>
                  <a:pt x="824921" y="133350"/>
                  <a:pt x="814761" y="151130"/>
                  <a:pt x="794441" y="165100"/>
                </a:cubicBezTo>
                <a:cubicBezTo>
                  <a:pt x="779201" y="175260"/>
                  <a:pt x="757611" y="184150"/>
                  <a:pt x="729671" y="193040"/>
                </a:cubicBezTo>
                <a:cubicBezTo>
                  <a:pt x="709351" y="199390"/>
                  <a:pt x="696651" y="212090"/>
                  <a:pt x="692841" y="229870"/>
                </a:cubicBezTo>
                <a:cubicBezTo>
                  <a:pt x="704271" y="233680"/>
                  <a:pt x="713161" y="237490"/>
                  <a:pt x="718241" y="240030"/>
                </a:cubicBezTo>
                <a:cubicBezTo>
                  <a:pt x="739831" y="252730"/>
                  <a:pt x="751261" y="269240"/>
                  <a:pt x="751261" y="289560"/>
                </a:cubicBezTo>
                <a:cubicBezTo>
                  <a:pt x="751261" y="297180"/>
                  <a:pt x="748721" y="303530"/>
                  <a:pt x="742371" y="307340"/>
                </a:cubicBezTo>
                <a:cubicBezTo>
                  <a:pt x="738561" y="309880"/>
                  <a:pt x="733481" y="312420"/>
                  <a:pt x="727131" y="312420"/>
                </a:cubicBezTo>
                <a:cubicBezTo>
                  <a:pt x="706811" y="312420"/>
                  <a:pt x="696651" y="304800"/>
                  <a:pt x="696651" y="288290"/>
                </a:cubicBezTo>
                <a:cubicBezTo>
                  <a:pt x="696651" y="285750"/>
                  <a:pt x="697921" y="280670"/>
                  <a:pt x="701731" y="273050"/>
                </a:cubicBezTo>
                <a:cubicBezTo>
                  <a:pt x="701731" y="270510"/>
                  <a:pt x="704271" y="269240"/>
                  <a:pt x="706811" y="267970"/>
                </a:cubicBezTo>
                <a:cubicBezTo>
                  <a:pt x="709351" y="266700"/>
                  <a:pt x="710621" y="266700"/>
                  <a:pt x="713161" y="267970"/>
                </a:cubicBezTo>
                <a:cubicBezTo>
                  <a:pt x="715701" y="267970"/>
                  <a:pt x="716971" y="270510"/>
                  <a:pt x="718241" y="271780"/>
                </a:cubicBezTo>
                <a:cubicBezTo>
                  <a:pt x="719511" y="274320"/>
                  <a:pt x="719511" y="276860"/>
                  <a:pt x="718241" y="278130"/>
                </a:cubicBezTo>
                <a:cubicBezTo>
                  <a:pt x="716971" y="284480"/>
                  <a:pt x="715701" y="288290"/>
                  <a:pt x="715701" y="288290"/>
                </a:cubicBezTo>
                <a:cubicBezTo>
                  <a:pt x="715701" y="292100"/>
                  <a:pt x="719511" y="294640"/>
                  <a:pt x="728401" y="294640"/>
                </a:cubicBezTo>
                <a:cubicBezTo>
                  <a:pt x="729671" y="294640"/>
                  <a:pt x="730941" y="294640"/>
                  <a:pt x="733481" y="293370"/>
                </a:cubicBezTo>
                <a:cubicBezTo>
                  <a:pt x="734751" y="292100"/>
                  <a:pt x="734751" y="290830"/>
                  <a:pt x="734751" y="290830"/>
                </a:cubicBezTo>
                <a:cubicBezTo>
                  <a:pt x="734751" y="278130"/>
                  <a:pt x="727131" y="266700"/>
                  <a:pt x="711891" y="256540"/>
                </a:cubicBezTo>
                <a:lnTo>
                  <a:pt x="691571" y="248920"/>
                </a:lnTo>
                <a:cubicBezTo>
                  <a:pt x="690301" y="262890"/>
                  <a:pt x="691571" y="281940"/>
                  <a:pt x="694111" y="307340"/>
                </a:cubicBezTo>
                <a:cubicBezTo>
                  <a:pt x="694111" y="330200"/>
                  <a:pt x="687761" y="349250"/>
                  <a:pt x="676331" y="364490"/>
                </a:cubicBezTo>
                <a:lnTo>
                  <a:pt x="625531" y="420370"/>
                </a:lnTo>
                <a:cubicBezTo>
                  <a:pt x="601401" y="448310"/>
                  <a:pt x="600131" y="533400"/>
                  <a:pt x="625531" y="676910"/>
                </a:cubicBezTo>
                <a:cubicBezTo>
                  <a:pt x="625531" y="679450"/>
                  <a:pt x="625531" y="681990"/>
                  <a:pt x="624261" y="683260"/>
                </a:cubicBezTo>
                <a:cubicBezTo>
                  <a:pt x="622991" y="685800"/>
                  <a:pt x="620451" y="687070"/>
                  <a:pt x="617911" y="687070"/>
                </a:cubicBezTo>
                <a:lnTo>
                  <a:pt x="588701" y="687070"/>
                </a:lnTo>
                <a:cubicBezTo>
                  <a:pt x="584891" y="687070"/>
                  <a:pt x="581081" y="684530"/>
                  <a:pt x="579811" y="680720"/>
                </a:cubicBezTo>
                <a:cubicBezTo>
                  <a:pt x="556951" y="619760"/>
                  <a:pt x="542981" y="546100"/>
                  <a:pt x="539171" y="462280"/>
                </a:cubicBezTo>
                <a:cubicBezTo>
                  <a:pt x="527741" y="466090"/>
                  <a:pt x="518851" y="468630"/>
                  <a:pt x="512501" y="468630"/>
                </a:cubicBezTo>
                <a:cubicBezTo>
                  <a:pt x="489641" y="468630"/>
                  <a:pt x="450271" y="458470"/>
                  <a:pt x="393121" y="439420"/>
                </a:cubicBezTo>
                <a:cubicBezTo>
                  <a:pt x="339781" y="421640"/>
                  <a:pt x="308031" y="411480"/>
                  <a:pt x="297871" y="411480"/>
                </a:cubicBezTo>
                <a:cubicBezTo>
                  <a:pt x="276281" y="411480"/>
                  <a:pt x="258501" y="422910"/>
                  <a:pt x="247071" y="444500"/>
                </a:cubicBezTo>
                <a:cubicBezTo>
                  <a:pt x="225481" y="480060"/>
                  <a:pt x="208971" y="502920"/>
                  <a:pt x="196271" y="511810"/>
                </a:cubicBezTo>
                <a:cubicBezTo>
                  <a:pt x="188651" y="518160"/>
                  <a:pt x="175951" y="521970"/>
                  <a:pt x="158171" y="525780"/>
                </a:cubicBezTo>
                <a:lnTo>
                  <a:pt x="117531" y="533400"/>
                </a:lnTo>
                <a:cubicBezTo>
                  <a:pt x="75621" y="553720"/>
                  <a:pt x="59111" y="601980"/>
                  <a:pt x="68001" y="678180"/>
                </a:cubicBezTo>
                <a:cubicBezTo>
                  <a:pt x="68001" y="680720"/>
                  <a:pt x="68001" y="683260"/>
                  <a:pt x="65461" y="684530"/>
                </a:cubicBezTo>
                <a:cubicBezTo>
                  <a:pt x="64191" y="687070"/>
                  <a:pt x="61651" y="687070"/>
                  <a:pt x="59111" y="687070"/>
                </a:cubicBezTo>
                <a:lnTo>
                  <a:pt x="29901" y="687070"/>
                </a:lnTo>
                <a:cubicBezTo>
                  <a:pt x="24821" y="687070"/>
                  <a:pt x="22281" y="684530"/>
                  <a:pt x="21011" y="680720"/>
                </a:cubicBezTo>
                <a:cubicBezTo>
                  <a:pt x="7041" y="624840"/>
                  <a:pt x="10851" y="577850"/>
                  <a:pt x="31171" y="539750"/>
                </a:cubicBezTo>
                <a:cubicBezTo>
                  <a:pt x="40061" y="524510"/>
                  <a:pt x="50221" y="513080"/>
                  <a:pt x="60381" y="504190"/>
                </a:cubicBezTo>
                <a:lnTo>
                  <a:pt x="74351" y="495300"/>
                </a:lnTo>
                <a:cubicBezTo>
                  <a:pt x="99751" y="476250"/>
                  <a:pt x="113721" y="443230"/>
                  <a:pt x="113721" y="394970"/>
                </a:cubicBezTo>
                <a:cubicBezTo>
                  <a:pt x="114991" y="373380"/>
                  <a:pt x="120071" y="354330"/>
                  <a:pt x="128961" y="339090"/>
                </a:cubicBezTo>
                <a:cubicBezTo>
                  <a:pt x="111181" y="355600"/>
                  <a:pt x="101021" y="377190"/>
                  <a:pt x="98481" y="405130"/>
                </a:cubicBezTo>
                <a:cubicBezTo>
                  <a:pt x="98481" y="407670"/>
                  <a:pt x="97211" y="410210"/>
                  <a:pt x="95941" y="411480"/>
                </a:cubicBezTo>
                <a:cubicBezTo>
                  <a:pt x="94671" y="412750"/>
                  <a:pt x="92131" y="414020"/>
                  <a:pt x="89591" y="412750"/>
                </a:cubicBezTo>
                <a:cubicBezTo>
                  <a:pt x="87051" y="412750"/>
                  <a:pt x="84511" y="411480"/>
                  <a:pt x="83241" y="410210"/>
                </a:cubicBezTo>
                <a:cubicBezTo>
                  <a:pt x="81971" y="408940"/>
                  <a:pt x="80701" y="406400"/>
                  <a:pt x="81971" y="403860"/>
                </a:cubicBezTo>
                <a:cubicBezTo>
                  <a:pt x="87051" y="340360"/>
                  <a:pt x="127691" y="302260"/>
                  <a:pt x="203891" y="287020"/>
                </a:cubicBezTo>
                <a:cubicBezTo>
                  <a:pt x="220401" y="276860"/>
                  <a:pt x="247071" y="273050"/>
                  <a:pt x="276281" y="273050"/>
                </a:cubicBezTo>
                <a:close/>
                <a:moveTo>
                  <a:pt x="804601" y="120650"/>
                </a:moveTo>
                <a:cubicBezTo>
                  <a:pt x="758881" y="119380"/>
                  <a:pt x="729671" y="109220"/>
                  <a:pt x="716971" y="91440"/>
                </a:cubicBezTo>
                <a:cubicBezTo>
                  <a:pt x="714431" y="86360"/>
                  <a:pt x="711891" y="82550"/>
                  <a:pt x="709351" y="80010"/>
                </a:cubicBezTo>
                <a:cubicBezTo>
                  <a:pt x="706811" y="78740"/>
                  <a:pt x="706811" y="77470"/>
                  <a:pt x="706811" y="77470"/>
                </a:cubicBezTo>
                <a:cubicBezTo>
                  <a:pt x="703001" y="74930"/>
                  <a:pt x="683951" y="72390"/>
                  <a:pt x="649661" y="69850"/>
                </a:cubicBezTo>
                <a:cubicBezTo>
                  <a:pt x="636961" y="113030"/>
                  <a:pt x="615371" y="151130"/>
                  <a:pt x="587431" y="182880"/>
                </a:cubicBezTo>
                <a:cubicBezTo>
                  <a:pt x="592511" y="189230"/>
                  <a:pt x="601401" y="195580"/>
                  <a:pt x="612831" y="201930"/>
                </a:cubicBezTo>
                <a:cubicBezTo>
                  <a:pt x="628071" y="210820"/>
                  <a:pt x="642041" y="217170"/>
                  <a:pt x="654741" y="220980"/>
                </a:cubicBezTo>
                <a:lnTo>
                  <a:pt x="673791" y="226060"/>
                </a:lnTo>
                <a:cubicBezTo>
                  <a:pt x="680141" y="201930"/>
                  <a:pt x="696651" y="186690"/>
                  <a:pt x="722051" y="177800"/>
                </a:cubicBezTo>
                <a:cubicBezTo>
                  <a:pt x="749991" y="168910"/>
                  <a:pt x="770311" y="161290"/>
                  <a:pt x="781741" y="152400"/>
                </a:cubicBezTo>
                <a:cubicBezTo>
                  <a:pt x="794441" y="143510"/>
                  <a:pt x="802061" y="133350"/>
                  <a:pt x="804601" y="1206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999999"/>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6"/>
          <p:cNvSpPr txBox="1"/>
          <p:nvPr>
            <p:ph type="title"/>
          </p:nvPr>
        </p:nvSpPr>
        <p:spPr>
          <a:xfrm>
            <a:off x="1864262" y="266922"/>
            <a:ext cx="8911687" cy="80464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t>Diagnosis-</a:t>
            </a:r>
            <a:endParaRPr/>
          </a:p>
        </p:txBody>
      </p:sp>
      <p:sp>
        <p:nvSpPr>
          <p:cNvPr id="220" name="Google Shape;220;p6"/>
          <p:cNvSpPr txBox="1"/>
          <p:nvPr>
            <p:ph idx="1" type="body"/>
          </p:nvPr>
        </p:nvSpPr>
        <p:spPr>
          <a:xfrm>
            <a:off x="1671638" y="1400175"/>
            <a:ext cx="9832974" cy="531495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b="1" lang="en-US">
                <a:solidFill>
                  <a:schemeClr val="dk1"/>
                </a:solidFill>
                <a:latin typeface="Proxima Nova"/>
                <a:ea typeface="Proxima Nova"/>
                <a:cs typeface="Proxima Nova"/>
                <a:sym typeface="Proxima Nova"/>
              </a:rPr>
              <a:t> CBC (complete blood count)</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 blood chemistry panel </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urinalysis</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 bile acids</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 lead levels</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testing for infectious diseases</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chest x-rays ( Neoplasia)</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abdominal ultrasound</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magnetic resonance imaging of the brain (MRI),</a:t>
            </a:r>
            <a:endParaRPr/>
          </a:p>
          <a:p>
            <a:pPr indent="-342900" lvl="0" marL="342900" rtl="0" algn="l">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 computed tomography of the brain (CT), or </a:t>
            </a:r>
            <a:endParaRPr/>
          </a:p>
          <a:p>
            <a:pPr indent="-342900" lvl="0" marL="342900" rtl="0" algn="just">
              <a:lnSpc>
                <a:spcPct val="90000"/>
              </a:lnSpc>
              <a:spcBef>
                <a:spcPts val="1000"/>
              </a:spcBef>
              <a:spcAft>
                <a:spcPts val="0"/>
              </a:spcAft>
              <a:buSzPts val="1800"/>
              <a:buChar char="🠶"/>
            </a:pPr>
            <a:r>
              <a:rPr b="1" lang="en-US">
                <a:solidFill>
                  <a:schemeClr val="dk1"/>
                </a:solidFill>
                <a:latin typeface="Proxima Nova"/>
                <a:ea typeface="Proxima Nova"/>
                <a:cs typeface="Proxima Nova"/>
                <a:sym typeface="Proxima Nova"/>
              </a:rPr>
              <a:t>analysis of spinal fluid </a:t>
            </a:r>
            <a:endParaRPr/>
          </a:p>
          <a:p>
            <a:pPr indent="-285750" lvl="1" marL="742950" rtl="0" algn="just">
              <a:lnSpc>
                <a:spcPct val="90000"/>
              </a:lnSpc>
              <a:spcBef>
                <a:spcPts val="1000"/>
              </a:spcBef>
              <a:spcAft>
                <a:spcPts val="0"/>
              </a:spcAft>
              <a:buSzPts val="1600"/>
              <a:buChar char="🠶"/>
            </a:pPr>
            <a:r>
              <a:rPr b="1" lang="en-US">
                <a:solidFill>
                  <a:schemeClr val="dk1"/>
                </a:solidFill>
                <a:latin typeface="Proxima Nova"/>
                <a:ea typeface="Proxima Nova"/>
                <a:cs typeface="Proxima Nova"/>
                <a:sym typeface="Proxima Nova"/>
              </a:rPr>
              <a:t>(</a:t>
            </a:r>
            <a:r>
              <a:rPr lang="en-US">
                <a:solidFill>
                  <a:srgbClr val="000000"/>
                </a:solidFill>
                <a:latin typeface="arial"/>
                <a:ea typeface="arial"/>
                <a:cs typeface="arial"/>
                <a:sym typeface="arial"/>
              </a:rPr>
              <a:t>CSF protein elevation was found in most patients) </a:t>
            </a:r>
            <a:endParaRPr/>
          </a:p>
          <a:p>
            <a:pPr indent="-285750" lvl="1" marL="742950" rtl="0" algn="just">
              <a:lnSpc>
                <a:spcPct val="90000"/>
              </a:lnSpc>
              <a:spcBef>
                <a:spcPts val="1000"/>
              </a:spcBef>
              <a:spcAft>
                <a:spcPts val="0"/>
              </a:spcAft>
              <a:buSzPts val="1600"/>
              <a:buChar char="🠶"/>
            </a:pPr>
            <a:r>
              <a:rPr lang="en-US">
                <a:solidFill>
                  <a:srgbClr val="000000"/>
                </a:solidFill>
                <a:latin typeface="arial"/>
                <a:ea typeface="arial"/>
                <a:cs typeface="arial"/>
                <a:sym typeface="arial"/>
              </a:rPr>
              <a:t> CSF lactate was elevated</a:t>
            </a:r>
            <a:endParaRPr/>
          </a:p>
          <a:p>
            <a:pPr indent="-285750" lvl="1" marL="742950" rtl="0" algn="just">
              <a:lnSpc>
                <a:spcPct val="90000"/>
              </a:lnSpc>
              <a:spcBef>
                <a:spcPts val="1000"/>
              </a:spcBef>
              <a:spcAft>
                <a:spcPts val="0"/>
              </a:spcAft>
              <a:buSzPts val="1600"/>
              <a:buChar char="🠶"/>
            </a:pPr>
            <a:r>
              <a:rPr lang="en-US">
                <a:solidFill>
                  <a:srgbClr val="000000"/>
                </a:solidFill>
                <a:latin typeface="arial"/>
                <a:ea typeface="arial"/>
                <a:cs typeface="arial"/>
                <a:sym typeface="arial"/>
              </a:rPr>
              <a:t>Pleocytosis</a:t>
            </a:r>
            <a:endParaRPr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7"/>
          <p:cNvSpPr txBox="1"/>
          <p:nvPr>
            <p:ph type="title"/>
          </p:nvPr>
        </p:nvSpPr>
        <p:spPr>
          <a:xfrm>
            <a:off x="2064288" y="538385"/>
            <a:ext cx="8911687" cy="7474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t>Important Points-</a:t>
            </a:r>
            <a:endParaRPr/>
          </a:p>
        </p:txBody>
      </p:sp>
      <p:sp>
        <p:nvSpPr>
          <p:cNvPr id="226" name="Google Shape;226;p7"/>
          <p:cNvSpPr txBox="1"/>
          <p:nvPr>
            <p:ph idx="1" type="body"/>
          </p:nvPr>
        </p:nvSpPr>
        <p:spPr>
          <a:xfrm>
            <a:off x="1114425" y="1628775"/>
            <a:ext cx="10361612" cy="517661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US">
                <a:solidFill>
                  <a:srgbClr val="000000"/>
                </a:solidFill>
                <a:latin typeface="Tahoma"/>
                <a:ea typeface="Tahoma"/>
                <a:cs typeface="Tahoma"/>
                <a:sym typeface="Tahoma"/>
              </a:rPr>
              <a:t>Low Thyroid Function - Hypothyroidism &amp; Seizures</a:t>
            </a:r>
            <a:br>
              <a:rPr b="1" lang="en-US">
                <a:solidFill>
                  <a:srgbClr val="000000"/>
                </a:solidFill>
                <a:latin typeface="Tahoma"/>
                <a:ea typeface="Tahoma"/>
                <a:cs typeface="Tahoma"/>
                <a:sym typeface="Tahoma"/>
              </a:rPr>
            </a:br>
            <a:r>
              <a:rPr lang="en-US">
                <a:solidFill>
                  <a:srgbClr val="000000"/>
                </a:solidFill>
                <a:latin typeface="Tahoma"/>
                <a:ea typeface="Tahoma"/>
                <a:cs typeface="Tahoma"/>
                <a:sym typeface="Tahoma"/>
              </a:rPr>
              <a:t>Seizures are one of the symptoms of hypothyroidism along with chronic skin disease, </a:t>
            </a:r>
            <a:r>
              <a:rPr b="1" lang="en-US" u="sng">
                <a:solidFill>
                  <a:srgbClr val="333333"/>
                </a:solidFill>
                <a:latin typeface="Tahoma"/>
                <a:ea typeface="Tahoma"/>
                <a:cs typeface="Tahoma"/>
                <a:sym typeface="Tahoma"/>
                <a:hlinkClick r:id="rId3"/>
              </a:rPr>
              <a:t>hair loss</a:t>
            </a:r>
            <a:r>
              <a:rPr lang="en-US">
                <a:solidFill>
                  <a:srgbClr val="000000"/>
                </a:solidFill>
                <a:latin typeface="Tahoma"/>
                <a:ea typeface="Tahoma"/>
                <a:cs typeface="Tahoma"/>
                <a:sym typeface="Tahoma"/>
              </a:rPr>
              <a:t>, weight gain, lethargy and slow metabolism, behavioral changes (aggression, hyperactivity, poor concentration, passivity, phobias, anxiety.).</a:t>
            </a:r>
            <a:endParaRPr/>
          </a:p>
          <a:p>
            <a:pPr indent="-228600" lvl="0" marL="342900" rtl="0" algn="l">
              <a:spcBef>
                <a:spcPts val="1000"/>
              </a:spcBef>
              <a:spcAft>
                <a:spcPts val="0"/>
              </a:spcAft>
              <a:buSzPts val="1800"/>
              <a:buNone/>
            </a:pPr>
            <a:r>
              <a:t/>
            </a:r>
            <a:endParaRPr>
              <a:solidFill>
                <a:srgbClr val="000000"/>
              </a:solidFill>
              <a:latin typeface="Tahoma"/>
              <a:ea typeface="Tahoma"/>
              <a:cs typeface="Tahoma"/>
              <a:sym typeface="Tahoma"/>
            </a:endParaRPr>
          </a:p>
          <a:p>
            <a:pPr indent="-342900" lvl="0" marL="342900" rtl="0" algn="l">
              <a:spcBef>
                <a:spcPts val="1000"/>
              </a:spcBef>
              <a:spcAft>
                <a:spcPts val="0"/>
              </a:spcAft>
              <a:buSzPts val="1800"/>
              <a:buChar char="🠶"/>
            </a:pPr>
            <a:r>
              <a:rPr lang="en-US">
                <a:solidFill>
                  <a:srgbClr val="000000"/>
                </a:solidFill>
                <a:latin typeface="Tahoma"/>
                <a:ea typeface="Tahoma"/>
                <a:cs typeface="Tahoma"/>
                <a:sym typeface="Tahoma"/>
              </a:rPr>
              <a:t>Full thyroid panel of 6 different tests to determine if your dog is hypothyroid. The tests you want to have done are T3, T4, free T3, free T4, T3 and T4 Autoantibodies. Two or three thyroid tests (e.g.T4, free T4 or TSH), are not conclusive for </a:t>
            </a:r>
            <a:r>
              <a:rPr b="1" lang="en-US" u="sng">
                <a:solidFill>
                  <a:srgbClr val="333333"/>
                </a:solidFill>
                <a:latin typeface="Tahoma"/>
                <a:ea typeface="Tahoma"/>
                <a:cs typeface="Tahoma"/>
                <a:sym typeface="Tahoma"/>
                <a:hlinkClick r:id="rId4"/>
              </a:rPr>
              <a:t>hypothyroidism</a:t>
            </a:r>
            <a:r>
              <a:rPr lang="en-US">
                <a:solidFill>
                  <a:srgbClr val="000000"/>
                </a:solidFill>
                <a:latin typeface="Tahoma"/>
                <a:ea typeface="Tahoma"/>
                <a:cs typeface="Tahoma"/>
                <a:sym typeface="Tahoma"/>
              </a:rPr>
              <a:t>.</a:t>
            </a:r>
            <a:endParaRPr/>
          </a:p>
          <a:p>
            <a:pPr indent="-228600" lvl="0" marL="342900" rtl="0" algn="l">
              <a:spcBef>
                <a:spcPts val="1000"/>
              </a:spcBef>
              <a:spcAft>
                <a:spcPts val="0"/>
              </a:spcAft>
              <a:buSzPts val="1800"/>
              <a:buNone/>
            </a:pPr>
            <a:r>
              <a:t/>
            </a:r>
            <a:endParaRPr>
              <a:solidFill>
                <a:srgbClr val="000000"/>
              </a:solidFill>
              <a:latin typeface="Tahoma"/>
              <a:ea typeface="Tahoma"/>
              <a:cs typeface="Tahoma"/>
              <a:sym typeface="Tahoma"/>
            </a:endParaRPr>
          </a:p>
          <a:p>
            <a:pPr indent="-342900" lvl="0" marL="342900" rtl="0" algn="l">
              <a:spcBef>
                <a:spcPts val="1000"/>
              </a:spcBef>
              <a:spcAft>
                <a:spcPts val="0"/>
              </a:spcAft>
              <a:buSzPts val="1800"/>
              <a:buChar char="🠶"/>
            </a:pPr>
            <a:r>
              <a:rPr lang="en-US">
                <a:solidFill>
                  <a:srgbClr val="000000"/>
                </a:solidFill>
                <a:latin typeface="Tahoma"/>
                <a:ea typeface="Tahoma"/>
                <a:cs typeface="Tahoma"/>
                <a:sym typeface="Tahoma"/>
              </a:rPr>
              <a:t>Preservatives such as </a:t>
            </a:r>
            <a:r>
              <a:rPr b="1" lang="en-US">
                <a:solidFill>
                  <a:srgbClr val="000000"/>
                </a:solidFill>
                <a:latin typeface="Tahoma"/>
                <a:ea typeface="Tahoma"/>
                <a:cs typeface="Tahoma"/>
                <a:sym typeface="Tahoma"/>
              </a:rPr>
              <a:t>Ethoxyquin</a:t>
            </a:r>
            <a:r>
              <a:rPr lang="en-US">
                <a:solidFill>
                  <a:srgbClr val="000000"/>
                </a:solidFill>
                <a:latin typeface="Tahoma"/>
                <a:ea typeface="Tahoma"/>
                <a:cs typeface="Tahoma"/>
                <a:sym typeface="Tahoma"/>
              </a:rPr>
              <a:t> and </a:t>
            </a:r>
            <a:r>
              <a:rPr b="1" lang="en-US">
                <a:solidFill>
                  <a:srgbClr val="000000"/>
                </a:solidFill>
                <a:latin typeface="Tahoma"/>
                <a:ea typeface="Tahoma"/>
                <a:cs typeface="Tahoma"/>
                <a:sym typeface="Tahoma"/>
              </a:rPr>
              <a:t>BHT,</a:t>
            </a:r>
            <a:r>
              <a:rPr lang="en-US">
                <a:solidFill>
                  <a:srgbClr val="000000"/>
                </a:solidFill>
                <a:latin typeface="Tahoma"/>
                <a:ea typeface="Tahoma"/>
                <a:cs typeface="Tahoma"/>
                <a:sym typeface="Tahoma"/>
              </a:rPr>
              <a:t> </a:t>
            </a:r>
            <a:r>
              <a:rPr b="1" lang="en-US">
                <a:solidFill>
                  <a:srgbClr val="000000"/>
                </a:solidFill>
                <a:latin typeface="Tahoma"/>
                <a:ea typeface="Tahoma"/>
                <a:cs typeface="Tahoma"/>
                <a:sym typeface="Tahoma"/>
              </a:rPr>
              <a:t>BHA</a:t>
            </a:r>
            <a:r>
              <a:rPr lang="en-US">
                <a:solidFill>
                  <a:srgbClr val="000000"/>
                </a:solidFill>
                <a:latin typeface="Tahoma"/>
                <a:ea typeface="Tahoma"/>
                <a:cs typeface="Tahoma"/>
                <a:sym typeface="Tahoma"/>
              </a:rPr>
              <a:t> should be avoided as they </a:t>
            </a:r>
            <a:r>
              <a:rPr b="1" lang="en-US">
                <a:solidFill>
                  <a:srgbClr val="000000"/>
                </a:solidFill>
                <a:latin typeface="Tahoma"/>
                <a:ea typeface="Tahoma"/>
                <a:cs typeface="Tahoma"/>
                <a:sym typeface="Tahoma"/>
              </a:rPr>
              <a:t>can</a:t>
            </a:r>
            <a:r>
              <a:rPr lang="en-US">
                <a:solidFill>
                  <a:srgbClr val="000000"/>
                </a:solidFill>
                <a:latin typeface="Tahoma"/>
                <a:ea typeface="Tahoma"/>
                <a:cs typeface="Tahoma"/>
                <a:sym typeface="Tahoma"/>
              </a:rPr>
              <a:t> cause seizures.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8"/>
          <p:cNvSpPr txBox="1"/>
          <p:nvPr>
            <p:ph type="title"/>
          </p:nvPr>
        </p:nvSpPr>
        <p:spPr>
          <a:xfrm>
            <a:off x="1992424" y="165169"/>
            <a:ext cx="8911687" cy="78160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b="1" lang="en-US"/>
              <a:t>Types of Epilepsy-</a:t>
            </a:r>
            <a:endParaRPr/>
          </a:p>
        </p:txBody>
      </p:sp>
      <p:sp>
        <p:nvSpPr>
          <p:cNvPr id="232" name="Google Shape;232;p8"/>
          <p:cNvSpPr txBox="1"/>
          <p:nvPr>
            <p:ph idx="1" type="body"/>
          </p:nvPr>
        </p:nvSpPr>
        <p:spPr>
          <a:xfrm>
            <a:off x="1497496" y="1179443"/>
            <a:ext cx="10007116" cy="5513388"/>
          </a:xfrm>
          <a:prstGeom prst="rect">
            <a:avLst/>
          </a:prstGeom>
          <a:noFill/>
          <a:ln>
            <a:noFill/>
          </a:ln>
        </p:spPr>
        <p:txBody>
          <a:bodyPr anchorCtr="0" anchor="t" bIns="45700" lIns="91425" spcFirstLastPara="1" rIns="91425" wrap="square" tIns="45700">
            <a:normAutofit/>
          </a:bodyPr>
          <a:lstStyle/>
          <a:p>
            <a:pPr indent="-234950" lvl="0" marL="342900" rtl="0" algn="l">
              <a:spcBef>
                <a:spcPts val="0"/>
              </a:spcBef>
              <a:spcAft>
                <a:spcPts val="0"/>
              </a:spcAft>
              <a:buClr>
                <a:srgbClr val="A53010"/>
              </a:buClr>
              <a:buSzPts val="1700"/>
              <a:buNone/>
            </a:pPr>
            <a:r>
              <a:t/>
            </a:r>
            <a:endParaRPr b="1" sz="1700">
              <a:solidFill>
                <a:srgbClr val="3F3F3F"/>
              </a:solidFill>
            </a:endParaRPr>
          </a:p>
          <a:p>
            <a:pPr indent="-342900" lvl="0" marL="342900" rtl="0" algn="l">
              <a:spcBef>
                <a:spcPts val="1000"/>
              </a:spcBef>
              <a:spcAft>
                <a:spcPts val="0"/>
              </a:spcAft>
              <a:buClr>
                <a:srgbClr val="A53010"/>
              </a:buClr>
              <a:buSzPts val="1700"/>
              <a:buChar char="🠶"/>
            </a:pPr>
            <a:r>
              <a:rPr b="1" lang="en-US" sz="1700">
                <a:solidFill>
                  <a:srgbClr val="3F3F3F"/>
                </a:solidFill>
              </a:rPr>
              <a:t>Primary Epilepsy- </a:t>
            </a:r>
            <a:r>
              <a:rPr lang="en-US" sz="1600">
                <a:solidFill>
                  <a:srgbClr val="3F3F3F"/>
                </a:solidFill>
              </a:rPr>
              <a:t>epilepsy without an identifiable structural cause, typically assumed to be genetic.eg-</a:t>
            </a:r>
            <a:r>
              <a:rPr b="1" lang="en-US" sz="1600">
                <a:solidFill>
                  <a:srgbClr val="3F3F3F"/>
                </a:solidFill>
              </a:rPr>
              <a:t> Idiopathic epilepsy</a:t>
            </a:r>
            <a:r>
              <a:rPr lang="en-US" sz="1600">
                <a:solidFill>
                  <a:srgbClr val="3F3F3F"/>
                </a:solidFill>
              </a:rPr>
              <a:t> </a:t>
            </a:r>
            <a:endParaRPr/>
          </a:p>
          <a:p>
            <a:pPr indent="-241300" lvl="0" marL="342900" rtl="0" algn="l">
              <a:spcBef>
                <a:spcPts val="1000"/>
              </a:spcBef>
              <a:spcAft>
                <a:spcPts val="0"/>
              </a:spcAft>
              <a:buClr>
                <a:srgbClr val="A53010"/>
              </a:buClr>
              <a:buSzPts val="1600"/>
              <a:buNone/>
            </a:pPr>
            <a:r>
              <a:t/>
            </a:r>
            <a:endParaRPr sz="1600">
              <a:solidFill>
                <a:srgbClr val="3F3F3F"/>
              </a:solidFill>
            </a:endParaRPr>
          </a:p>
          <a:p>
            <a:pPr indent="-241300" lvl="0" marL="342900" rtl="0" algn="l">
              <a:spcBef>
                <a:spcPts val="1000"/>
              </a:spcBef>
              <a:spcAft>
                <a:spcPts val="0"/>
              </a:spcAft>
              <a:buClr>
                <a:srgbClr val="A53010"/>
              </a:buClr>
              <a:buSzPts val="1600"/>
              <a:buNone/>
            </a:pPr>
            <a:r>
              <a:t/>
            </a:r>
            <a:endParaRPr sz="1600">
              <a:solidFill>
                <a:srgbClr val="3F3F3F"/>
              </a:solidFill>
            </a:endParaRPr>
          </a:p>
          <a:p>
            <a:pPr indent="-342900" lvl="0" marL="342900" rtl="0" algn="l">
              <a:spcBef>
                <a:spcPts val="1000"/>
              </a:spcBef>
              <a:spcAft>
                <a:spcPts val="0"/>
              </a:spcAft>
              <a:buSzPts val="1800"/>
              <a:buChar char="🠶"/>
            </a:pPr>
            <a:r>
              <a:rPr b="1" lang="en-US">
                <a:solidFill>
                  <a:srgbClr val="3F3F3F"/>
                </a:solidFill>
              </a:rPr>
              <a:t>Secondary Epilepsy- </a:t>
            </a:r>
            <a:r>
              <a:rPr lang="en-US">
                <a:solidFill>
                  <a:srgbClr val="3F3F3F"/>
                </a:solidFill>
              </a:rPr>
              <a:t>Cause by acquired brain lesions </a:t>
            </a:r>
            <a:r>
              <a:rPr b="1" lang="en-US" sz="1600"/>
              <a:t>Eg-Following trauma,</a:t>
            </a:r>
            <a:endParaRPr/>
          </a:p>
          <a:p>
            <a:pPr indent="0" lvl="0" marL="0" rtl="0" algn="l">
              <a:spcBef>
                <a:spcPts val="1000"/>
              </a:spcBef>
              <a:spcAft>
                <a:spcPts val="0"/>
              </a:spcAft>
              <a:buSzPts val="1600"/>
              <a:buNone/>
            </a:pPr>
            <a:r>
              <a:rPr b="1" lang="en-US" sz="1600"/>
              <a:t>       cerebral vascular accident, Brain tumor etc</a:t>
            </a:r>
            <a:endParaRPr b="1" sz="1600"/>
          </a:p>
          <a:p>
            <a:pPr indent="-228600" lvl="0" marL="342900" rtl="0" algn="l">
              <a:spcBef>
                <a:spcPts val="1000"/>
              </a:spcBef>
              <a:spcAft>
                <a:spcPts val="0"/>
              </a:spcAft>
              <a:buClr>
                <a:srgbClr val="A53010"/>
              </a:buClr>
              <a:buSzPts val="1800"/>
              <a:buNone/>
            </a:pPr>
            <a:r>
              <a:t/>
            </a:r>
            <a:endParaRPr>
              <a:solidFill>
                <a:srgbClr val="3F3F3F"/>
              </a:solidFill>
            </a:endParaRPr>
          </a:p>
          <a:p>
            <a:pPr indent="0" lvl="0" marL="0" rtl="0" algn="l">
              <a:spcBef>
                <a:spcPts val="1000"/>
              </a:spcBef>
              <a:spcAft>
                <a:spcPts val="0"/>
              </a:spcAft>
              <a:buClr>
                <a:srgbClr val="A53010"/>
              </a:buClr>
              <a:buSzPts val="1700"/>
              <a:buNone/>
            </a:pPr>
            <a:r>
              <a:t/>
            </a:r>
            <a:endParaRPr sz="1700">
              <a:solidFill>
                <a:srgbClr val="3F3F3F"/>
              </a:solidFill>
            </a:endParaRPr>
          </a:p>
          <a:p>
            <a:pPr indent="-342900" lvl="0" marL="342900" rtl="0" algn="l">
              <a:spcBef>
                <a:spcPts val="1000"/>
              </a:spcBef>
              <a:spcAft>
                <a:spcPts val="0"/>
              </a:spcAft>
              <a:buClr>
                <a:srgbClr val="A53010"/>
              </a:buClr>
              <a:buSzPts val="1800"/>
              <a:buChar char="🠶"/>
            </a:pPr>
            <a:r>
              <a:rPr b="1" lang="en-US"/>
              <a:t>Cryptogenic Epilepsy- </a:t>
            </a:r>
            <a:r>
              <a:rPr lang="en-US"/>
              <a:t>There is probably an underlying cause but ot can’t be identified by the diagnostic tests available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9"/>
          <p:cNvSpPr txBox="1"/>
          <p:nvPr>
            <p:ph type="title"/>
          </p:nvPr>
        </p:nvSpPr>
        <p:spPr>
          <a:xfrm>
            <a:off x="1616766" y="783136"/>
            <a:ext cx="4264630" cy="89989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3F3F3F"/>
              </a:buClr>
              <a:buSzPts val="2000"/>
              <a:buFont typeface="Century Gothic"/>
              <a:buNone/>
            </a:pPr>
            <a:r>
              <a:rPr b="1" lang="en-US" sz="2000">
                <a:solidFill>
                  <a:srgbClr val="3F3F3F"/>
                </a:solidFill>
              </a:rPr>
              <a:t>Generalized seizure</a:t>
            </a:r>
            <a:r>
              <a:rPr lang="en-US" sz="2000">
                <a:solidFill>
                  <a:srgbClr val="3F3F3F"/>
                </a:solidFill>
              </a:rPr>
              <a:t> –</a:t>
            </a:r>
            <a:r>
              <a:rPr lang="en-US" sz="1600">
                <a:solidFill>
                  <a:srgbClr val="3F3F3F"/>
                </a:solidFill>
              </a:rPr>
              <a:t>seizures originating from both hemispheres of the brain</a:t>
            </a:r>
            <a:br>
              <a:rPr lang="en-US" sz="1600">
                <a:solidFill>
                  <a:srgbClr val="3F3F3F"/>
                </a:solidFill>
              </a:rPr>
            </a:br>
            <a:endParaRPr sz="1600"/>
          </a:p>
        </p:txBody>
      </p:sp>
      <p:pic>
        <p:nvPicPr>
          <p:cNvPr id="238" name="Google Shape;238;p9"/>
          <p:cNvPicPr preferRelativeResize="0"/>
          <p:nvPr>
            <p:ph idx="1" type="body"/>
          </p:nvPr>
        </p:nvPicPr>
        <p:blipFill rotWithShape="1">
          <a:blip r:embed="rId3">
            <a:alphaModFix/>
          </a:blip>
          <a:srcRect b="0" l="0" r="0" t="5815"/>
          <a:stretch/>
        </p:blipFill>
        <p:spPr>
          <a:xfrm>
            <a:off x="6610065" y="0"/>
            <a:ext cx="5581935" cy="6858000"/>
          </a:xfrm>
          <a:prstGeom prst="rect">
            <a:avLst/>
          </a:prstGeom>
          <a:noFill/>
          <a:ln>
            <a:noFill/>
          </a:ln>
        </p:spPr>
      </p:pic>
      <p:sp>
        <p:nvSpPr>
          <p:cNvPr id="239" name="Google Shape;239;p9"/>
          <p:cNvSpPr/>
          <p:nvPr/>
        </p:nvSpPr>
        <p:spPr>
          <a:xfrm>
            <a:off x="701081" y="1683026"/>
            <a:ext cx="5808307" cy="50424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rgbClr val="3F3F3F"/>
                </a:solidFill>
                <a:latin typeface="Century Gothic"/>
                <a:ea typeface="Century Gothic"/>
                <a:cs typeface="Century Gothic"/>
                <a:sym typeface="Century Gothic"/>
              </a:rPr>
              <a:t>Generalized seizure is further classified in to-</a:t>
            </a:r>
            <a:endParaRPr/>
          </a:p>
          <a:p>
            <a:pPr indent="-342900" lvl="0" marL="342900" marR="0" rtl="0" algn="l">
              <a:spcBef>
                <a:spcPts val="1000"/>
              </a:spcBef>
              <a:spcAft>
                <a:spcPts val="0"/>
              </a:spcAft>
              <a:buClr>
                <a:srgbClr val="A53010"/>
              </a:buClr>
              <a:buSzPts val="1700"/>
              <a:buFont typeface="Noto Sans Symbols"/>
              <a:buChar char="🠶"/>
            </a:pPr>
            <a:r>
              <a:rPr b="1" lang="en-US" sz="1700">
                <a:solidFill>
                  <a:srgbClr val="3F3F3F"/>
                </a:solidFill>
                <a:latin typeface="Century Gothic"/>
                <a:ea typeface="Century Gothic"/>
                <a:cs typeface="Century Gothic"/>
                <a:sym typeface="Century Gothic"/>
              </a:rPr>
              <a:t>Absence seizure- (Petit-mal)</a:t>
            </a:r>
            <a:endParaRPr/>
          </a:p>
          <a:p>
            <a:pPr indent="-234950" lvl="0" marL="342900" marR="0" rtl="0" algn="l">
              <a:spcBef>
                <a:spcPts val="1000"/>
              </a:spcBef>
              <a:spcAft>
                <a:spcPts val="0"/>
              </a:spcAft>
              <a:buClr>
                <a:srgbClr val="A53010"/>
              </a:buClr>
              <a:buSzPts val="1700"/>
              <a:buFont typeface="Noto Sans Symbols"/>
              <a:buNone/>
            </a:pPr>
            <a:r>
              <a:t/>
            </a:r>
            <a:endParaRPr b="1" sz="17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rgbClr val="A53010"/>
              </a:buClr>
              <a:buSzPts val="1700"/>
              <a:buFont typeface="Noto Sans Symbols"/>
              <a:buChar char="🠶"/>
            </a:pPr>
            <a:r>
              <a:rPr b="1" lang="en-US" sz="1700">
                <a:solidFill>
                  <a:srgbClr val="3F3F3F"/>
                </a:solidFill>
                <a:latin typeface="Century Gothic"/>
                <a:ea typeface="Century Gothic"/>
                <a:cs typeface="Century Gothic"/>
                <a:sym typeface="Century Gothic"/>
              </a:rPr>
              <a:t>Myoclonic seizure</a:t>
            </a:r>
            <a:r>
              <a:rPr lang="en-US" sz="1700">
                <a:solidFill>
                  <a:srgbClr val="3F3F3F"/>
                </a:solidFill>
                <a:latin typeface="Century Gothic"/>
                <a:ea typeface="Century Gothic"/>
                <a:cs typeface="Century Gothic"/>
                <a:sym typeface="Century Gothic"/>
              </a:rPr>
              <a:t> – sudden, brief contractions of a muscle or group of muscles</a:t>
            </a:r>
            <a:endParaRPr/>
          </a:p>
          <a:p>
            <a:pPr indent="-234950" lvl="0" marL="342900" marR="0" rtl="0" algn="l">
              <a:spcBef>
                <a:spcPts val="1000"/>
              </a:spcBef>
              <a:spcAft>
                <a:spcPts val="0"/>
              </a:spcAft>
              <a:buClr>
                <a:srgbClr val="A53010"/>
              </a:buClr>
              <a:buSzPts val="1700"/>
              <a:buFont typeface="Noto Sans Symbols"/>
              <a:buNone/>
            </a:pPr>
            <a:r>
              <a:t/>
            </a:r>
            <a:endParaRPr sz="17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rgbClr val="A53010"/>
              </a:buClr>
              <a:buSzPts val="1700"/>
              <a:buFont typeface="Noto Sans Symbols"/>
              <a:buChar char="🠶"/>
            </a:pPr>
            <a:r>
              <a:rPr b="1" lang="en-US" sz="1700">
                <a:solidFill>
                  <a:srgbClr val="3F3F3F"/>
                </a:solidFill>
                <a:latin typeface="Century Gothic"/>
                <a:ea typeface="Century Gothic"/>
                <a:cs typeface="Century Gothic"/>
                <a:sym typeface="Century Gothic"/>
              </a:rPr>
              <a:t>Tonic seizure</a:t>
            </a:r>
            <a:r>
              <a:rPr lang="en-US" sz="1700">
                <a:solidFill>
                  <a:srgbClr val="3F3F3F"/>
                </a:solidFill>
                <a:latin typeface="Century Gothic"/>
                <a:ea typeface="Century Gothic"/>
                <a:cs typeface="Century Gothic"/>
                <a:sym typeface="Century Gothic"/>
              </a:rPr>
              <a:t>– a sustained increase in muscle tone (i.e. stiffening) lasting up to several minutes</a:t>
            </a:r>
            <a:endParaRPr/>
          </a:p>
          <a:p>
            <a:pPr indent="-234950" lvl="0" marL="342900" marR="0" rtl="0" algn="l">
              <a:spcBef>
                <a:spcPts val="1000"/>
              </a:spcBef>
              <a:spcAft>
                <a:spcPts val="0"/>
              </a:spcAft>
              <a:buClr>
                <a:srgbClr val="A53010"/>
              </a:buClr>
              <a:buSzPts val="1700"/>
              <a:buFont typeface="Noto Sans Symbols"/>
              <a:buNone/>
            </a:pPr>
            <a:r>
              <a:t/>
            </a:r>
            <a:endParaRPr sz="1700">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rgbClr val="A53010"/>
              </a:buClr>
              <a:buSzPts val="1700"/>
              <a:buFont typeface="Noto Sans Symbols"/>
              <a:buChar char="🠶"/>
            </a:pPr>
            <a:r>
              <a:rPr b="1" lang="en-US" sz="1700">
                <a:solidFill>
                  <a:srgbClr val="3F3F3F"/>
                </a:solidFill>
                <a:latin typeface="Century Gothic"/>
                <a:ea typeface="Century Gothic"/>
                <a:cs typeface="Century Gothic"/>
                <a:sym typeface="Century Gothic"/>
              </a:rPr>
              <a:t>Tonic-clonic seizure</a:t>
            </a:r>
            <a:r>
              <a:rPr lang="en-US" sz="1700">
                <a:solidFill>
                  <a:srgbClr val="3F3F3F"/>
                </a:solidFill>
                <a:latin typeface="Century Gothic"/>
                <a:ea typeface="Century Gothic"/>
                <a:cs typeface="Century Gothic"/>
                <a:sym typeface="Century Gothic"/>
              </a:rPr>
              <a:t> –(Grand-mal) a seizure where the tonic phase is followed by shorter, clonic (jerking) movements</a:t>
            </a:r>
            <a:endParaRPr/>
          </a:p>
          <a:p>
            <a:pPr indent="-342900" lvl="0" marL="342900" marR="0" rtl="0" algn="l">
              <a:spcBef>
                <a:spcPts val="1000"/>
              </a:spcBef>
              <a:spcAft>
                <a:spcPts val="0"/>
              </a:spcAft>
              <a:buClr>
                <a:srgbClr val="A53010"/>
              </a:buClr>
              <a:buSzPts val="1700"/>
              <a:buFont typeface="Noto Sans Symbols"/>
              <a:buChar char="🠶"/>
            </a:pPr>
            <a:r>
              <a:rPr b="1" lang="en-US" sz="1700">
                <a:solidFill>
                  <a:srgbClr val="3F3F3F"/>
                </a:solidFill>
                <a:latin typeface="Century Gothic"/>
                <a:ea typeface="Century Gothic"/>
                <a:cs typeface="Century Gothic"/>
                <a:sym typeface="Century Gothic"/>
              </a:rPr>
              <a:t>Atonic seizure</a:t>
            </a:r>
            <a:r>
              <a:rPr lang="en-US" sz="1700">
                <a:solidFill>
                  <a:srgbClr val="3F3F3F"/>
                </a:solidFill>
                <a:latin typeface="Century Gothic"/>
                <a:ea typeface="Century Gothic"/>
                <a:cs typeface="Century Gothic"/>
                <a:sym typeface="Century Gothic"/>
              </a:rPr>
              <a:t> – a sudden loss of muscle tone lasting several seconds or more, not following a tonic or myoclonic event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2020-04-03T14:21:41Z</dcterms:created>
  <dc:creator>NISHANT RAJ</dc:creator>
</cp:coreProperties>
</file>