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257" r:id="rId2"/>
    <p:sldId id="258" r:id="rId3"/>
    <p:sldId id="277" r:id="rId4"/>
    <p:sldId id="262" r:id="rId5"/>
    <p:sldId id="260" r:id="rId6"/>
    <p:sldId id="261" r:id="rId7"/>
    <p:sldId id="264" r:id="rId8"/>
    <p:sldId id="280" r:id="rId9"/>
    <p:sldId id="278" r:id="rId10"/>
    <p:sldId id="281" r:id="rId11"/>
    <p:sldId id="271" r:id="rId12"/>
    <p:sldId id="273" r:id="rId13"/>
    <p:sldId id="279" r:id="rId14"/>
    <p:sldId id="282" r:id="rId15"/>
    <p:sldId id="283" r:id="rId16"/>
    <p:sldId id="284" r:id="rId17"/>
    <p:sldId id="285" r:id="rId18"/>
    <p:sldId id="286" r:id="rId19"/>
    <p:sldId id="301" r:id="rId20"/>
    <p:sldId id="287" r:id="rId21"/>
    <p:sldId id="288" r:id="rId22"/>
    <p:sldId id="289" r:id="rId23"/>
    <p:sldId id="290" r:id="rId24"/>
    <p:sldId id="291" r:id="rId25"/>
    <p:sldId id="292" r:id="rId26"/>
    <p:sldId id="293" r:id="rId27"/>
    <p:sldId id="294" r:id="rId28"/>
    <p:sldId id="295" r:id="rId29"/>
    <p:sldId id="296" r:id="rId30"/>
    <p:sldId id="297" r:id="rId31"/>
    <p:sldId id="298" r:id="rId32"/>
    <p:sldId id="299" r:id="rId33"/>
    <p:sldId id="300" r:id="rId34"/>
    <p:sldId id="274"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85305" autoAdjust="0"/>
  </p:normalViewPr>
  <p:slideViewPr>
    <p:cSldViewPr>
      <p:cViewPr>
        <p:scale>
          <a:sx n="70" d="100"/>
          <a:sy n="70" d="100"/>
        </p:scale>
        <p:origin x="-1386"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3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BE0D72-63C6-4FF5-A9A8-F8B9B172FBB8}"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1A588B67-1F7F-431B-A09E-49FF8D841F09}">
      <dgm:prSet phldrT="[Text]"/>
      <dgm:spPr/>
      <dgm:t>
        <a:bodyPr/>
        <a:lstStyle/>
        <a:p>
          <a:r>
            <a:rPr lang="en-US" dirty="0" smtClean="0"/>
            <a:t>QUESTION</a:t>
          </a:r>
          <a:endParaRPr lang="en-US" dirty="0"/>
        </a:p>
      </dgm:t>
    </dgm:pt>
    <dgm:pt modelId="{B50E46ED-B6B9-47AA-91A0-740B29C220FF}" type="parTrans" cxnId="{EBC98B2F-1491-4DD2-AACE-2C18B876E2F9}">
      <dgm:prSet/>
      <dgm:spPr/>
      <dgm:t>
        <a:bodyPr/>
        <a:lstStyle/>
        <a:p>
          <a:endParaRPr lang="en-US"/>
        </a:p>
      </dgm:t>
    </dgm:pt>
    <dgm:pt modelId="{12660B2D-AE10-44F3-8B56-C0A9B57DC4C5}" type="sibTrans" cxnId="{EBC98B2F-1491-4DD2-AACE-2C18B876E2F9}">
      <dgm:prSet/>
      <dgm:spPr/>
      <dgm:t>
        <a:bodyPr/>
        <a:lstStyle/>
        <a:p>
          <a:endParaRPr lang="en-US"/>
        </a:p>
      </dgm:t>
    </dgm:pt>
    <dgm:pt modelId="{73072093-FAB0-4159-86C5-F92BE3E51CE2}">
      <dgm:prSet phldrT="[Text]"/>
      <dgm:spPr/>
      <dgm:t>
        <a:bodyPr/>
        <a:lstStyle/>
        <a:p>
          <a:r>
            <a:rPr lang="en-US" dirty="0" smtClean="0"/>
            <a:t>?</a:t>
          </a:r>
          <a:endParaRPr lang="en-US" dirty="0"/>
        </a:p>
      </dgm:t>
    </dgm:pt>
    <dgm:pt modelId="{4DF49F9D-1D0F-4C92-81C5-1D3B2F4BBB95}" type="parTrans" cxnId="{9B0A4821-89FF-478F-8B6F-878E461FADC8}">
      <dgm:prSet/>
      <dgm:spPr/>
      <dgm:t>
        <a:bodyPr/>
        <a:lstStyle/>
        <a:p>
          <a:endParaRPr lang="en-US"/>
        </a:p>
      </dgm:t>
    </dgm:pt>
    <dgm:pt modelId="{90E57FD8-C7C6-4B9A-B1A8-5BAD9A5C4FAB}" type="sibTrans" cxnId="{9B0A4821-89FF-478F-8B6F-878E461FADC8}">
      <dgm:prSet/>
      <dgm:spPr/>
      <dgm:t>
        <a:bodyPr/>
        <a:lstStyle/>
        <a:p>
          <a:endParaRPr lang="en-US"/>
        </a:p>
      </dgm:t>
    </dgm:pt>
    <dgm:pt modelId="{6D88B888-A997-498B-BB64-EDC7B8FEA7A2}">
      <dgm:prSet phldrT="[Text]"/>
      <dgm:spPr/>
      <dgm:t>
        <a:bodyPr/>
        <a:lstStyle/>
        <a:p>
          <a:r>
            <a:rPr lang="en-US" dirty="0" smtClean="0"/>
            <a:t>?</a:t>
          </a:r>
          <a:endParaRPr lang="en-US" dirty="0"/>
        </a:p>
      </dgm:t>
    </dgm:pt>
    <dgm:pt modelId="{F262FBA3-C0D5-4578-90D5-B9BAEC6D48F4}" type="parTrans" cxnId="{9C4C129D-A4BA-4438-8AFE-5A53F449325B}">
      <dgm:prSet/>
      <dgm:spPr/>
      <dgm:t>
        <a:bodyPr/>
        <a:lstStyle/>
        <a:p>
          <a:endParaRPr lang="en-US"/>
        </a:p>
      </dgm:t>
    </dgm:pt>
    <dgm:pt modelId="{33E62483-0955-4AAC-BC8A-5537CAD896C7}" type="sibTrans" cxnId="{9C4C129D-A4BA-4438-8AFE-5A53F449325B}">
      <dgm:prSet/>
      <dgm:spPr/>
      <dgm:t>
        <a:bodyPr/>
        <a:lstStyle/>
        <a:p>
          <a:endParaRPr lang="en-US"/>
        </a:p>
      </dgm:t>
    </dgm:pt>
    <dgm:pt modelId="{D71A3153-4CD5-4A17-9BF1-C9BF8C24572B}">
      <dgm:prSet phldrT="[Text]"/>
      <dgm:spPr/>
      <dgm:t>
        <a:bodyPr/>
        <a:lstStyle/>
        <a:p>
          <a:r>
            <a:rPr lang="en-US" dirty="0" smtClean="0"/>
            <a:t>?</a:t>
          </a:r>
          <a:endParaRPr lang="en-US" dirty="0"/>
        </a:p>
      </dgm:t>
    </dgm:pt>
    <dgm:pt modelId="{E8B805AB-7DC6-499B-80C2-1A42A6DA1903}" type="parTrans" cxnId="{B8A84692-6CDB-4531-86C9-10B2AF098BF8}">
      <dgm:prSet/>
      <dgm:spPr/>
      <dgm:t>
        <a:bodyPr/>
        <a:lstStyle/>
        <a:p>
          <a:endParaRPr lang="en-US"/>
        </a:p>
      </dgm:t>
    </dgm:pt>
    <dgm:pt modelId="{FD3031AD-6637-470F-8D77-C87B40FE37AC}" type="sibTrans" cxnId="{B8A84692-6CDB-4531-86C9-10B2AF098BF8}">
      <dgm:prSet/>
      <dgm:spPr/>
      <dgm:t>
        <a:bodyPr/>
        <a:lstStyle/>
        <a:p>
          <a:endParaRPr lang="en-US"/>
        </a:p>
      </dgm:t>
    </dgm:pt>
    <dgm:pt modelId="{616F9455-C8BB-4D0D-8847-936261ED0EDF}">
      <dgm:prSet phldrT="[Text]"/>
      <dgm:spPr/>
      <dgm:t>
        <a:bodyPr/>
        <a:lstStyle/>
        <a:p>
          <a:r>
            <a:rPr lang="en-US" dirty="0" smtClean="0"/>
            <a:t>?</a:t>
          </a:r>
          <a:endParaRPr lang="en-US" dirty="0"/>
        </a:p>
      </dgm:t>
    </dgm:pt>
    <dgm:pt modelId="{6ECE5EB6-237B-4B03-ACE9-0AA493E9494E}" type="parTrans" cxnId="{772DE56D-4B11-425A-B899-77231715642C}">
      <dgm:prSet/>
      <dgm:spPr/>
      <dgm:t>
        <a:bodyPr/>
        <a:lstStyle/>
        <a:p>
          <a:endParaRPr lang="en-US"/>
        </a:p>
      </dgm:t>
    </dgm:pt>
    <dgm:pt modelId="{F05E37C9-8742-4CEF-A272-F8929B117E17}" type="sibTrans" cxnId="{772DE56D-4B11-425A-B899-77231715642C}">
      <dgm:prSet/>
      <dgm:spPr/>
      <dgm:t>
        <a:bodyPr/>
        <a:lstStyle/>
        <a:p>
          <a:endParaRPr lang="en-US"/>
        </a:p>
      </dgm:t>
    </dgm:pt>
    <dgm:pt modelId="{232DFDC1-5C43-4756-8834-D64DBA5974E9}" type="pres">
      <dgm:prSet presAssocID="{35BE0D72-63C6-4FF5-A9A8-F8B9B172FBB8}" presName="composite" presStyleCnt="0">
        <dgm:presLayoutVars>
          <dgm:chMax val="1"/>
          <dgm:dir/>
          <dgm:resizeHandles val="exact"/>
        </dgm:presLayoutVars>
      </dgm:prSet>
      <dgm:spPr/>
      <dgm:t>
        <a:bodyPr/>
        <a:lstStyle/>
        <a:p>
          <a:endParaRPr lang="en-US"/>
        </a:p>
      </dgm:t>
    </dgm:pt>
    <dgm:pt modelId="{698948D2-CBEE-466C-BF2C-8CEE6E6D1F11}" type="pres">
      <dgm:prSet presAssocID="{35BE0D72-63C6-4FF5-A9A8-F8B9B172FBB8}" presName="radial" presStyleCnt="0">
        <dgm:presLayoutVars>
          <dgm:animLvl val="ctr"/>
        </dgm:presLayoutVars>
      </dgm:prSet>
      <dgm:spPr/>
    </dgm:pt>
    <dgm:pt modelId="{DAAEA8B2-64DF-485B-AC8B-E25C96BFC858}" type="pres">
      <dgm:prSet presAssocID="{1A588B67-1F7F-431B-A09E-49FF8D841F09}" presName="centerShape" presStyleLbl="vennNode1" presStyleIdx="0" presStyleCnt="5"/>
      <dgm:spPr/>
      <dgm:t>
        <a:bodyPr/>
        <a:lstStyle/>
        <a:p>
          <a:endParaRPr lang="en-US"/>
        </a:p>
      </dgm:t>
    </dgm:pt>
    <dgm:pt modelId="{B1A73733-0F5C-45B1-A061-D2EEB4D1DE45}" type="pres">
      <dgm:prSet presAssocID="{73072093-FAB0-4159-86C5-F92BE3E51CE2}" presName="node" presStyleLbl="vennNode1" presStyleIdx="1" presStyleCnt="5">
        <dgm:presLayoutVars>
          <dgm:bulletEnabled val="1"/>
        </dgm:presLayoutVars>
      </dgm:prSet>
      <dgm:spPr/>
      <dgm:t>
        <a:bodyPr/>
        <a:lstStyle/>
        <a:p>
          <a:endParaRPr lang="en-US"/>
        </a:p>
      </dgm:t>
    </dgm:pt>
    <dgm:pt modelId="{512F1D68-8DD5-41FC-8AEE-326D1B57AF22}" type="pres">
      <dgm:prSet presAssocID="{6D88B888-A997-498B-BB64-EDC7B8FEA7A2}" presName="node" presStyleLbl="vennNode1" presStyleIdx="2" presStyleCnt="5">
        <dgm:presLayoutVars>
          <dgm:bulletEnabled val="1"/>
        </dgm:presLayoutVars>
      </dgm:prSet>
      <dgm:spPr/>
      <dgm:t>
        <a:bodyPr/>
        <a:lstStyle/>
        <a:p>
          <a:endParaRPr lang="en-US"/>
        </a:p>
      </dgm:t>
    </dgm:pt>
    <dgm:pt modelId="{5FF094B0-55D2-4704-A91E-80F4F1254F1F}" type="pres">
      <dgm:prSet presAssocID="{D71A3153-4CD5-4A17-9BF1-C9BF8C24572B}" presName="node" presStyleLbl="vennNode1" presStyleIdx="3" presStyleCnt="5">
        <dgm:presLayoutVars>
          <dgm:bulletEnabled val="1"/>
        </dgm:presLayoutVars>
      </dgm:prSet>
      <dgm:spPr/>
      <dgm:t>
        <a:bodyPr/>
        <a:lstStyle/>
        <a:p>
          <a:endParaRPr lang="en-US"/>
        </a:p>
      </dgm:t>
    </dgm:pt>
    <dgm:pt modelId="{92C05B68-EC87-4FC5-B4DD-F037F7338991}" type="pres">
      <dgm:prSet presAssocID="{616F9455-C8BB-4D0D-8847-936261ED0EDF}" presName="node" presStyleLbl="vennNode1" presStyleIdx="4" presStyleCnt="5">
        <dgm:presLayoutVars>
          <dgm:bulletEnabled val="1"/>
        </dgm:presLayoutVars>
      </dgm:prSet>
      <dgm:spPr/>
      <dgm:t>
        <a:bodyPr/>
        <a:lstStyle/>
        <a:p>
          <a:endParaRPr lang="en-US"/>
        </a:p>
      </dgm:t>
    </dgm:pt>
  </dgm:ptLst>
  <dgm:cxnLst>
    <dgm:cxn modelId="{9C4C129D-A4BA-4438-8AFE-5A53F449325B}" srcId="{1A588B67-1F7F-431B-A09E-49FF8D841F09}" destId="{6D88B888-A997-498B-BB64-EDC7B8FEA7A2}" srcOrd="1" destOrd="0" parTransId="{F262FBA3-C0D5-4578-90D5-B9BAEC6D48F4}" sibTransId="{33E62483-0955-4AAC-BC8A-5537CAD896C7}"/>
    <dgm:cxn modelId="{B8A84692-6CDB-4531-86C9-10B2AF098BF8}" srcId="{1A588B67-1F7F-431B-A09E-49FF8D841F09}" destId="{D71A3153-4CD5-4A17-9BF1-C9BF8C24572B}" srcOrd="2" destOrd="0" parTransId="{E8B805AB-7DC6-499B-80C2-1A42A6DA1903}" sibTransId="{FD3031AD-6637-470F-8D77-C87B40FE37AC}"/>
    <dgm:cxn modelId="{95D2A133-45C9-41E6-B7F7-9956F4DBE467}" type="presOf" srcId="{616F9455-C8BB-4D0D-8847-936261ED0EDF}" destId="{92C05B68-EC87-4FC5-B4DD-F037F7338991}" srcOrd="0" destOrd="0" presId="urn:microsoft.com/office/officeart/2005/8/layout/radial3"/>
    <dgm:cxn modelId="{1B5A2E66-1252-443F-9E49-023B6A76D83E}" type="presOf" srcId="{35BE0D72-63C6-4FF5-A9A8-F8B9B172FBB8}" destId="{232DFDC1-5C43-4756-8834-D64DBA5974E9}" srcOrd="0" destOrd="0" presId="urn:microsoft.com/office/officeart/2005/8/layout/radial3"/>
    <dgm:cxn modelId="{3048F1AD-D870-4DA1-BA0E-2389141D2B8E}" type="presOf" srcId="{1A588B67-1F7F-431B-A09E-49FF8D841F09}" destId="{DAAEA8B2-64DF-485B-AC8B-E25C96BFC858}" srcOrd="0" destOrd="0" presId="urn:microsoft.com/office/officeart/2005/8/layout/radial3"/>
    <dgm:cxn modelId="{EBC98B2F-1491-4DD2-AACE-2C18B876E2F9}" srcId="{35BE0D72-63C6-4FF5-A9A8-F8B9B172FBB8}" destId="{1A588B67-1F7F-431B-A09E-49FF8D841F09}" srcOrd="0" destOrd="0" parTransId="{B50E46ED-B6B9-47AA-91A0-740B29C220FF}" sibTransId="{12660B2D-AE10-44F3-8B56-C0A9B57DC4C5}"/>
    <dgm:cxn modelId="{9B0A4821-89FF-478F-8B6F-878E461FADC8}" srcId="{1A588B67-1F7F-431B-A09E-49FF8D841F09}" destId="{73072093-FAB0-4159-86C5-F92BE3E51CE2}" srcOrd="0" destOrd="0" parTransId="{4DF49F9D-1D0F-4C92-81C5-1D3B2F4BBB95}" sibTransId="{90E57FD8-C7C6-4B9A-B1A8-5BAD9A5C4FAB}"/>
    <dgm:cxn modelId="{B9067C49-7394-441D-84CF-6DB16F7A2D3F}" type="presOf" srcId="{73072093-FAB0-4159-86C5-F92BE3E51CE2}" destId="{B1A73733-0F5C-45B1-A061-D2EEB4D1DE45}" srcOrd="0" destOrd="0" presId="urn:microsoft.com/office/officeart/2005/8/layout/radial3"/>
    <dgm:cxn modelId="{17C84CC8-3F06-4DBC-A819-6AF3BA507B57}" type="presOf" srcId="{D71A3153-4CD5-4A17-9BF1-C9BF8C24572B}" destId="{5FF094B0-55D2-4704-A91E-80F4F1254F1F}" srcOrd="0" destOrd="0" presId="urn:microsoft.com/office/officeart/2005/8/layout/radial3"/>
    <dgm:cxn modelId="{772DE56D-4B11-425A-B899-77231715642C}" srcId="{1A588B67-1F7F-431B-A09E-49FF8D841F09}" destId="{616F9455-C8BB-4D0D-8847-936261ED0EDF}" srcOrd="3" destOrd="0" parTransId="{6ECE5EB6-237B-4B03-ACE9-0AA493E9494E}" sibTransId="{F05E37C9-8742-4CEF-A272-F8929B117E17}"/>
    <dgm:cxn modelId="{BE9B3564-EDBB-433C-933F-BE9B401677C4}" type="presOf" srcId="{6D88B888-A997-498B-BB64-EDC7B8FEA7A2}" destId="{512F1D68-8DD5-41FC-8AEE-326D1B57AF22}" srcOrd="0" destOrd="0" presId="urn:microsoft.com/office/officeart/2005/8/layout/radial3"/>
    <dgm:cxn modelId="{4D94FE8E-1D79-4970-B6CE-F312BBA1AD4B}" type="presParOf" srcId="{232DFDC1-5C43-4756-8834-D64DBA5974E9}" destId="{698948D2-CBEE-466C-BF2C-8CEE6E6D1F11}" srcOrd="0" destOrd="0" presId="urn:microsoft.com/office/officeart/2005/8/layout/radial3"/>
    <dgm:cxn modelId="{43EFEFD1-678F-4EA7-BBFA-D0C1F9FD38BC}" type="presParOf" srcId="{698948D2-CBEE-466C-BF2C-8CEE6E6D1F11}" destId="{DAAEA8B2-64DF-485B-AC8B-E25C96BFC858}" srcOrd="0" destOrd="0" presId="urn:microsoft.com/office/officeart/2005/8/layout/radial3"/>
    <dgm:cxn modelId="{69CBB26F-80B3-4424-9101-D7F599B847D3}" type="presParOf" srcId="{698948D2-CBEE-466C-BF2C-8CEE6E6D1F11}" destId="{B1A73733-0F5C-45B1-A061-D2EEB4D1DE45}" srcOrd="1" destOrd="0" presId="urn:microsoft.com/office/officeart/2005/8/layout/radial3"/>
    <dgm:cxn modelId="{E2D283D8-765D-4B37-8068-25D512F951CF}" type="presParOf" srcId="{698948D2-CBEE-466C-BF2C-8CEE6E6D1F11}" destId="{512F1D68-8DD5-41FC-8AEE-326D1B57AF22}" srcOrd="2" destOrd="0" presId="urn:microsoft.com/office/officeart/2005/8/layout/radial3"/>
    <dgm:cxn modelId="{CA8D437D-3C63-49A5-8983-C78CF44022F8}" type="presParOf" srcId="{698948D2-CBEE-466C-BF2C-8CEE6E6D1F11}" destId="{5FF094B0-55D2-4704-A91E-80F4F1254F1F}" srcOrd="3" destOrd="0" presId="urn:microsoft.com/office/officeart/2005/8/layout/radial3"/>
    <dgm:cxn modelId="{6460E882-61C6-4ECF-8DA9-C7E597F94B8B}" type="presParOf" srcId="{698948D2-CBEE-466C-BF2C-8CEE6E6D1F11}" destId="{92C05B68-EC87-4FC5-B4DD-F037F7338991}" srcOrd="4" destOrd="0" presId="urn:microsoft.com/office/officeart/2005/8/layout/radial3"/>
  </dgm:cxnLst>
  <dgm:bg/>
  <dgm:whole/>
</dgm:dataModel>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FFCDEB-BE3C-4AAA-9675-A9BACEEAB236}" type="datetimeFigureOut">
              <a:rPr lang="en-US" smtClean="0"/>
              <a:pPr/>
              <a:t>4/14/2020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838E3E-6B78-4A7C-A104-0A27A8C3AB8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solidFill>
                  <a:srgbClr val="000000"/>
                </a:solidFill>
              </a:rPr>
              <a:t>In today’s presentation we will cover information regarding the organism that causes equine infectious anemia and its epidemiology. We will also talk about the history of the disease, how it is transmitted, species that it affects, and clinical and necropsy signs observed. Finally, we will address prevention and control measures, as well as actions to take if equine infectious anemia is suspected</a:t>
            </a:r>
            <a:endParaRPr lang="en-US" dirty="0"/>
          </a:p>
        </p:txBody>
      </p:sp>
      <p:sp>
        <p:nvSpPr>
          <p:cNvPr id="4" name="Slide Number Placeholder 3"/>
          <p:cNvSpPr>
            <a:spLocks noGrp="1"/>
          </p:cNvSpPr>
          <p:nvPr>
            <p:ph type="sldNum" sz="quarter" idx="10"/>
          </p:nvPr>
        </p:nvSpPr>
        <p:spPr/>
        <p:txBody>
          <a:bodyPr/>
          <a:lstStyle/>
          <a:p>
            <a:fld id="{ED0FB869-4F65-4EA3-81E5-32B5C600FD02}"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buFont typeface="Wingdings" pitchFamily="2" charset="2"/>
              <a:buNone/>
            </a:pPr>
            <a:endParaRPr lang="en-US" dirty="0" smtClean="0"/>
          </a:p>
        </p:txBody>
      </p:sp>
      <p:sp>
        <p:nvSpPr>
          <p:cNvPr id="4" name="Slide Number Placeholder 3"/>
          <p:cNvSpPr>
            <a:spLocks noGrp="1"/>
          </p:cNvSpPr>
          <p:nvPr>
            <p:ph type="sldNum" sz="quarter" idx="10"/>
          </p:nvPr>
        </p:nvSpPr>
        <p:spPr/>
        <p:txBody>
          <a:bodyPr/>
          <a:lstStyle/>
          <a:p>
            <a:fld id="{ED0FB869-4F65-4EA3-81E5-32B5C600FD02}"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buFont typeface="Wingdings" pitchFamily="2" charset="2"/>
              <a:buChar char="q"/>
            </a:pPr>
            <a:endParaRPr lang="en-US" dirty="0" smtClean="0"/>
          </a:p>
        </p:txBody>
      </p:sp>
      <p:sp>
        <p:nvSpPr>
          <p:cNvPr id="4" name="Slide Number Placeholder 3"/>
          <p:cNvSpPr>
            <a:spLocks noGrp="1"/>
          </p:cNvSpPr>
          <p:nvPr>
            <p:ph type="sldNum" sz="quarter" idx="10"/>
          </p:nvPr>
        </p:nvSpPr>
        <p:spPr/>
        <p:txBody>
          <a:bodyPr/>
          <a:lstStyle/>
          <a:p>
            <a:fld id="{ED0FB869-4F65-4EA3-81E5-32B5C600FD02}"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ED0FB869-4F65-4EA3-81E5-32B5C600FD02}"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dirty="0" smtClean="0"/>
              <a:t>Equine infectious anemia (EIA) is a retroviral disease of </a:t>
            </a:r>
            <a:r>
              <a:rPr lang="en-US" dirty="0" err="1" smtClean="0"/>
              <a:t>equids</a:t>
            </a:r>
            <a:r>
              <a:rPr lang="en-US" dirty="0" smtClean="0"/>
              <a:t> that is often carried asymptomatically. Equine infectious anemia is caused by equine infectious anemia virus (EIAV), a </a:t>
            </a:r>
            <a:r>
              <a:rPr lang="en-US" dirty="0" err="1" smtClean="0"/>
              <a:t>lentivirus</a:t>
            </a:r>
            <a:r>
              <a:rPr lang="en-US" dirty="0" smtClean="0"/>
              <a:t> in the family </a:t>
            </a:r>
            <a:r>
              <a:rPr lang="en-US" dirty="0" err="1" smtClean="0"/>
              <a:t>Retroviridae</a:t>
            </a:r>
            <a:r>
              <a:rPr lang="en-US" dirty="0" smtClean="0"/>
              <a:t> (subfamily </a:t>
            </a:r>
            <a:r>
              <a:rPr lang="en-US" dirty="0" err="1" smtClean="0"/>
              <a:t>Orthoretrovirinae</a:t>
            </a:r>
            <a:r>
              <a:rPr lang="en-US" dirty="0" smtClean="0"/>
              <a:t>). </a:t>
            </a:r>
          </a:p>
          <a:p>
            <a:pPr>
              <a:spcBef>
                <a:spcPct val="0"/>
              </a:spcBef>
            </a:pPr>
            <a:endParaRPr lang="en-US" dirty="0" smtClean="0"/>
          </a:p>
          <a:p>
            <a:pPr>
              <a:spcBef>
                <a:spcPct val="0"/>
              </a:spcBef>
            </a:pPr>
            <a:r>
              <a:rPr lang="en-US" dirty="0" smtClean="0"/>
              <a:t>Photo: Cross section of equine infectious anemia virus.</a:t>
            </a:r>
            <a:endParaRPr lang="en-US" dirty="0"/>
          </a:p>
        </p:txBody>
      </p:sp>
      <p:sp>
        <p:nvSpPr>
          <p:cNvPr id="4" name="Slide Number Placeholder 3"/>
          <p:cNvSpPr>
            <a:spLocks noGrp="1"/>
          </p:cNvSpPr>
          <p:nvPr>
            <p:ph type="sldNum" sz="quarter" idx="10"/>
          </p:nvPr>
        </p:nvSpPr>
        <p:spPr/>
        <p:txBody>
          <a:bodyPr/>
          <a:lstStyle/>
          <a:p>
            <a:fld id="{ED0FB869-4F65-4EA3-81E5-32B5C600FD02}"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pPr>
            <a:endParaRPr lang="en-US" dirty="0" smtClean="0"/>
          </a:p>
        </p:txBody>
      </p:sp>
      <p:sp>
        <p:nvSpPr>
          <p:cNvPr id="4" name="Slide Number Placeholder 3"/>
          <p:cNvSpPr>
            <a:spLocks noGrp="1"/>
          </p:cNvSpPr>
          <p:nvPr>
            <p:ph type="sldNum" sz="quarter" idx="10"/>
          </p:nvPr>
        </p:nvSpPr>
        <p:spPr/>
        <p:txBody>
          <a:bodyPr/>
          <a:lstStyle/>
          <a:p>
            <a:fld id="{ED0FB869-4F65-4EA3-81E5-32B5C600FD02}"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endParaRPr lang="en-US" dirty="0"/>
          </a:p>
        </p:txBody>
      </p:sp>
      <p:sp>
        <p:nvSpPr>
          <p:cNvPr id="4" name="Slide Number Placeholder 3"/>
          <p:cNvSpPr>
            <a:spLocks noGrp="1"/>
          </p:cNvSpPr>
          <p:nvPr>
            <p:ph type="sldNum" sz="quarter" idx="10"/>
          </p:nvPr>
        </p:nvSpPr>
        <p:spPr/>
        <p:txBody>
          <a:bodyPr/>
          <a:lstStyle/>
          <a:p>
            <a:fld id="{ED0FB869-4F65-4EA3-81E5-32B5C600FD02}"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buFont typeface="Wingdings" pitchFamily="2" charset="2"/>
              <a:buChar char="§"/>
            </a:pPr>
            <a:r>
              <a:rPr lang="en-US" dirty="0" smtClean="0"/>
              <a:t>Equine infectious anemia virus is reported to infect all members of the </a:t>
            </a:r>
            <a:r>
              <a:rPr lang="en-US" dirty="0" err="1" smtClean="0"/>
              <a:t>Equidae</a:t>
            </a:r>
            <a:r>
              <a:rPr lang="en-US" dirty="0" smtClean="0"/>
              <a:t>.</a:t>
            </a:r>
          </a:p>
          <a:p>
            <a:pPr eaLnBrk="1" hangingPunct="1">
              <a:spcBef>
                <a:spcPct val="0"/>
              </a:spcBef>
              <a:buFont typeface="Wingdings" pitchFamily="2" charset="2"/>
              <a:buChar char="§"/>
            </a:pPr>
            <a:r>
              <a:rPr lang="en-US" dirty="0" smtClean="0"/>
              <a:t>Clinical cases occur in horses and ponies (</a:t>
            </a:r>
            <a:r>
              <a:rPr lang="en-US" i="1" dirty="0" err="1" smtClean="0"/>
              <a:t>Equus</a:t>
            </a:r>
            <a:r>
              <a:rPr lang="en-US" i="1" dirty="0" smtClean="0"/>
              <a:t> </a:t>
            </a:r>
            <a:r>
              <a:rPr lang="en-US" i="1" dirty="0" err="1" smtClean="0"/>
              <a:t>caballus</a:t>
            </a:r>
            <a:r>
              <a:rPr lang="en-US" dirty="0" smtClean="0"/>
              <a:t>), and have also been reported in mules. </a:t>
            </a:r>
          </a:p>
          <a:p>
            <a:pPr eaLnBrk="1" hangingPunct="1">
              <a:spcBef>
                <a:spcPct val="0"/>
              </a:spcBef>
              <a:buFont typeface="Wingdings" pitchFamily="2" charset="2"/>
              <a:buChar char="§"/>
            </a:pPr>
            <a:r>
              <a:rPr lang="en-US" dirty="0" smtClean="0"/>
              <a:t>Some horse-adapted viral isolates </a:t>
            </a:r>
            <a:r>
              <a:rPr lang="en-US" dirty="0" err="1" smtClean="0"/>
              <a:t>replicateto</a:t>
            </a:r>
            <a:r>
              <a:rPr lang="en-US" dirty="0" smtClean="0"/>
              <a:t> low levels without clinical signs in donkeys (</a:t>
            </a:r>
            <a:r>
              <a:rPr lang="en-US" i="1" dirty="0" smtClean="0"/>
              <a:t>E. </a:t>
            </a:r>
            <a:r>
              <a:rPr lang="en-US" i="1" dirty="0" err="1" smtClean="0"/>
              <a:t>asinus</a:t>
            </a:r>
            <a:r>
              <a:rPr lang="en-US" dirty="0" smtClean="0"/>
              <a:t>);</a:t>
            </a:r>
          </a:p>
          <a:p>
            <a:pPr eaLnBrk="1" hangingPunct="1">
              <a:spcBef>
                <a:spcPct val="0"/>
              </a:spcBef>
              <a:buFont typeface="Wingdings" pitchFamily="2" charset="2"/>
              <a:buChar char="§"/>
            </a:pPr>
            <a:r>
              <a:rPr lang="en-US" dirty="0" smtClean="0"/>
              <a:t>However, unpublished evidence suggests that serially-</a:t>
            </a:r>
            <a:r>
              <a:rPr lang="en-US" dirty="0" err="1" smtClean="0"/>
              <a:t>passaged</a:t>
            </a:r>
            <a:r>
              <a:rPr lang="en-US" dirty="0" smtClean="0"/>
              <a:t>, donkey-adapted isolates may be pathogenic for this species. </a:t>
            </a:r>
          </a:p>
          <a:p>
            <a:pPr eaLnBrk="1" hangingPunct="1">
              <a:spcBef>
                <a:spcPct val="0"/>
              </a:spcBef>
            </a:pPr>
            <a:endParaRPr lang="en-US" dirty="0" smtClean="0"/>
          </a:p>
          <a:p>
            <a:pPr eaLnBrk="1" hangingPunct="1">
              <a:spcBef>
                <a:spcPct val="0"/>
              </a:spcBef>
            </a:pPr>
            <a:r>
              <a:rPr lang="en-US" dirty="0" smtClean="0"/>
              <a:t>Photo: (Top) Horse and pony (Bottom) Donkey. </a:t>
            </a:r>
          </a:p>
          <a:p>
            <a:pPr eaLnBrk="1" hangingPunct="1">
              <a:spcBef>
                <a:spcPct val="0"/>
              </a:spcBef>
            </a:pPr>
            <a:endParaRPr lang="en-US" dirty="0" smtClean="0"/>
          </a:p>
        </p:txBody>
      </p:sp>
      <p:sp>
        <p:nvSpPr>
          <p:cNvPr id="4" name="Slide Number Placeholder 3"/>
          <p:cNvSpPr>
            <a:spLocks noGrp="1"/>
          </p:cNvSpPr>
          <p:nvPr>
            <p:ph type="sldNum" sz="quarter" idx="10"/>
          </p:nvPr>
        </p:nvSpPr>
        <p:spPr/>
        <p:txBody>
          <a:bodyPr/>
          <a:lstStyle/>
          <a:p>
            <a:fld id="{ED0FB869-4F65-4EA3-81E5-32B5C600FD02}"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dirty="0" smtClean="0"/>
          </a:p>
        </p:txBody>
      </p:sp>
      <p:sp>
        <p:nvSpPr>
          <p:cNvPr id="4" name="Slide Number Placeholder 3"/>
          <p:cNvSpPr>
            <a:spLocks noGrp="1"/>
          </p:cNvSpPr>
          <p:nvPr>
            <p:ph type="sldNum" sz="quarter" idx="10"/>
          </p:nvPr>
        </p:nvSpPr>
        <p:spPr/>
        <p:txBody>
          <a:bodyPr/>
          <a:lstStyle/>
          <a:p>
            <a:fld id="{ED0FB869-4F65-4EA3-81E5-32B5C600FD02}"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By day 6–8, the virus localizes in the vascular endothelium and medial </a:t>
            </a:r>
            <a:r>
              <a:rPr lang="en-US" sz="1200" b="0" i="0" kern="1200" dirty="0" err="1" smtClean="0">
                <a:solidFill>
                  <a:schemeClr val="tx1"/>
                </a:solidFill>
                <a:latin typeface="+mn-lt"/>
                <a:ea typeface="+mn-ea"/>
                <a:cs typeface="+mn-cs"/>
              </a:rPr>
              <a:t>myocytes</a:t>
            </a:r>
            <a:r>
              <a:rPr lang="en-US" sz="1200" b="0" i="0" kern="1200" dirty="0" smtClean="0">
                <a:solidFill>
                  <a:schemeClr val="tx1"/>
                </a:solidFill>
                <a:latin typeface="+mn-lt"/>
                <a:ea typeface="+mn-ea"/>
                <a:cs typeface="+mn-cs"/>
              </a:rPr>
              <a:t> of the smaller blood vessels, especially the arterioles, and causes a </a:t>
            </a:r>
            <a:r>
              <a:rPr lang="en-US" sz="1200" b="0" i="0" kern="1200" dirty="0" err="1" smtClean="0">
                <a:solidFill>
                  <a:schemeClr val="tx1"/>
                </a:solidFill>
                <a:latin typeface="+mn-lt"/>
                <a:ea typeface="+mn-ea"/>
                <a:cs typeface="+mn-cs"/>
              </a:rPr>
              <a:t>panvasculitis</a:t>
            </a:r>
            <a:r>
              <a:rPr lang="en-US" sz="1200" b="0" i="0" kern="1200" dirty="0" smtClean="0">
                <a:solidFill>
                  <a:schemeClr val="tx1"/>
                </a:solidFill>
                <a:latin typeface="+mn-lt"/>
                <a:ea typeface="+mn-ea"/>
                <a:cs typeface="+mn-cs"/>
              </a:rPr>
              <a:t>. It can also be found in the epithelium of certain tissues, particularly the adrenals, </a:t>
            </a:r>
            <a:r>
              <a:rPr lang="en-US" sz="1200" b="0" i="0" kern="1200" dirty="0" err="1" smtClean="0">
                <a:solidFill>
                  <a:schemeClr val="tx1"/>
                </a:solidFill>
                <a:latin typeface="+mn-lt"/>
                <a:ea typeface="+mn-ea"/>
                <a:cs typeface="+mn-cs"/>
              </a:rPr>
              <a:t>seminiferous</a:t>
            </a:r>
            <a:r>
              <a:rPr lang="en-US" sz="1200" b="0" i="0" kern="1200" dirty="0" smtClean="0">
                <a:solidFill>
                  <a:schemeClr val="tx1"/>
                </a:solidFill>
                <a:latin typeface="+mn-lt"/>
                <a:ea typeface="+mn-ea"/>
                <a:cs typeface="+mn-cs"/>
              </a:rPr>
              <a:t> tubules, thyroid, and liver. Vascular lesions include endothelial swelling and degeneration, </a:t>
            </a:r>
            <a:r>
              <a:rPr lang="en-US" sz="1200" b="0" i="0" kern="1200" dirty="0" err="1" smtClean="0">
                <a:solidFill>
                  <a:schemeClr val="tx1"/>
                </a:solidFill>
                <a:latin typeface="+mn-lt"/>
                <a:ea typeface="+mn-ea"/>
                <a:cs typeface="+mn-cs"/>
              </a:rPr>
              <a:t>neutrophilic</a:t>
            </a:r>
            <a:r>
              <a:rPr lang="en-US" sz="1200" b="0" i="0" kern="1200" dirty="0" smtClean="0">
                <a:solidFill>
                  <a:schemeClr val="tx1"/>
                </a:solidFill>
                <a:latin typeface="+mn-lt"/>
                <a:ea typeface="+mn-ea"/>
                <a:cs typeface="+mn-cs"/>
              </a:rPr>
              <a:t> infiltration, and necrosis of the tunica media of affected vessels. These lesions give rise to edema and hemorrhage, which are believed to result from activation of the </a:t>
            </a:r>
            <a:r>
              <a:rPr lang="en-US" sz="1200" b="0" i="0" kern="1200" dirty="0" err="1" smtClean="0">
                <a:solidFill>
                  <a:schemeClr val="tx1"/>
                </a:solidFill>
                <a:latin typeface="+mn-lt"/>
                <a:ea typeface="+mn-ea"/>
                <a:cs typeface="+mn-cs"/>
              </a:rPr>
              <a:t>proinflammatory</a:t>
            </a:r>
            <a:r>
              <a:rPr lang="en-US" sz="1200" b="0" i="0" kern="1200" smtClean="0">
                <a:solidFill>
                  <a:schemeClr val="tx1"/>
                </a:solidFill>
                <a:latin typeface="+mn-lt"/>
                <a:ea typeface="+mn-ea"/>
                <a:cs typeface="+mn-cs"/>
              </a:rPr>
              <a:t> cytokines IL-1 beta, IL-6, IL-8, and possibly TNF-α.</a:t>
            </a:r>
            <a:endParaRPr lang="en-US" sz="1200" dirty="0" smtClean="0"/>
          </a:p>
        </p:txBody>
      </p:sp>
      <p:sp>
        <p:nvSpPr>
          <p:cNvPr id="4" name="Slide Number Placeholder 3"/>
          <p:cNvSpPr>
            <a:spLocks noGrp="1"/>
          </p:cNvSpPr>
          <p:nvPr>
            <p:ph type="sldNum" sz="quarter" idx="10"/>
          </p:nvPr>
        </p:nvSpPr>
        <p:spPr/>
        <p:txBody>
          <a:bodyPr/>
          <a:lstStyle/>
          <a:p>
            <a:fld id="{ED0FB869-4F65-4EA3-81E5-32B5C600FD02}"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a:p>
        </p:txBody>
      </p:sp>
      <p:sp>
        <p:nvSpPr>
          <p:cNvPr id="4" name="Slide Number Placeholder 3"/>
          <p:cNvSpPr>
            <a:spLocks noGrp="1"/>
          </p:cNvSpPr>
          <p:nvPr>
            <p:ph type="sldNum" sz="quarter" idx="10"/>
          </p:nvPr>
        </p:nvSpPr>
        <p:spPr/>
        <p:txBody>
          <a:bodyPr/>
          <a:lstStyle/>
          <a:p>
            <a:fld id="{ED0FB869-4F65-4EA3-81E5-32B5C600FD02}"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endParaRPr lang="en-US" dirty="0"/>
          </a:p>
        </p:txBody>
      </p:sp>
      <p:sp>
        <p:nvSpPr>
          <p:cNvPr id="4" name="Slide Number Placeholder 3"/>
          <p:cNvSpPr>
            <a:spLocks noGrp="1"/>
          </p:cNvSpPr>
          <p:nvPr>
            <p:ph type="sldNum" sz="quarter" idx="10"/>
          </p:nvPr>
        </p:nvSpPr>
        <p:spPr/>
        <p:txBody>
          <a:bodyPr/>
          <a:lstStyle/>
          <a:p>
            <a:fld id="{ED0FB869-4F65-4EA3-81E5-32B5C600FD02}"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pPr>
            <a:r>
              <a:rPr lang="en-US" dirty="0" smtClean="0"/>
              <a:t>The spleen, liver and abdominal lymph nodes may be enlarged, and the mucous membranes can be pale. In chronic cases, emaciation may also be noted. Edema is often found in the limbs and along the ventral abdominal wall. </a:t>
            </a:r>
            <a:r>
              <a:rPr lang="en-US" dirty="0" err="1" smtClean="0"/>
              <a:t>Petechiae</a:t>
            </a:r>
            <a:r>
              <a:rPr lang="en-US" dirty="0" smtClean="0"/>
              <a:t> may be observed on internal organs, including the spleen and kidney. Mucosal and visceral hemorrhages and blood vessel thrombosis have also been reported. </a:t>
            </a:r>
          </a:p>
          <a:p>
            <a:pPr eaLnBrk="1" hangingPunct="1">
              <a:spcBef>
                <a:spcPct val="0"/>
              </a:spcBef>
            </a:pPr>
            <a:r>
              <a:rPr lang="en-US" dirty="0" smtClean="0"/>
              <a:t>Chronically infected horses that die between clinical episodes usually have no gross lesions, but some animals may have proliferative </a:t>
            </a:r>
            <a:r>
              <a:rPr lang="en-US" dirty="0" err="1" smtClean="0"/>
              <a:t>glomerulonephritis</a:t>
            </a:r>
            <a:r>
              <a:rPr lang="en-US" dirty="0" smtClean="0"/>
              <a:t> or ocular lesions. </a:t>
            </a:r>
          </a:p>
          <a:p>
            <a:pPr eaLnBrk="1" hangingPunct="1">
              <a:spcBef>
                <a:spcPct val="0"/>
              </a:spcBef>
            </a:pPr>
            <a:endParaRPr lang="en-US" dirty="0" smtClean="0"/>
          </a:p>
          <a:p>
            <a:pPr eaLnBrk="1" hangingPunct="1">
              <a:spcBef>
                <a:spcPct val="0"/>
              </a:spcBef>
            </a:pPr>
            <a:r>
              <a:rPr lang="en-US" dirty="0" smtClean="0"/>
              <a:t>[Photo: Pale cardiac muscle, focal white areas of myocardial degeneration, and reddened hemorrhagic areas (possible hypoxia during death) of a horse heart. Iowa State University, College of Veterinary Medicine]</a:t>
            </a:r>
          </a:p>
          <a:p>
            <a:pPr eaLnBrk="1" hangingPunct="1">
              <a:spcBef>
                <a:spcPct val="0"/>
              </a:spcBef>
              <a:buFont typeface="Wingdings" pitchFamily="2" charset="2"/>
              <a:buChar char="q"/>
            </a:pPr>
            <a:endParaRPr lang="en-US" dirty="0" smtClean="0"/>
          </a:p>
        </p:txBody>
      </p:sp>
      <p:sp>
        <p:nvSpPr>
          <p:cNvPr id="4" name="Slide Number Placeholder 3"/>
          <p:cNvSpPr>
            <a:spLocks noGrp="1"/>
          </p:cNvSpPr>
          <p:nvPr>
            <p:ph type="sldNum" sz="quarter" idx="10"/>
          </p:nvPr>
        </p:nvSpPr>
        <p:spPr/>
        <p:txBody>
          <a:bodyPr/>
          <a:lstStyle/>
          <a:p>
            <a:fld id="{ED0FB869-4F65-4EA3-81E5-32B5C600FD02}"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buFont typeface="Wingdings" pitchFamily="2" charset="2"/>
              <a:buChar char="q"/>
            </a:pPr>
            <a:endParaRPr lang="en-US" dirty="0" smtClean="0"/>
          </a:p>
        </p:txBody>
      </p:sp>
      <p:sp>
        <p:nvSpPr>
          <p:cNvPr id="4" name="Slide Number Placeholder 3"/>
          <p:cNvSpPr>
            <a:spLocks noGrp="1"/>
          </p:cNvSpPr>
          <p:nvPr>
            <p:ph type="sldNum" sz="quarter" idx="10"/>
          </p:nvPr>
        </p:nvSpPr>
        <p:spPr/>
        <p:txBody>
          <a:bodyPr/>
          <a:lstStyle/>
          <a:p>
            <a:fld id="{ED0FB869-4F65-4EA3-81E5-32B5C600FD02}"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ED0FB869-4F65-4EA3-81E5-32B5C600FD02}"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dirty="0" smtClean="0"/>
              <a:t>Equine infectious anemia (EIA) is a retroviral disease of </a:t>
            </a:r>
            <a:r>
              <a:rPr lang="en-US" dirty="0" err="1" smtClean="0"/>
              <a:t>equids</a:t>
            </a:r>
            <a:r>
              <a:rPr lang="en-US" dirty="0" smtClean="0"/>
              <a:t> that is often carried asymptomatically. Equine infectious anemia is caused by equine infectious anemia virus (EIAV), a </a:t>
            </a:r>
            <a:r>
              <a:rPr lang="en-US" dirty="0" err="1" smtClean="0"/>
              <a:t>lentivirus</a:t>
            </a:r>
            <a:r>
              <a:rPr lang="en-US" dirty="0" smtClean="0"/>
              <a:t> in the family </a:t>
            </a:r>
            <a:r>
              <a:rPr lang="en-US" dirty="0" err="1" smtClean="0"/>
              <a:t>Retroviridae</a:t>
            </a:r>
            <a:r>
              <a:rPr lang="en-US" dirty="0" smtClean="0"/>
              <a:t> (subfamily </a:t>
            </a:r>
            <a:r>
              <a:rPr lang="en-US" dirty="0" err="1" smtClean="0"/>
              <a:t>Orthoretrovirinae</a:t>
            </a:r>
            <a:r>
              <a:rPr lang="en-US" dirty="0" smtClean="0"/>
              <a:t>). </a:t>
            </a:r>
          </a:p>
          <a:p>
            <a:pPr>
              <a:spcBef>
                <a:spcPct val="0"/>
              </a:spcBef>
            </a:pPr>
            <a:endParaRPr lang="en-US" dirty="0" smtClean="0"/>
          </a:p>
          <a:p>
            <a:pPr>
              <a:spcBef>
                <a:spcPct val="0"/>
              </a:spcBef>
            </a:pPr>
            <a:r>
              <a:rPr lang="en-US" dirty="0" smtClean="0"/>
              <a:t>Photo: Cross section of equine infectious anemia virus.</a:t>
            </a:r>
            <a:endParaRPr lang="en-US" dirty="0"/>
          </a:p>
        </p:txBody>
      </p:sp>
      <p:sp>
        <p:nvSpPr>
          <p:cNvPr id="4" name="Slide Number Placeholder 3"/>
          <p:cNvSpPr>
            <a:spLocks noGrp="1"/>
          </p:cNvSpPr>
          <p:nvPr>
            <p:ph type="sldNum" sz="quarter" idx="10"/>
          </p:nvPr>
        </p:nvSpPr>
        <p:spPr/>
        <p:txBody>
          <a:bodyPr/>
          <a:lstStyle/>
          <a:p>
            <a:fld id="{ED0FB869-4F65-4EA3-81E5-32B5C600FD02}"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pPr>
            <a:r>
              <a:rPr lang="en-US" dirty="0" smtClean="0"/>
              <a:t>Equine infectious anemia has been found nearly worldwide. This disease appears to be absent from a few countries including Iceland and Japan. </a:t>
            </a:r>
          </a:p>
        </p:txBody>
      </p:sp>
      <p:sp>
        <p:nvSpPr>
          <p:cNvPr id="4" name="Slide Number Placeholder 3"/>
          <p:cNvSpPr>
            <a:spLocks noGrp="1"/>
          </p:cNvSpPr>
          <p:nvPr>
            <p:ph type="sldNum" sz="quarter" idx="10"/>
          </p:nvPr>
        </p:nvSpPr>
        <p:spPr/>
        <p:txBody>
          <a:bodyPr/>
          <a:lstStyle/>
          <a:p>
            <a:fld id="{ED0FB869-4F65-4EA3-81E5-32B5C600FD02}"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dirty="0" smtClean="0"/>
              <a:t>Equine infectious anemia (EIA) is a retroviral disease of </a:t>
            </a:r>
            <a:r>
              <a:rPr lang="en-US" dirty="0" err="1" smtClean="0"/>
              <a:t>equids</a:t>
            </a:r>
            <a:r>
              <a:rPr lang="en-US" dirty="0" smtClean="0"/>
              <a:t> that is often carried asymptomatically. Equine infectious anemia is caused by equine infectious anemia virus (EIAV), a </a:t>
            </a:r>
            <a:r>
              <a:rPr lang="en-US" dirty="0" err="1" smtClean="0"/>
              <a:t>lentivirus</a:t>
            </a:r>
            <a:r>
              <a:rPr lang="en-US" dirty="0" smtClean="0"/>
              <a:t> in the family </a:t>
            </a:r>
            <a:r>
              <a:rPr lang="en-US" dirty="0" err="1" smtClean="0"/>
              <a:t>Retroviridae</a:t>
            </a:r>
            <a:r>
              <a:rPr lang="en-US" dirty="0" smtClean="0"/>
              <a:t> (subfamily </a:t>
            </a:r>
            <a:r>
              <a:rPr lang="en-US" dirty="0" err="1" smtClean="0"/>
              <a:t>Orthoretrovirinae</a:t>
            </a:r>
            <a:r>
              <a:rPr lang="en-US" dirty="0" smtClean="0"/>
              <a:t>). </a:t>
            </a:r>
          </a:p>
          <a:p>
            <a:pPr>
              <a:spcBef>
                <a:spcPct val="0"/>
              </a:spcBef>
            </a:pPr>
            <a:endParaRPr lang="en-US" dirty="0" smtClean="0"/>
          </a:p>
          <a:p>
            <a:pPr>
              <a:spcBef>
                <a:spcPct val="0"/>
              </a:spcBef>
            </a:pPr>
            <a:r>
              <a:rPr lang="en-US" dirty="0" smtClean="0"/>
              <a:t>Photo: Cross section of equine infectious anemia virus.</a:t>
            </a:r>
            <a:endParaRPr lang="en-US" dirty="0"/>
          </a:p>
        </p:txBody>
      </p:sp>
      <p:sp>
        <p:nvSpPr>
          <p:cNvPr id="4" name="Slide Number Placeholder 3"/>
          <p:cNvSpPr>
            <a:spLocks noGrp="1"/>
          </p:cNvSpPr>
          <p:nvPr>
            <p:ph type="sldNum" sz="quarter" idx="10"/>
          </p:nvPr>
        </p:nvSpPr>
        <p:spPr/>
        <p:txBody>
          <a:bodyPr/>
          <a:lstStyle/>
          <a:p>
            <a:fld id="{ED0FB869-4F65-4EA3-81E5-32B5C600FD02}"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buFont typeface="Wingdings" pitchFamily="2" charset="2"/>
              <a:buChar char="§"/>
            </a:pPr>
            <a:r>
              <a:rPr lang="en-US" dirty="0" smtClean="0"/>
              <a:t>Equine infectious anemia virus is reported to infect all members of the </a:t>
            </a:r>
            <a:r>
              <a:rPr lang="en-US" dirty="0" err="1" smtClean="0"/>
              <a:t>Equidae</a:t>
            </a:r>
            <a:r>
              <a:rPr lang="en-US" dirty="0" smtClean="0"/>
              <a:t>.</a:t>
            </a:r>
          </a:p>
          <a:p>
            <a:pPr eaLnBrk="1" hangingPunct="1">
              <a:spcBef>
                <a:spcPct val="0"/>
              </a:spcBef>
              <a:buFont typeface="Wingdings" pitchFamily="2" charset="2"/>
              <a:buChar char="§"/>
            </a:pPr>
            <a:r>
              <a:rPr lang="en-US" dirty="0" smtClean="0"/>
              <a:t>Clinical cases occur in horses and ponies (</a:t>
            </a:r>
            <a:r>
              <a:rPr lang="en-US" i="1" dirty="0" err="1" smtClean="0"/>
              <a:t>Equus</a:t>
            </a:r>
            <a:r>
              <a:rPr lang="en-US" i="1" dirty="0" smtClean="0"/>
              <a:t> </a:t>
            </a:r>
            <a:r>
              <a:rPr lang="en-US" i="1" dirty="0" err="1" smtClean="0"/>
              <a:t>caballus</a:t>
            </a:r>
            <a:r>
              <a:rPr lang="en-US" dirty="0" smtClean="0"/>
              <a:t>), and have also been reported in mules. </a:t>
            </a:r>
          </a:p>
          <a:p>
            <a:pPr eaLnBrk="1" hangingPunct="1">
              <a:spcBef>
                <a:spcPct val="0"/>
              </a:spcBef>
              <a:buFont typeface="Wingdings" pitchFamily="2" charset="2"/>
              <a:buChar char="§"/>
            </a:pPr>
            <a:r>
              <a:rPr lang="en-US" dirty="0" smtClean="0"/>
              <a:t>Some horse-adapted viral isolates </a:t>
            </a:r>
            <a:r>
              <a:rPr lang="en-US" dirty="0" err="1" smtClean="0"/>
              <a:t>replicateto</a:t>
            </a:r>
            <a:r>
              <a:rPr lang="en-US" dirty="0" smtClean="0"/>
              <a:t> low levels without clinical signs in donkeys (</a:t>
            </a:r>
            <a:r>
              <a:rPr lang="en-US" i="1" dirty="0" smtClean="0"/>
              <a:t>E. </a:t>
            </a:r>
            <a:r>
              <a:rPr lang="en-US" i="1" dirty="0" err="1" smtClean="0"/>
              <a:t>asinus</a:t>
            </a:r>
            <a:r>
              <a:rPr lang="en-US" dirty="0" smtClean="0"/>
              <a:t>);</a:t>
            </a:r>
          </a:p>
          <a:p>
            <a:pPr eaLnBrk="1" hangingPunct="1">
              <a:spcBef>
                <a:spcPct val="0"/>
              </a:spcBef>
              <a:buFont typeface="Wingdings" pitchFamily="2" charset="2"/>
              <a:buChar char="§"/>
            </a:pPr>
            <a:r>
              <a:rPr lang="en-US" dirty="0" smtClean="0"/>
              <a:t>However, unpublished evidence suggests that serially-</a:t>
            </a:r>
            <a:r>
              <a:rPr lang="en-US" dirty="0" err="1" smtClean="0"/>
              <a:t>passaged</a:t>
            </a:r>
            <a:r>
              <a:rPr lang="en-US" dirty="0" smtClean="0"/>
              <a:t>, donkey-adapted isolates may be pathogenic for this species. </a:t>
            </a:r>
          </a:p>
          <a:p>
            <a:pPr eaLnBrk="1" hangingPunct="1">
              <a:spcBef>
                <a:spcPct val="0"/>
              </a:spcBef>
            </a:pPr>
            <a:endParaRPr lang="en-US" dirty="0" smtClean="0"/>
          </a:p>
          <a:p>
            <a:pPr eaLnBrk="1" hangingPunct="1">
              <a:spcBef>
                <a:spcPct val="0"/>
              </a:spcBef>
            </a:pPr>
            <a:r>
              <a:rPr lang="en-US" dirty="0" smtClean="0"/>
              <a:t>Photo: (Top) Horse and pony (Bottom) Donkey. </a:t>
            </a:r>
          </a:p>
          <a:p>
            <a:pPr eaLnBrk="1" hangingPunct="1">
              <a:spcBef>
                <a:spcPct val="0"/>
              </a:spcBef>
            </a:pPr>
            <a:endParaRPr lang="en-US" dirty="0" smtClean="0"/>
          </a:p>
        </p:txBody>
      </p:sp>
      <p:sp>
        <p:nvSpPr>
          <p:cNvPr id="4" name="Slide Number Placeholder 3"/>
          <p:cNvSpPr>
            <a:spLocks noGrp="1"/>
          </p:cNvSpPr>
          <p:nvPr>
            <p:ph type="sldNum" sz="quarter" idx="10"/>
          </p:nvPr>
        </p:nvSpPr>
        <p:spPr/>
        <p:txBody>
          <a:bodyPr/>
          <a:lstStyle/>
          <a:p>
            <a:fld id="{ED0FB869-4F65-4EA3-81E5-32B5C600FD02}" type="slidenum">
              <a:rPr lang="en-US" smtClean="0"/>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Aborted </a:t>
            </a:r>
            <a:r>
              <a:rPr lang="en-US" sz="1200" dirty="0" err="1" smtClean="0"/>
              <a:t>foetuses</a:t>
            </a:r>
            <a:r>
              <a:rPr lang="en-US" sz="1200" dirty="0" smtClean="0"/>
              <a:t> contain large amounts of virus</a:t>
            </a:r>
          </a:p>
          <a:p>
            <a:r>
              <a:rPr lang="en-US" sz="1200" dirty="0" smtClean="0"/>
              <a:t> and may be responsible for the introduction of the </a:t>
            </a:r>
            <a:r>
              <a:rPr lang="en-US" sz="1200" dirty="0" err="1" smtClean="0"/>
              <a:t>abortogenic</a:t>
            </a:r>
            <a:r>
              <a:rPr lang="en-US" sz="1200" dirty="0" smtClean="0"/>
              <a:t> strain to previously uninfected premises.</a:t>
            </a:r>
          </a:p>
          <a:p>
            <a:r>
              <a:rPr lang="en-US" sz="1200" dirty="0" smtClean="0"/>
              <a:t>Previously infected adult horses may undergo subsequent subclinical infection, although it is unclear whether this is due to re-infection or re-activation of a latent infection</a:t>
            </a:r>
          </a:p>
        </p:txBody>
      </p:sp>
      <p:sp>
        <p:nvSpPr>
          <p:cNvPr id="4" name="Slide Number Placeholder 3"/>
          <p:cNvSpPr>
            <a:spLocks noGrp="1"/>
          </p:cNvSpPr>
          <p:nvPr>
            <p:ph type="sldNum" sz="quarter" idx="10"/>
          </p:nvPr>
        </p:nvSpPr>
        <p:spPr/>
        <p:txBody>
          <a:bodyPr/>
          <a:lstStyle/>
          <a:p>
            <a:fld id="{ED0FB869-4F65-4EA3-81E5-32B5C600FD02}" type="slidenum">
              <a:rPr lang="en-US" smtClean="0"/>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a:p>
        </p:txBody>
      </p:sp>
      <p:sp>
        <p:nvSpPr>
          <p:cNvPr id="4" name="Slide Number Placeholder 3"/>
          <p:cNvSpPr>
            <a:spLocks noGrp="1"/>
          </p:cNvSpPr>
          <p:nvPr>
            <p:ph type="sldNum" sz="quarter" idx="10"/>
          </p:nvPr>
        </p:nvSpPr>
        <p:spPr/>
        <p:txBody>
          <a:bodyPr/>
          <a:lstStyle/>
          <a:p>
            <a:fld id="{ED0FB869-4F65-4EA3-81E5-32B5C600FD02}" type="slidenum">
              <a:rPr lang="en-US" smtClean="0"/>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a:p>
        </p:txBody>
      </p:sp>
      <p:sp>
        <p:nvSpPr>
          <p:cNvPr id="4" name="Slide Number Placeholder 3"/>
          <p:cNvSpPr>
            <a:spLocks noGrp="1"/>
          </p:cNvSpPr>
          <p:nvPr>
            <p:ph type="sldNum" sz="quarter" idx="10"/>
          </p:nvPr>
        </p:nvSpPr>
        <p:spPr/>
        <p:txBody>
          <a:bodyPr/>
          <a:lstStyle/>
          <a:p>
            <a:fld id="{ED0FB869-4F65-4EA3-81E5-32B5C600FD02}" type="slidenum">
              <a:rPr lang="en-US" smtClean="0"/>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pPr>
            <a:endParaRPr lang="en-US" dirty="0" smtClean="0"/>
          </a:p>
        </p:txBody>
      </p:sp>
      <p:sp>
        <p:nvSpPr>
          <p:cNvPr id="4" name="Slide Number Placeholder 3"/>
          <p:cNvSpPr>
            <a:spLocks noGrp="1"/>
          </p:cNvSpPr>
          <p:nvPr>
            <p:ph type="sldNum" sz="quarter" idx="10"/>
          </p:nvPr>
        </p:nvSpPr>
        <p:spPr/>
        <p:txBody>
          <a:bodyPr/>
          <a:lstStyle/>
          <a:p>
            <a:fld id="{ED0FB869-4F65-4EA3-81E5-32B5C600FD02}"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pPr>
            <a:r>
              <a:rPr lang="en-US" dirty="0" smtClean="0"/>
              <a:t>The spleen, liver and abdominal lymph nodes may be enlarged, and the mucous membranes can be pale. In chronic cases, emaciation may also be noted. Edema is often found in the limbs and along the ventral abdominal wall. </a:t>
            </a:r>
            <a:r>
              <a:rPr lang="en-US" dirty="0" err="1" smtClean="0"/>
              <a:t>Petechiae</a:t>
            </a:r>
            <a:r>
              <a:rPr lang="en-US" dirty="0" smtClean="0"/>
              <a:t> may be observed on internal organs, including the spleen and kidney. Mucosal and visceral hemorrhages and blood vessel thrombosis have also been reported. </a:t>
            </a:r>
          </a:p>
          <a:p>
            <a:pPr eaLnBrk="1" hangingPunct="1">
              <a:spcBef>
                <a:spcPct val="0"/>
              </a:spcBef>
            </a:pPr>
            <a:r>
              <a:rPr lang="en-US" dirty="0" smtClean="0"/>
              <a:t>Chronically infected horses that die between clinical episodes usually have no gross lesions, but some animals may have proliferative </a:t>
            </a:r>
            <a:r>
              <a:rPr lang="en-US" dirty="0" err="1" smtClean="0"/>
              <a:t>glomerulonephritis</a:t>
            </a:r>
            <a:r>
              <a:rPr lang="en-US" dirty="0" smtClean="0"/>
              <a:t> or ocular lesions. </a:t>
            </a:r>
          </a:p>
          <a:p>
            <a:pPr eaLnBrk="1" hangingPunct="1">
              <a:spcBef>
                <a:spcPct val="0"/>
              </a:spcBef>
            </a:pPr>
            <a:endParaRPr lang="en-US" dirty="0" smtClean="0"/>
          </a:p>
          <a:p>
            <a:pPr eaLnBrk="1" hangingPunct="1">
              <a:spcBef>
                <a:spcPct val="0"/>
              </a:spcBef>
            </a:pPr>
            <a:r>
              <a:rPr lang="en-US" dirty="0" smtClean="0"/>
              <a:t>[Photo: Pale cardiac muscle, focal white areas of myocardial degeneration, and reddened hemorrhagic areas (possible hypoxia during death) of a horse heart. Iowa State University, College of Veterinary Medicine]</a:t>
            </a:r>
          </a:p>
          <a:p>
            <a:pPr eaLnBrk="1" hangingPunct="1">
              <a:spcBef>
                <a:spcPct val="0"/>
              </a:spcBef>
              <a:buFont typeface="Wingdings" pitchFamily="2" charset="2"/>
              <a:buChar char="q"/>
            </a:pPr>
            <a:endParaRPr lang="en-US" dirty="0" smtClean="0"/>
          </a:p>
        </p:txBody>
      </p:sp>
      <p:sp>
        <p:nvSpPr>
          <p:cNvPr id="4" name="Slide Number Placeholder 3"/>
          <p:cNvSpPr>
            <a:spLocks noGrp="1"/>
          </p:cNvSpPr>
          <p:nvPr>
            <p:ph type="sldNum" sz="quarter" idx="10"/>
          </p:nvPr>
        </p:nvSpPr>
        <p:spPr/>
        <p:txBody>
          <a:bodyPr/>
          <a:lstStyle/>
          <a:p>
            <a:fld id="{ED0FB869-4F65-4EA3-81E5-32B5C600FD02}" type="slidenum">
              <a:rPr lang="en-US" smtClean="0"/>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err="1"/>
              <a:t>Coggins</a:t>
            </a:r>
            <a:r>
              <a:rPr lang="en-US" b="1" dirty="0"/>
              <a:t> test :</a:t>
            </a:r>
            <a:r>
              <a:rPr lang="en-US" dirty="0"/>
              <a:t>Many states require a negative </a:t>
            </a:r>
            <a:r>
              <a:rPr lang="en-US" dirty="0" err="1"/>
              <a:t>Coggins</a:t>
            </a:r>
            <a:r>
              <a:rPr lang="en-US" dirty="0"/>
              <a:t> test for interstate travel. In addition, most horse shows and </a:t>
            </a:r>
            <a:r>
              <a:rPr lang="en-US" dirty="0" err="1"/>
              <a:t>Equesterian</a:t>
            </a:r>
            <a:r>
              <a:rPr lang="en-US" dirty="0"/>
              <a:t> events require a negative </a:t>
            </a:r>
            <a:r>
              <a:rPr lang="en-US" dirty="0" err="1"/>
              <a:t>Coggins</a:t>
            </a:r>
            <a:r>
              <a:rPr lang="en-US" dirty="0"/>
              <a:t> test. Most countries require a negative test result before allowing an imported horse into the country. Horse owners should verify that all the horses at a breeding</a:t>
            </a:r>
          </a:p>
          <a:p>
            <a:r>
              <a:rPr lang="en-US" dirty="0"/>
              <a:t>farm and or boarding facility have a negative </a:t>
            </a:r>
            <a:r>
              <a:rPr lang="en-US" dirty="0" err="1"/>
              <a:t>Coggins</a:t>
            </a:r>
            <a:r>
              <a:rPr lang="en-US" dirty="0"/>
              <a:t> test before using the services of the facility.</a:t>
            </a:r>
            <a:endParaRPr lang="en-US" b="1" dirty="0" smtClean="0"/>
          </a:p>
          <a:p>
            <a:pPr defTabSz="914318">
              <a:spcBef>
                <a:spcPct val="0"/>
              </a:spcBef>
              <a:buFont typeface="Wingdings" pitchFamily="2" charset="2"/>
              <a:buChar char="q"/>
              <a:defRPr/>
            </a:pPr>
            <a:r>
              <a:rPr lang="en-US" b="1" dirty="0" smtClean="0"/>
              <a:t>Reverse-transcriptase polymerase chain reaction (RT-PCR) assays </a:t>
            </a:r>
            <a:r>
              <a:rPr lang="en-US" dirty="0" smtClean="0"/>
              <a:t>can also be used to detect infected horses. These tests are valuable in determining the infection status of foals born to infected mares, because young animals may have maternal antibodies up to the age of 6-8 months. PCR tests can also be used to supplement or confirm serological tests. In addition, this technique can ensure that blood donors and horses used for vaccine or antiserum production are uninfected. </a:t>
            </a:r>
          </a:p>
          <a:p>
            <a:pPr eaLnBrk="1" hangingPunct="1">
              <a:spcBef>
                <a:spcPct val="0"/>
              </a:spcBef>
              <a:buFont typeface="Wingdings" pitchFamily="2" charset="2"/>
              <a:buChar char="q"/>
            </a:pPr>
            <a:endParaRPr lang="en-US" dirty="0" smtClean="0"/>
          </a:p>
        </p:txBody>
      </p:sp>
      <p:sp>
        <p:nvSpPr>
          <p:cNvPr id="4" name="Slide Number Placeholder 3"/>
          <p:cNvSpPr>
            <a:spLocks noGrp="1"/>
          </p:cNvSpPr>
          <p:nvPr>
            <p:ph type="sldNum" sz="quarter" idx="10"/>
          </p:nvPr>
        </p:nvSpPr>
        <p:spPr/>
        <p:txBody>
          <a:bodyPr/>
          <a:lstStyle/>
          <a:p>
            <a:fld id="{ED0FB869-4F65-4EA3-81E5-32B5C600FD02}" type="slidenum">
              <a:rPr lang="en-US" smtClean="0"/>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err="1"/>
              <a:t>Coggins</a:t>
            </a:r>
            <a:r>
              <a:rPr lang="en-US" b="1" dirty="0"/>
              <a:t> test :</a:t>
            </a:r>
            <a:r>
              <a:rPr lang="en-US" dirty="0"/>
              <a:t>Many states require a negative </a:t>
            </a:r>
            <a:r>
              <a:rPr lang="en-US" dirty="0" err="1"/>
              <a:t>Coggins</a:t>
            </a:r>
            <a:r>
              <a:rPr lang="en-US" dirty="0"/>
              <a:t> test for interstate travel. In addition, most horse shows and </a:t>
            </a:r>
            <a:r>
              <a:rPr lang="en-US" dirty="0" err="1"/>
              <a:t>Equesterian</a:t>
            </a:r>
            <a:r>
              <a:rPr lang="en-US" dirty="0"/>
              <a:t> events require a negative </a:t>
            </a:r>
            <a:r>
              <a:rPr lang="en-US" dirty="0" err="1"/>
              <a:t>Coggins</a:t>
            </a:r>
            <a:r>
              <a:rPr lang="en-US" dirty="0"/>
              <a:t> test. Most countries require a negative test result before allowing an imported horse into the country. Horse owners should verify that all the horses at a breeding</a:t>
            </a:r>
          </a:p>
          <a:p>
            <a:r>
              <a:rPr lang="en-US" dirty="0"/>
              <a:t>farm and or boarding facility have a negative </a:t>
            </a:r>
            <a:r>
              <a:rPr lang="en-US" dirty="0" err="1"/>
              <a:t>Coggins</a:t>
            </a:r>
            <a:r>
              <a:rPr lang="en-US" dirty="0"/>
              <a:t> test before using the services of the facility.</a:t>
            </a:r>
            <a:endParaRPr lang="en-US" b="1" dirty="0" smtClean="0"/>
          </a:p>
          <a:p>
            <a:pPr defTabSz="914318">
              <a:spcBef>
                <a:spcPct val="0"/>
              </a:spcBef>
              <a:buFont typeface="Wingdings" pitchFamily="2" charset="2"/>
              <a:buChar char="q"/>
              <a:defRPr/>
            </a:pPr>
            <a:r>
              <a:rPr lang="en-US" b="1" dirty="0" smtClean="0"/>
              <a:t>Reverse-transcriptase polymerase chain reaction (RT-PCR) assays </a:t>
            </a:r>
            <a:r>
              <a:rPr lang="en-US" dirty="0" smtClean="0"/>
              <a:t>can also be used to detect infected horses. These tests are valuable in determining the infection status of foals born to infected mares, because young animals may have maternal antibodies up to the age of 6-8 months. PCR tests can also be used to supplement or confirm serological tests. In addition, this technique can ensure that blood donors and horses used for vaccine or antiserum production are uninfected. </a:t>
            </a:r>
          </a:p>
          <a:p>
            <a:pPr eaLnBrk="1" hangingPunct="1">
              <a:spcBef>
                <a:spcPct val="0"/>
              </a:spcBef>
              <a:buFont typeface="Wingdings" pitchFamily="2" charset="2"/>
              <a:buChar char="q"/>
            </a:pPr>
            <a:endParaRPr lang="en-US" dirty="0" smtClean="0"/>
          </a:p>
        </p:txBody>
      </p:sp>
      <p:sp>
        <p:nvSpPr>
          <p:cNvPr id="4" name="Slide Number Placeholder 3"/>
          <p:cNvSpPr>
            <a:spLocks noGrp="1"/>
          </p:cNvSpPr>
          <p:nvPr>
            <p:ph type="sldNum" sz="quarter" idx="10"/>
          </p:nvPr>
        </p:nvSpPr>
        <p:spPr/>
        <p:txBody>
          <a:bodyPr/>
          <a:lstStyle/>
          <a:p>
            <a:fld id="{ED0FB869-4F65-4EA3-81E5-32B5C600FD02}" type="slidenum">
              <a:rPr lang="en-US" smtClean="0"/>
              <a:pPr/>
              <a:t>33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endParaRPr lang="en-US" dirty="0"/>
          </a:p>
        </p:txBody>
      </p:sp>
      <p:sp>
        <p:nvSpPr>
          <p:cNvPr id="4" name="Slide Number Placeholder 3"/>
          <p:cNvSpPr>
            <a:spLocks noGrp="1"/>
          </p:cNvSpPr>
          <p:nvPr>
            <p:ph type="sldNum" sz="quarter" idx="10"/>
          </p:nvPr>
        </p:nvSpPr>
        <p:spPr/>
        <p:txBody>
          <a:bodyPr/>
          <a:lstStyle/>
          <a:p>
            <a:fld id="{ED0FB869-4F65-4EA3-81E5-32B5C600FD02}"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buFont typeface="Wingdings" pitchFamily="2" charset="2"/>
              <a:buNone/>
            </a:pPr>
            <a:endParaRPr lang="en-US" dirty="0" smtClean="0"/>
          </a:p>
        </p:txBody>
      </p:sp>
      <p:sp>
        <p:nvSpPr>
          <p:cNvPr id="4" name="Slide Number Placeholder 3"/>
          <p:cNvSpPr>
            <a:spLocks noGrp="1"/>
          </p:cNvSpPr>
          <p:nvPr>
            <p:ph type="sldNum" sz="quarter" idx="10"/>
          </p:nvPr>
        </p:nvSpPr>
        <p:spPr/>
        <p:txBody>
          <a:bodyPr/>
          <a:lstStyle/>
          <a:p>
            <a:fld id="{ED0FB869-4F65-4EA3-81E5-32B5C600FD02}"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dirty="0" smtClean="0"/>
          </a:p>
        </p:txBody>
      </p:sp>
      <p:sp>
        <p:nvSpPr>
          <p:cNvPr id="4" name="Slide Number Placeholder 3"/>
          <p:cNvSpPr>
            <a:spLocks noGrp="1"/>
          </p:cNvSpPr>
          <p:nvPr>
            <p:ph type="sldNum" sz="quarter" idx="10"/>
          </p:nvPr>
        </p:nvSpPr>
        <p:spPr/>
        <p:txBody>
          <a:bodyPr/>
          <a:lstStyle/>
          <a:p>
            <a:fld id="{ED0FB869-4F65-4EA3-81E5-32B5C600FD02}"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dirty="0" smtClean="0"/>
          </a:p>
        </p:txBody>
      </p:sp>
      <p:sp>
        <p:nvSpPr>
          <p:cNvPr id="4" name="Slide Number Placeholder 3"/>
          <p:cNvSpPr>
            <a:spLocks noGrp="1"/>
          </p:cNvSpPr>
          <p:nvPr>
            <p:ph type="sldNum" sz="quarter" idx="10"/>
          </p:nvPr>
        </p:nvSpPr>
        <p:spPr/>
        <p:txBody>
          <a:bodyPr/>
          <a:lstStyle/>
          <a:p>
            <a:fld id="{ED0FB869-4F65-4EA3-81E5-32B5C600FD02}"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a:p>
        </p:txBody>
      </p:sp>
      <p:sp>
        <p:nvSpPr>
          <p:cNvPr id="4" name="Slide Number Placeholder 3"/>
          <p:cNvSpPr>
            <a:spLocks noGrp="1"/>
          </p:cNvSpPr>
          <p:nvPr>
            <p:ph type="sldNum" sz="quarter" idx="10"/>
          </p:nvPr>
        </p:nvSpPr>
        <p:spPr/>
        <p:txBody>
          <a:bodyPr/>
          <a:lstStyle/>
          <a:p>
            <a:fld id="{ED0FB869-4F65-4EA3-81E5-32B5C600FD02}"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a:p>
        </p:txBody>
      </p:sp>
      <p:sp>
        <p:nvSpPr>
          <p:cNvPr id="4" name="Slide Number Placeholder 3"/>
          <p:cNvSpPr>
            <a:spLocks noGrp="1"/>
          </p:cNvSpPr>
          <p:nvPr>
            <p:ph type="sldNum" sz="quarter" idx="10"/>
          </p:nvPr>
        </p:nvSpPr>
        <p:spPr/>
        <p:txBody>
          <a:bodyPr/>
          <a:lstStyle/>
          <a:p>
            <a:fld id="{ED0FB869-4F65-4EA3-81E5-32B5C600FD02}"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4/14/2020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4/14/2020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4/14/2020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4/14/2020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4/14/2020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4/14/2020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xml"/><Relationship Id="rId1" Type="http://schemas.openxmlformats.org/officeDocument/2006/relationships/slideLayout" Target="../slideLayouts/slideLayout9.xml"/><Relationship Id="rId5" Type="http://schemas.openxmlformats.org/officeDocument/2006/relationships/image" Target="../media/image2.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8" Type="http://schemas.openxmlformats.org/officeDocument/2006/relationships/hyperlink" Target="http://lrd.spc.int/ext/Multiple_Species/LEPTOSPIROSISE.htm" TargetMode="External"/><Relationship Id="rId3" Type="http://schemas.openxmlformats.org/officeDocument/2006/relationships/image" Target="../media/image10.jpeg"/><Relationship Id="rId7" Type="http://schemas.openxmlformats.org/officeDocument/2006/relationships/hyperlink" Target="http://lrd.spc.int/ext/Disease_Manual_Final/INFLEUNZAE.htm"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lrd.spc.int/ext/Disease_Manual_Final/EVABORTIONE.HTM" TargetMode="External"/><Relationship Id="rId5" Type="http://schemas.openxmlformats.org/officeDocument/2006/relationships/image" Target="../media/image2.png"/><Relationship Id="rId4" Type="http://schemas.openxmlformats.org/officeDocument/2006/relationships/image" Target="../media/image3.png"/><Relationship Id="rId9" Type="http://schemas.openxmlformats.org/officeDocument/2006/relationships/hyperlink" Target="http://lrd.spc.int/ext/Disease_Manual_Final/AHSE.htm"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12.jpe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openxmlformats.org/officeDocument/2006/relationships/image" Target="../media/image3.png"/><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en.wikipedia.org/wiki/Equine_influenza" TargetMode="Externa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76200"/>
            <a:ext cx="6324600" cy="990600"/>
          </a:xfrm>
        </p:spPr>
        <p:txBody>
          <a:bodyPr>
            <a:noAutofit/>
          </a:bodyPr>
          <a:lstStyle/>
          <a:p>
            <a:r>
              <a:rPr lang="en-US" sz="4800" dirty="0" smtClean="0">
                <a:solidFill>
                  <a:srgbClr val="FFFF00"/>
                </a:solidFill>
              </a:rPr>
              <a:t>EQUINE VIRAL DISEASES</a:t>
            </a:r>
            <a:endParaRPr lang="en-US" sz="4800" dirty="0">
              <a:solidFill>
                <a:srgbClr val="FFFF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892064" y="0"/>
            <a:ext cx="1251936" cy="1193393"/>
          </a:xfrm>
          <a:prstGeom prst="rect">
            <a:avLst/>
          </a:prstGeom>
        </p:spPr>
      </p:pic>
      <p:sp>
        <p:nvSpPr>
          <p:cNvPr id="1028" name="AutoShape 4" descr="https://www.basu.org.in/wp-content/uploads/2019/05/Colour_Logo_BVC.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9" name="Picture 5" descr="C:\Users\Dell\Desktop\Bihar_Veterinary_College_logo.png"/>
          <p:cNvPicPr>
            <a:picLocks noChangeAspect="1" noChangeArrowheads="1"/>
          </p:cNvPicPr>
          <p:nvPr/>
        </p:nvPicPr>
        <p:blipFill>
          <a:blip r:embed="rId3" cstate="print"/>
          <a:srcRect/>
          <a:stretch>
            <a:fillRect/>
          </a:stretch>
        </p:blipFill>
        <p:spPr bwMode="auto">
          <a:xfrm>
            <a:off x="0" y="0"/>
            <a:ext cx="1154515" cy="1219200"/>
          </a:xfrm>
          <a:prstGeom prst="rect">
            <a:avLst/>
          </a:prstGeom>
          <a:noFill/>
        </p:spPr>
      </p:pic>
      <p:sp>
        <p:nvSpPr>
          <p:cNvPr id="1031" name="AutoShape 7" descr="Why We Have Such Complicated Feelings About Eating Horses - Gastro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 name="TextBox 11"/>
          <p:cNvSpPr txBox="1"/>
          <p:nvPr/>
        </p:nvSpPr>
        <p:spPr>
          <a:xfrm>
            <a:off x="2133600" y="5159073"/>
            <a:ext cx="7315200" cy="1698927"/>
          </a:xfrm>
          <a:prstGeom prst="rect">
            <a:avLst/>
          </a:prstGeom>
          <a:noFill/>
        </p:spPr>
        <p:txBody>
          <a:bodyPr wrap="square" rtlCol="0">
            <a:spAutoFit/>
          </a:bodyPr>
          <a:lstStyle/>
          <a:p>
            <a:pPr>
              <a:lnSpc>
                <a:spcPct val="90000"/>
              </a:lnSpc>
            </a:pPr>
            <a:r>
              <a:rPr lang="en-US" altLang="en-US" sz="3200" b="1" dirty="0" smtClean="0">
                <a:solidFill>
                  <a:srgbClr val="002060"/>
                </a:solidFill>
              </a:rPr>
              <a:t>Dr. </a:t>
            </a:r>
            <a:r>
              <a:rPr lang="en-US" altLang="en-US" sz="3200" b="1" dirty="0" err="1" smtClean="0">
                <a:solidFill>
                  <a:srgbClr val="002060"/>
                </a:solidFill>
              </a:rPr>
              <a:t>Kaushal</a:t>
            </a:r>
            <a:r>
              <a:rPr lang="en-US" altLang="en-US" sz="3200" b="1" dirty="0" smtClean="0">
                <a:solidFill>
                  <a:srgbClr val="002060"/>
                </a:solidFill>
              </a:rPr>
              <a:t> Kumar</a:t>
            </a:r>
          </a:p>
          <a:p>
            <a:pPr>
              <a:lnSpc>
                <a:spcPct val="90000"/>
              </a:lnSpc>
            </a:pPr>
            <a:r>
              <a:rPr lang="en-US" altLang="en-US" sz="2800" b="1" dirty="0" smtClean="0">
                <a:solidFill>
                  <a:srgbClr val="FF0000"/>
                </a:solidFill>
              </a:rPr>
              <a:t>Assistant Professor &amp; Head</a:t>
            </a:r>
          </a:p>
          <a:p>
            <a:pPr>
              <a:lnSpc>
                <a:spcPct val="90000"/>
              </a:lnSpc>
            </a:pPr>
            <a:r>
              <a:rPr lang="en-US" altLang="en-US" sz="2800" b="1" dirty="0" smtClean="0">
                <a:solidFill>
                  <a:srgbClr val="FF0000"/>
                </a:solidFill>
              </a:rPr>
              <a:t>Department of Veterinary Pathology</a:t>
            </a:r>
          </a:p>
          <a:p>
            <a:pPr>
              <a:lnSpc>
                <a:spcPct val="90000"/>
              </a:lnSpc>
            </a:pPr>
            <a:r>
              <a:rPr lang="en-US" altLang="en-US" sz="2800" b="1" dirty="0" smtClean="0">
                <a:solidFill>
                  <a:srgbClr val="FF0000"/>
                </a:solidFill>
              </a:rPr>
              <a:t>Bihar Veterinary College, BASU</a:t>
            </a:r>
            <a:endParaRPr lang="en-US" dirty="0"/>
          </a:p>
        </p:txBody>
      </p:sp>
      <p:sp>
        <p:nvSpPr>
          <p:cNvPr id="9" name="TextBox 8"/>
          <p:cNvSpPr txBox="1"/>
          <p:nvPr/>
        </p:nvSpPr>
        <p:spPr>
          <a:xfrm>
            <a:off x="2438400" y="762000"/>
            <a:ext cx="4419600" cy="1384995"/>
          </a:xfrm>
          <a:prstGeom prst="rect">
            <a:avLst/>
          </a:prstGeom>
          <a:noFill/>
        </p:spPr>
        <p:txBody>
          <a:bodyPr wrap="square" rtlCol="0">
            <a:spAutoFit/>
          </a:bodyPr>
          <a:lstStyle/>
          <a:p>
            <a:pPr>
              <a:buFont typeface="Wingdings" pitchFamily="2" charset="2"/>
              <a:buChar char="v"/>
            </a:pPr>
            <a:r>
              <a:rPr lang="en-US" sz="2800" i="1" dirty="0" smtClean="0"/>
              <a:t>Equine Influenza</a:t>
            </a:r>
          </a:p>
          <a:p>
            <a:pPr>
              <a:buFont typeface="Wingdings" pitchFamily="2" charset="2"/>
              <a:buChar char="v"/>
            </a:pPr>
            <a:r>
              <a:rPr lang="en-US" sz="2800" i="1" dirty="0" smtClean="0"/>
              <a:t> Equine Viral </a:t>
            </a:r>
            <a:r>
              <a:rPr lang="en-US" sz="2800" i="1" dirty="0" err="1" smtClean="0"/>
              <a:t>Arteritis</a:t>
            </a:r>
            <a:r>
              <a:rPr lang="en-US" sz="2800" i="1" dirty="0" smtClean="0"/>
              <a:t>,&amp;</a:t>
            </a:r>
          </a:p>
          <a:p>
            <a:pPr>
              <a:buFont typeface="Wingdings" pitchFamily="2" charset="2"/>
              <a:buChar char="v"/>
            </a:pPr>
            <a:r>
              <a:rPr lang="en-US" sz="2800" i="1" dirty="0" smtClean="0"/>
              <a:t>Equine </a:t>
            </a:r>
            <a:r>
              <a:rPr lang="en-US" sz="2800" i="1" dirty="0" err="1" smtClean="0"/>
              <a:t>Rhinopneumonitis</a:t>
            </a:r>
            <a:endParaRPr lang="en-US" sz="2800" i="1" dirty="0"/>
          </a:p>
        </p:txBody>
      </p:sp>
      <p:pic>
        <p:nvPicPr>
          <p:cNvPr id="1026" name="Picture 2" descr="C:\Users\Dell\Desktop\horses-touching-noses-cropped-2400x960.jpg"/>
          <p:cNvPicPr>
            <a:picLocks noChangeAspect="1" noChangeArrowheads="1"/>
          </p:cNvPicPr>
          <p:nvPr/>
        </p:nvPicPr>
        <p:blipFill>
          <a:blip r:embed="rId4"/>
          <a:srcRect/>
          <a:stretch>
            <a:fillRect/>
          </a:stretch>
        </p:blipFill>
        <p:spPr bwMode="auto">
          <a:xfrm>
            <a:off x="914400" y="2209800"/>
            <a:ext cx="7391400" cy="28956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
        <p:nvSpPr>
          <p:cNvPr id="6" name="Title 1"/>
          <p:cNvSpPr txBox="1">
            <a:spLocks/>
          </p:cNvSpPr>
          <p:nvPr/>
        </p:nvSpPr>
        <p:spPr>
          <a:xfrm>
            <a:off x="1143000" y="134112"/>
            <a:ext cx="6858000" cy="932688"/>
          </a:xfrm>
          <a:prstGeom prst="rect">
            <a:avLst/>
          </a:prstGeom>
        </p:spPr>
        <p:txBody>
          <a:bodyPr vert="horz" lIns="0" rIns="0" bIns="0" anchor="b">
            <a:normAutofit/>
          </a:bodyPr>
          <a:lstStyle/>
          <a:p>
            <a:pPr lvl="0" algn="ctr">
              <a:spcBef>
                <a:spcPct val="0"/>
              </a:spcBef>
              <a:defRPr/>
            </a:pPr>
            <a:r>
              <a:rPr lang="en-US" sz="4800" dirty="0" smtClean="0">
                <a:solidFill>
                  <a:srgbClr val="002060"/>
                </a:solidFill>
                <a:latin typeface="Arial Rounded MT Bold" pitchFamily="34" charset="0"/>
                <a:ea typeface="+mj-ea"/>
                <a:cs typeface="+mj-cs"/>
              </a:rPr>
              <a:t>Clinical signs</a:t>
            </a:r>
            <a:endParaRPr kumimoji="0" lang="en-US" sz="4400" b="0" i="0" u="none" strike="noStrike" kern="1200" cap="none" spc="0" normalizeH="0" baseline="0" noProof="0" dirty="0">
              <a:ln>
                <a:noFill/>
              </a:ln>
              <a:solidFill>
                <a:srgbClr val="002060"/>
              </a:solidFill>
              <a:effectLst/>
              <a:uLnTx/>
              <a:uFillTx/>
              <a:latin typeface="+mj-lt"/>
              <a:ea typeface="+mj-ea"/>
              <a:cs typeface="+mj-cs"/>
            </a:endParaRPr>
          </a:p>
        </p:txBody>
      </p:sp>
      <p:pic>
        <p:nvPicPr>
          <p:cNvPr id="1026" name="Picture 2" descr="C:\Users\Dell\Desktop\EI-Clinical-Signs-final.jpg"/>
          <p:cNvPicPr>
            <a:picLocks noChangeAspect="1" noChangeArrowheads="1"/>
          </p:cNvPicPr>
          <p:nvPr/>
        </p:nvPicPr>
        <p:blipFill>
          <a:blip r:embed="rId5"/>
          <a:srcRect t="25818"/>
          <a:stretch>
            <a:fillRect/>
          </a:stretch>
        </p:blipFill>
        <p:spPr bwMode="auto">
          <a:xfrm>
            <a:off x="20805" y="1600200"/>
            <a:ext cx="9046995" cy="52578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62712"/>
            <a:ext cx="6858000" cy="932688"/>
          </a:xfrm>
        </p:spPr>
        <p:txBody>
          <a:bodyPr>
            <a:normAutofit/>
          </a:bodyPr>
          <a:lstStyle/>
          <a:p>
            <a:pPr algn="ctr"/>
            <a:r>
              <a:rPr lang="en-US" sz="5400" dirty="0" smtClean="0">
                <a:solidFill>
                  <a:srgbClr val="002060"/>
                </a:solidFill>
                <a:latin typeface="Arial Rounded MT Bold" pitchFamily="34" charset="0"/>
              </a:rPr>
              <a:t>Necropsy Lesion</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
        <p:nvSpPr>
          <p:cNvPr id="7" name="Rectangle 6"/>
          <p:cNvSpPr/>
          <p:nvPr/>
        </p:nvSpPr>
        <p:spPr>
          <a:xfrm>
            <a:off x="0" y="2961382"/>
            <a:ext cx="9144000" cy="1077218"/>
          </a:xfrm>
          <a:prstGeom prst="rect">
            <a:avLst/>
          </a:prstGeom>
        </p:spPr>
        <p:txBody>
          <a:bodyPr wrap="square">
            <a:spAutoFit/>
          </a:bodyPr>
          <a:lstStyle/>
          <a:p>
            <a:pPr algn="ctr"/>
            <a:r>
              <a:rPr lang="en-US" sz="3200" dirty="0" err="1" smtClean="0"/>
              <a:t>Bronchiolitis</a:t>
            </a:r>
            <a:r>
              <a:rPr lang="en-US" sz="3200" dirty="0" smtClean="0"/>
              <a:t> with abundant bilateral serous discharge.</a:t>
            </a:r>
            <a:endParaRPr lang="en-US" sz="32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descr="C:\Users\Dell\Desktop\image.jpg"/>
          <p:cNvPicPr>
            <a:picLocks noChangeAspect="1" noChangeArrowheads="1"/>
          </p:cNvPicPr>
          <p:nvPr/>
        </p:nvPicPr>
        <p:blipFill>
          <a:blip r:embed="rId3">
            <a:lum bright="71000"/>
          </a:blip>
          <a:stretch>
            <a:fillRect/>
          </a:stretch>
        </p:blipFill>
        <p:spPr bwMode="auto">
          <a:xfrm>
            <a:off x="0" y="1447800"/>
            <a:ext cx="8669866" cy="5410200"/>
          </a:xfrm>
          <a:prstGeom prst="rect">
            <a:avLst/>
          </a:prstGeom>
          <a:noFill/>
          <a:ln>
            <a:noFill/>
          </a:ln>
        </p:spPr>
      </p:pic>
      <p:sp>
        <p:nvSpPr>
          <p:cNvPr id="2" name="Title 1"/>
          <p:cNvSpPr>
            <a:spLocks noGrp="1"/>
          </p:cNvSpPr>
          <p:nvPr>
            <p:ph type="title"/>
          </p:nvPr>
        </p:nvSpPr>
        <p:spPr>
          <a:xfrm>
            <a:off x="1143000" y="362712"/>
            <a:ext cx="6858000" cy="932688"/>
          </a:xfrm>
        </p:spPr>
        <p:txBody>
          <a:bodyPr>
            <a:normAutofit/>
          </a:bodyPr>
          <a:lstStyle/>
          <a:p>
            <a:pPr algn="ctr"/>
            <a:r>
              <a:rPr lang="en-US" sz="5400" dirty="0" smtClean="0">
                <a:solidFill>
                  <a:srgbClr val="002060"/>
                </a:solidFill>
                <a:latin typeface="Arial Rounded MT Bold" pitchFamily="34" charset="0"/>
              </a:rPr>
              <a:t>Diagnosis</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4"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
        <p:nvSpPr>
          <p:cNvPr id="7" name="Rectangle 6"/>
          <p:cNvSpPr/>
          <p:nvPr/>
        </p:nvSpPr>
        <p:spPr>
          <a:xfrm>
            <a:off x="838200" y="2260699"/>
            <a:ext cx="8763000" cy="2616101"/>
          </a:xfrm>
          <a:prstGeom prst="rect">
            <a:avLst/>
          </a:prstGeom>
        </p:spPr>
        <p:txBody>
          <a:bodyPr wrap="square">
            <a:spAutoFit/>
          </a:bodyPr>
          <a:lstStyle/>
          <a:p>
            <a:r>
              <a:rPr lang="en-US" sz="2800" dirty="0" smtClean="0">
                <a:latin typeface="Arial Rounded MT Bold" pitchFamily="34" charset="0"/>
              </a:rPr>
              <a:t>Differential diagnosis from</a:t>
            </a:r>
          </a:p>
          <a:p>
            <a:pPr lvl="0"/>
            <a:r>
              <a:rPr lang="en-US" sz="2800" dirty="0" smtClean="0"/>
              <a:t>Equine </a:t>
            </a:r>
            <a:r>
              <a:rPr lang="en-US" sz="2800" dirty="0" err="1" smtClean="0"/>
              <a:t>rhinopneumonitis</a:t>
            </a:r>
            <a:endParaRPr lang="en-US" sz="2800" dirty="0" smtClean="0"/>
          </a:p>
          <a:p>
            <a:pPr lvl="0"/>
            <a:r>
              <a:rPr lang="en-US" sz="2800" dirty="0" smtClean="0"/>
              <a:t>Equine viral </a:t>
            </a:r>
            <a:r>
              <a:rPr lang="en-US" sz="2800" dirty="0" err="1" smtClean="0"/>
              <a:t>arteritis</a:t>
            </a:r>
            <a:endParaRPr lang="en-US" sz="2800" dirty="0" smtClean="0"/>
          </a:p>
          <a:p>
            <a:pPr lvl="0"/>
            <a:r>
              <a:rPr lang="en-US" sz="2800" dirty="0" smtClean="0"/>
              <a:t>Equine rhinovirus and adenovirus infection</a:t>
            </a:r>
          </a:p>
          <a:p>
            <a:pPr lvl="0"/>
            <a:r>
              <a:rPr lang="en-US" sz="2800" dirty="0" smtClean="0"/>
              <a:t>Equine </a:t>
            </a:r>
            <a:r>
              <a:rPr lang="en-US" sz="2800" dirty="0" err="1" smtClean="0"/>
              <a:t>Pasteurellosis</a:t>
            </a:r>
            <a:endParaRPr lang="en-US" sz="2800" dirty="0" smtClean="0">
              <a:solidFill>
                <a:schemeClr val="accent1">
                  <a:lumMod val="75000"/>
                </a:schemeClr>
              </a:solidFill>
              <a:latin typeface="Arial Rounded MT Bold" pitchFamily="34" charset="0"/>
            </a:endParaRPr>
          </a:p>
          <a:p>
            <a:endParaRPr lang="en-US" sz="24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descr="C:\Users\Dell\Desktop\image.jpg"/>
          <p:cNvPicPr>
            <a:picLocks noChangeAspect="1" noChangeArrowheads="1"/>
          </p:cNvPicPr>
          <p:nvPr/>
        </p:nvPicPr>
        <p:blipFill>
          <a:blip r:embed="rId3">
            <a:lum bright="71000"/>
          </a:blip>
          <a:stretch>
            <a:fillRect/>
          </a:stretch>
        </p:blipFill>
        <p:spPr bwMode="auto">
          <a:xfrm>
            <a:off x="1741153" y="2286000"/>
            <a:ext cx="7326647" cy="4572000"/>
          </a:xfrm>
          <a:prstGeom prst="rect">
            <a:avLst/>
          </a:prstGeom>
          <a:noFill/>
          <a:ln>
            <a:noFill/>
          </a:ln>
        </p:spPr>
      </p:pic>
      <p:sp>
        <p:nvSpPr>
          <p:cNvPr id="2" name="Title 1"/>
          <p:cNvSpPr>
            <a:spLocks noGrp="1"/>
          </p:cNvSpPr>
          <p:nvPr>
            <p:ph type="title"/>
          </p:nvPr>
        </p:nvSpPr>
        <p:spPr>
          <a:xfrm>
            <a:off x="1143000" y="362712"/>
            <a:ext cx="6858000" cy="932688"/>
          </a:xfrm>
        </p:spPr>
        <p:txBody>
          <a:bodyPr>
            <a:normAutofit/>
          </a:bodyPr>
          <a:lstStyle/>
          <a:p>
            <a:pPr algn="ctr"/>
            <a:r>
              <a:rPr lang="en-US" sz="5400" dirty="0" smtClean="0">
                <a:solidFill>
                  <a:srgbClr val="002060"/>
                </a:solidFill>
                <a:latin typeface="Arial Rounded MT Bold" pitchFamily="34" charset="0"/>
              </a:rPr>
              <a:t>Diagnosis</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4"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
        <p:nvSpPr>
          <p:cNvPr id="7" name="Rectangle 6"/>
          <p:cNvSpPr/>
          <p:nvPr/>
        </p:nvSpPr>
        <p:spPr>
          <a:xfrm>
            <a:off x="533400" y="2122944"/>
            <a:ext cx="8763000" cy="2677656"/>
          </a:xfrm>
          <a:prstGeom prst="rect">
            <a:avLst/>
          </a:prstGeom>
        </p:spPr>
        <p:txBody>
          <a:bodyPr wrap="square">
            <a:spAutoFit/>
          </a:bodyPr>
          <a:lstStyle/>
          <a:p>
            <a:r>
              <a:rPr lang="en-US" sz="2800" b="1" dirty="0" smtClean="0"/>
              <a:t>For virus isolation: </a:t>
            </a:r>
          </a:p>
          <a:p>
            <a:r>
              <a:rPr lang="en-US" sz="2800" dirty="0" smtClean="0"/>
              <a:t>nasopharyngeal swabs or nasal washings</a:t>
            </a:r>
          </a:p>
          <a:p>
            <a:r>
              <a:rPr lang="en-US" sz="2800" dirty="0" smtClean="0"/>
              <a:t>Antigens can e detected by </a:t>
            </a:r>
            <a:r>
              <a:rPr lang="en-US" sz="2800" b="1" dirty="0" smtClean="0"/>
              <a:t>ELISA.</a:t>
            </a:r>
          </a:p>
          <a:p>
            <a:r>
              <a:rPr lang="en-US" sz="2800" b="1" dirty="0" smtClean="0"/>
              <a:t>Serology</a:t>
            </a:r>
            <a:r>
              <a:rPr lang="en-US" sz="2800" dirty="0" smtClean="0"/>
              <a:t> must be done on paired sera, spaced by two weeks and should be submitted at the same time in the same laboratory (kept frozen at -20°C).</a:t>
            </a:r>
            <a:endParaRPr lang="en-US" sz="28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04800"/>
            <a:ext cx="6553200" cy="932688"/>
          </a:xfrm>
        </p:spPr>
        <p:txBody>
          <a:bodyPr>
            <a:noAutofit/>
          </a:bodyPr>
          <a:lstStyle/>
          <a:p>
            <a:pPr algn="ctr"/>
            <a:r>
              <a:rPr lang="en-US" sz="4400" b="1" dirty="0" smtClean="0"/>
              <a:t>EQUINE VIRAL ARTERITIS</a:t>
            </a:r>
            <a:endParaRPr lang="en-US" sz="4400" dirty="0">
              <a:latin typeface="Arial Rounded MT Bold" pitchFamily="34" charset="0"/>
            </a:endParaRPr>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7815864" y="25807"/>
            <a:ext cx="1251936" cy="1193393"/>
          </a:xfrm>
          <a:prstGeom prst="rect">
            <a:avLst/>
          </a:prstGeom>
        </p:spPr>
      </p:pic>
      <p:sp>
        <p:nvSpPr>
          <p:cNvPr id="6" name="Rectangle 5"/>
          <p:cNvSpPr/>
          <p:nvPr/>
        </p:nvSpPr>
        <p:spPr>
          <a:xfrm>
            <a:off x="152400" y="2286000"/>
            <a:ext cx="8534400" cy="2245423"/>
          </a:xfrm>
          <a:prstGeom prst="rect">
            <a:avLst/>
          </a:prstGeom>
        </p:spPr>
        <p:txBody>
          <a:bodyPr wrap="square">
            <a:spAutoFit/>
          </a:bodyPr>
          <a:lstStyle/>
          <a:p>
            <a:pPr>
              <a:lnSpc>
                <a:spcPct val="150000"/>
              </a:lnSpc>
              <a:buFont typeface="Wingdings" pitchFamily="2" charset="2"/>
              <a:buChar char="ü"/>
            </a:pPr>
            <a:r>
              <a:rPr lang="en-US" sz="3200" dirty="0" smtClean="0"/>
              <a:t>It is a </a:t>
            </a:r>
            <a:r>
              <a:rPr lang="en-US" sz="3200" u="sng" dirty="0" smtClean="0"/>
              <a:t>contagious disease </a:t>
            </a:r>
            <a:r>
              <a:rPr lang="en-US" sz="3200" dirty="0" smtClean="0"/>
              <a:t>of horse </a:t>
            </a:r>
          </a:p>
          <a:p>
            <a:pPr>
              <a:lnSpc>
                <a:spcPct val="150000"/>
              </a:lnSpc>
              <a:buFont typeface="Wingdings" pitchFamily="2" charset="2"/>
              <a:buChar char="ü"/>
            </a:pPr>
            <a:r>
              <a:rPr lang="en-US" sz="3200" dirty="0" smtClean="0"/>
              <a:t>causing </a:t>
            </a:r>
            <a:r>
              <a:rPr lang="en-US" sz="3200" u="sng" dirty="0" smtClean="0"/>
              <a:t>systemic disease </a:t>
            </a:r>
            <a:r>
              <a:rPr lang="en-US" sz="3200" dirty="0" smtClean="0"/>
              <a:t>as well as </a:t>
            </a:r>
            <a:r>
              <a:rPr lang="en-US" sz="3200" u="sng" dirty="0" smtClean="0"/>
              <a:t>abortions</a:t>
            </a:r>
          </a:p>
          <a:p>
            <a:pPr>
              <a:lnSpc>
                <a:spcPct val="150000"/>
              </a:lnSpc>
              <a:buFont typeface="Wingdings" pitchFamily="2" charset="2"/>
              <a:buChar char="ü"/>
            </a:pPr>
            <a:r>
              <a:rPr lang="en-US" sz="3200" dirty="0" smtClean="0"/>
              <a:t> due to an </a:t>
            </a:r>
            <a:r>
              <a:rPr lang="en-US" sz="3200" i="1" dirty="0" err="1" smtClean="0"/>
              <a:t>Arteraviridae</a:t>
            </a:r>
            <a:r>
              <a:rPr lang="en-US" sz="3200" dirty="0" smtClean="0"/>
              <a:t>. </a:t>
            </a:r>
            <a:endParaRPr lang="en-US" sz="3200" b="1" dirty="0" smtClean="0">
              <a:latin typeface="Aharoni" pitchFamily="2" charset="-79"/>
              <a:cs typeface="Aharoni" pitchFamily="2" charset="-79"/>
            </a:endParaRPr>
          </a:p>
        </p:txBody>
      </p:sp>
      <p:sp>
        <p:nvSpPr>
          <p:cNvPr id="9" name="TextBox 8"/>
          <p:cNvSpPr txBox="1"/>
          <p:nvPr/>
        </p:nvSpPr>
        <p:spPr>
          <a:xfrm>
            <a:off x="1600200" y="1219200"/>
            <a:ext cx="5867400" cy="523220"/>
          </a:xfrm>
          <a:prstGeom prst="rect">
            <a:avLst/>
          </a:prstGeom>
          <a:noFill/>
        </p:spPr>
        <p:txBody>
          <a:bodyPr wrap="square" rtlCol="0">
            <a:spAutoFit/>
          </a:bodyPr>
          <a:lstStyle/>
          <a:p>
            <a:r>
              <a:rPr lang="en-US" sz="2800" b="1" i="1" dirty="0" smtClean="0">
                <a:solidFill>
                  <a:srgbClr val="FF0000"/>
                </a:solidFill>
              </a:rPr>
              <a:t>Synonyms:  </a:t>
            </a:r>
            <a:r>
              <a:rPr lang="en-US" sz="2800" b="1" i="1" dirty="0" smtClean="0"/>
              <a:t>Pink Eye</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62712"/>
            <a:ext cx="6553200" cy="932688"/>
          </a:xfrm>
        </p:spPr>
        <p:txBody>
          <a:bodyPr/>
          <a:lstStyle/>
          <a:p>
            <a:pPr algn="ctr"/>
            <a:r>
              <a:rPr lang="en-US" sz="5400" dirty="0" smtClean="0">
                <a:solidFill>
                  <a:srgbClr val="002060"/>
                </a:solidFill>
                <a:latin typeface="Arial Rounded MT Bold" pitchFamily="34" charset="0"/>
              </a:rPr>
              <a:t>Epidemiology</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7815864" y="25807"/>
            <a:ext cx="1251936" cy="1193393"/>
          </a:xfrm>
          <a:prstGeom prst="rect">
            <a:avLst/>
          </a:prstGeom>
        </p:spPr>
      </p:pic>
      <p:sp>
        <p:nvSpPr>
          <p:cNvPr id="6" name="Rectangle 5"/>
          <p:cNvSpPr/>
          <p:nvPr/>
        </p:nvSpPr>
        <p:spPr>
          <a:xfrm>
            <a:off x="228600" y="1524000"/>
            <a:ext cx="8915400" cy="1815882"/>
          </a:xfrm>
          <a:prstGeom prst="rect">
            <a:avLst/>
          </a:prstGeom>
        </p:spPr>
        <p:txBody>
          <a:bodyPr wrap="square">
            <a:spAutoFit/>
          </a:bodyPr>
          <a:lstStyle/>
          <a:p>
            <a:r>
              <a:rPr lang="en-US" sz="2800" dirty="0" smtClean="0"/>
              <a:t>EVA seems to be worldwide distributed. </a:t>
            </a:r>
          </a:p>
          <a:p>
            <a:endParaRPr lang="en-US" sz="2800" dirty="0" smtClean="0"/>
          </a:p>
          <a:p>
            <a:endParaRPr lang="en-US" sz="2800" dirty="0" smtClean="0"/>
          </a:p>
          <a:p>
            <a:r>
              <a:rPr lang="en-US" sz="2800" dirty="0" smtClean="0"/>
              <a:t>Found in Australia and New Zealand</a:t>
            </a:r>
          </a:p>
        </p:txBody>
      </p:sp>
      <p:pic>
        <p:nvPicPr>
          <p:cNvPr id="7" name="Picture 2" descr="\\orgfiles.iastate.edu\cfsph$\Group\CFSPH\Communal Files\Photo Library\Equine_Horse photos\PatriciaFutomaPhotos\Draft_horse_pf.jpg"/>
          <p:cNvPicPr>
            <a:picLocks noChangeAspect="1" noChangeArrowheads="1"/>
          </p:cNvPicPr>
          <p:nvPr/>
        </p:nvPicPr>
        <p:blipFill>
          <a:blip r:embed="rId5"/>
          <a:srcRect/>
          <a:stretch>
            <a:fillRect/>
          </a:stretch>
        </p:blipFill>
        <p:spPr bwMode="auto">
          <a:xfrm>
            <a:off x="6151561" y="4114800"/>
            <a:ext cx="2992439" cy="274319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62712"/>
            <a:ext cx="6553200" cy="932688"/>
          </a:xfrm>
        </p:spPr>
        <p:txBody>
          <a:bodyPr/>
          <a:lstStyle/>
          <a:p>
            <a:pPr algn="ctr"/>
            <a:r>
              <a:rPr lang="en-US" sz="5400" dirty="0" smtClean="0">
                <a:solidFill>
                  <a:srgbClr val="002060"/>
                </a:solidFill>
                <a:latin typeface="Arial Rounded MT Bold" pitchFamily="34" charset="0"/>
              </a:rPr>
              <a:t>The Organism</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7815864" y="25807"/>
            <a:ext cx="1251936" cy="1193393"/>
          </a:xfrm>
          <a:prstGeom prst="rect">
            <a:avLst/>
          </a:prstGeom>
        </p:spPr>
      </p:pic>
      <p:sp>
        <p:nvSpPr>
          <p:cNvPr id="6" name="Rectangle 5"/>
          <p:cNvSpPr/>
          <p:nvPr/>
        </p:nvSpPr>
        <p:spPr>
          <a:xfrm>
            <a:off x="304800" y="1600200"/>
            <a:ext cx="8077200" cy="3970318"/>
          </a:xfrm>
          <a:prstGeom prst="rect">
            <a:avLst/>
          </a:prstGeom>
        </p:spPr>
        <p:txBody>
          <a:bodyPr wrap="square">
            <a:spAutoFit/>
          </a:bodyPr>
          <a:lstStyle/>
          <a:p>
            <a:r>
              <a:rPr lang="en-US" sz="2800" i="1" dirty="0" smtClean="0"/>
              <a:t>A </a:t>
            </a:r>
            <a:r>
              <a:rPr lang="en-US" sz="2800" dirty="0" smtClean="0"/>
              <a:t>small, enveloped single-stranded positive-sense RNA virus and the prototype virus of the genus </a:t>
            </a:r>
            <a:r>
              <a:rPr lang="en-US" sz="2800" b="1" i="1" dirty="0" err="1" smtClean="0"/>
              <a:t>Arterivirus</a:t>
            </a:r>
            <a:r>
              <a:rPr lang="en-US" sz="2800" dirty="0" smtClean="0"/>
              <a:t>, family </a:t>
            </a:r>
            <a:r>
              <a:rPr lang="en-US" sz="2800" b="1" dirty="0" err="1" smtClean="0"/>
              <a:t>Arteriviridae</a:t>
            </a:r>
            <a:r>
              <a:rPr lang="en-US" sz="2800" b="1" dirty="0" smtClean="0"/>
              <a:t>.</a:t>
            </a:r>
          </a:p>
          <a:p>
            <a:endParaRPr lang="en-US" sz="2800" b="1" i="1" dirty="0" smtClean="0">
              <a:solidFill>
                <a:srgbClr val="FF0000"/>
              </a:solidFill>
            </a:endParaRPr>
          </a:p>
          <a:p>
            <a:r>
              <a:rPr lang="en-US" sz="2800" dirty="0" smtClean="0"/>
              <a:t>One of the three most important equine viral respiratory pathogens. </a:t>
            </a:r>
          </a:p>
          <a:p>
            <a:endParaRPr lang="en-US" sz="2800" b="1" i="1" dirty="0" smtClean="0">
              <a:solidFill>
                <a:srgbClr val="FF0000"/>
              </a:solidFill>
            </a:endParaRPr>
          </a:p>
          <a:p>
            <a:endParaRPr lang="en-US" sz="2800" b="1" i="1" dirty="0" smtClean="0">
              <a:solidFill>
                <a:srgbClr val="FF0000"/>
              </a:solidFill>
            </a:endParaRPr>
          </a:p>
          <a:p>
            <a:endParaRPr lang="en-US" sz="2800" b="1" i="1" dirty="0" smtClean="0">
              <a:solidFill>
                <a:srgbClr val="FF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04800"/>
            <a:ext cx="6858000" cy="914400"/>
          </a:xfrm>
        </p:spPr>
        <p:txBody>
          <a:bodyPr>
            <a:normAutofit/>
          </a:bodyPr>
          <a:lstStyle/>
          <a:p>
            <a:pPr algn="ctr"/>
            <a:r>
              <a:rPr lang="en-US" sz="5400" dirty="0" err="1" smtClean="0">
                <a:solidFill>
                  <a:srgbClr val="002060"/>
                </a:solidFill>
                <a:latin typeface="Arial Rounded MT Bold" pitchFamily="34" charset="0"/>
              </a:rPr>
              <a:t>Suceptible</a:t>
            </a:r>
            <a:r>
              <a:rPr lang="en-US" sz="5400" dirty="0" smtClean="0">
                <a:solidFill>
                  <a:srgbClr val="002060"/>
                </a:solidFill>
                <a:latin typeface="Arial Rounded MT Bold" pitchFamily="34" charset="0"/>
              </a:rPr>
              <a:t>  Species</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7815864" y="25807"/>
            <a:ext cx="1251936" cy="1193393"/>
          </a:xfrm>
          <a:prstGeom prst="rect">
            <a:avLst/>
          </a:prstGeom>
        </p:spPr>
      </p:pic>
      <p:sp>
        <p:nvSpPr>
          <p:cNvPr id="6" name="Rectangle 5"/>
          <p:cNvSpPr/>
          <p:nvPr/>
        </p:nvSpPr>
        <p:spPr>
          <a:xfrm>
            <a:off x="228600" y="1219200"/>
            <a:ext cx="4953000" cy="671851"/>
          </a:xfrm>
          <a:prstGeom prst="rect">
            <a:avLst/>
          </a:prstGeom>
        </p:spPr>
        <p:txBody>
          <a:bodyPr wrap="square">
            <a:spAutoFit/>
          </a:bodyPr>
          <a:lstStyle/>
          <a:p>
            <a:pPr>
              <a:lnSpc>
                <a:spcPct val="150000"/>
              </a:lnSpc>
            </a:pPr>
            <a:endParaRPr lang="en-US" sz="2800" b="1" dirty="0" smtClean="0"/>
          </a:p>
        </p:txBody>
      </p:sp>
      <p:sp>
        <p:nvSpPr>
          <p:cNvPr id="7" name="Rectangle 6"/>
          <p:cNvSpPr/>
          <p:nvPr/>
        </p:nvSpPr>
        <p:spPr>
          <a:xfrm>
            <a:off x="0" y="2362200"/>
            <a:ext cx="5715000" cy="1077218"/>
          </a:xfrm>
          <a:prstGeom prst="rect">
            <a:avLst/>
          </a:prstGeom>
        </p:spPr>
        <p:txBody>
          <a:bodyPr wrap="square">
            <a:spAutoFit/>
          </a:bodyPr>
          <a:lstStyle/>
          <a:p>
            <a:pPr lvl="1" algn="ctr">
              <a:buFont typeface="Wingdings" pitchFamily="2" charset="2"/>
              <a:buChar char="ü"/>
            </a:pPr>
            <a:r>
              <a:rPr lang="en-US" sz="3200" dirty="0" smtClean="0"/>
              <a:t>Horses (</a:t>
            </a:r>
            <a:r>
              <a:rPr lang="en-US" sz="3200" i="1" dirty="0" err="1" smtClean="0"/>
              <a:t>Equus</a:t>
            </a:r>
            <a:r>
              <a:rPr lang="en-US" sz="3200" i="1" dirty="0" smtClean="0"/>
              <a:t> </a:t>
            </a:r>
            <a:r>
              <a:rPr lang="en-US" sz="3200" i="1" dirty="0" err="1" smtClean="0"/>
              <a:t>caballus</a:t>
            </a:r>
            <a:r>
              <a:rPr lang="en-US" sz="3200" dirty="0" smtClean="0"/>
              <a:t>)</a:t>
            </a:r>
          </a:p>
          <a:p>
            <a:pPr lvl="1" algn="ctr">
              <a:buFont typeface="Wingdings" pitchFamily="2" charset="2"/>
              <a:buChar char="ü"/>
            </a:pPr>
            <a:endParaRPr lang="en-US" sz="3200" dirty="0" smtClean="0"/>
          </a:p>
        </p:txBody>
      </p:sp>
      <p:pic>
        <p:nvPicPr>
          <p:cNvPr id="12" name="Picture 1" descr="C:\Users\Dell\Desktop\image.jpg"/>
          <p:cNvPicPr>
            <a:picLocks noChangeAspect="1" noChangeArrowheads="1"/>
          </p:cNvPicPr>
          <p:nvPr/>
        </p:nvPicPr>
        <p:blipFill>
          <a:blip r:embed="rId5"/>
          <a:srcRect/>
          <a:stretch>
            <a:fillRect/>
          </a:stretch>
        </p:blipFill>
        <p:spPr bwMode="auto">
          <a:xfrm>
            <a:off x="5715000" y="1630273"/>
            <a:ext cx="3352800" cy="2066069"/>
          </a:xfrm>
          <a:prstGeom prst="rect">
            <a:avLst/>
          </a:prstGeom>
          <a:ln>
            <a:noFill/>
          </a:ln>
          <a:effectLst>
            <a:outerShdw blurRad="292100" dist="139700" dir="2700000" algn="tl" rotWithShape="0">
              <a:srgbClr val="333333">
                <a:alpha val="65000"/>
              </a:srgbClr>
            </a:outerShdw>
            <a:softEdge rad="317500"/>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34112"/>
            <a:ext cx="6858000" cy="932688"/>
          </a:xfrm>
        </p:spPr>
        <p:txBody>
          <a:bodyPr>
            <a:normAutofit/>
          </a:bodyPr>
          <a:lstStyle/>
          <a:p>
            <a:pPr algn="ctr"/>
            <a:r>
              <a:rPr lang="en-US" sz="5400" smtClean="0">
                <a:solidFill>
                  <a:srgbClr val="002060"/>
                </a:solidFill>
                <a:latin typeface="Arial Rounded MT Bold" pitchFamily="34" charset="0"/>
              </a:rPr>
              <a:t>Transmission</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7815864" y="25807"/>
            <a:ext cx="1251936" cy="1193393"/>
          </a:xfrm>
          <a:prstGeom prst="rect">
            <a:avLst/>
          </a:prstGeom>
        </p:spPr>
      </p:pic>
      <p:sp>
        <p:nvSpPr>
          <p:cNvPr id="6" name="Rectangle 5"/>
          <p:cNvSpPr/>
          <p:nvPr/>
        </p:nvSpPr>
        <p:spPr>
          <a:xfrm>
            <a:off x="228600" y="1219200"/>
            <a:ext cx="8610600" cy="3323987"/>
          </a:xfrm>
          <a:prstGeom prst="rect">
            <a:avLst/>
          </a:prstGeom>
        </p:spPr>
        <p:txBody>
          <a:bodyPr wrap="square">
            <a:spAutoFit/>
          </a:bodyPr>
          <a:lstStyle/>
          <a:p>
            <a:pPr>
              <a:lnSpc>
                <a:spcPct val="150000"/>
              </a:lnSpc>
              <a:buFont typeface="Wingdings" pitchFamily="2" charset="2"/>
              <a:buChar char="q"/>
            </a:pPr>
            <a:r>
              <a:rPr lang="en-US" sz="2800" dirty="0" smtClean="0"/>
              <a:t>The disease is mainly transmitted by sexual contact 	and aerosol. </a:t>
            </a:r>
          </a:p>
          <a:p>
            <a:pPr>
              <a:lnSpc>
                <a:spcPct val="150000"/>
              </a:lnSpc>
              <a:buFont typeface="Wingdings" pitchFamily="2" charset="2"/>
              <a:buChar char="q"/>
            </a:pPr>
            <a:r>
              <a:rPr lang="en-US" sz="2800" dirty="0" smtClean="0"/>
              <a:t>Indirect transmission by </a:t>
            </a:r>
            <a:r>
              <a:rPr lang="en-US" sz="2800" dirty="0" err="1" smtClean="0"/>
              <a:t>fomites</a:t>
            </a:r>
            <a:r>
              <a:rPr lang="en-US" sz="2800" dirty="0" smtClean="0"/>
              <a:t> is possible but rare. </a:t>
            </a:r>
          </a:p>
          <a:p>
            <a:pPr>
              <a:lnSpc>
                <a:spcPct val="150000"/>
              </a:lnSpc>
              <a:buFont typeface="Wingdings" pitchFamily="2" charset="2"/>
              <a:buChar char="q"/>
            </a:pPr>
            <a:r>
              <a:rPr lang="en-US" sz="2800" dirty="0" smtClean="0"/>
              <a:t>Infected stallions selected for breeding and artificial insemination play a major role in the epidemiology</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34112"/>
            <a:ext cx="6858000" cy="932688"/>
          </a:xfrm>
        </p:spPr>
        <p:txBody>
          <a:bodyPr>
            <a:normAutofit/>
          </a:bodyPr>
          <a:lstStyle/>
          <a:p>
            <a:pPr algn="ctr"/>
            <a:r>
              <a:rPr lang="en-US" sz="5400" dirty="0" smtClean="0">
                <a:solidFill>
                  <a:srgbClr val="002060"/>
                </a:solidFill>
                <a:latin typeface="Arial Rounded MT Bold" pitchFamily="34" charset="0"/>
              </a:rPr>
              <a:t>Pathogenesis</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7815864" y="25807"/>
            <a:ext cx="1251936" cy="1193393"/>
          </a:xfrm>
          <a:prstGeom prst="rect">
            <a:avLst/>
          </a:prstGeom>
        </p:spPr>
      </p:pic>
      <p:sp>
        <p:nvSpPr>
          <p:cNvPr id="6" name="Rectangle 5"/>
          <p:cNvSpPr/>
          <p:nvPr/>
        </p:nvSpPr>
        <p:spPr>
          <a:xfrm>
            <a:off x="228600" y="1219200"/>
            <a:ext cx="8610600" cy="5355312"/>
          </a:xfrm>
          <a:prstGeom prst="rect">
            <a:avLst/>
          </a:prstGeom>
        </p:spPr>
        <p:txBody>
          <a:bodyPr wrap="square">
            <a:spAutoFit/>
          </a:bodyPr>
          <a:lstStyle/>
          <a:p>
            <a:pPr>
              <a:lnSpc>
                <a:spcPct val="150000"/>
              </a:lnSpc>
              <a:buFont typeface="Wingdings" pitchFamily="2" charset="2"/>
              <a:buChar char="q"/>
            </a:pPr>
            <a:r>
              <a:rPr lang="en-US" sz="2400" dirty="0" smtClean="0"/>
              <a:t>After respiratory exposure, EAV invades the upper and lower respiratory tract and multiplies in nasopharyngeal epithelium and </a:t>
            </a:r>
            <a:r>
              <a:rPr lang="en-US" sz="2400" dirty="0" err="1" smtClean="0"/>
              <a:t>tonsillar</a:t>
            </a:r>
            <a:r>
              <a:rPr lang="en-US" sz="2400" dirty="0" smtClean="0"/>
              <a:t> tissue and in bronchial and alveolar macrophages.</a:t>
            </a:r>
          </a:p>
          <a:p>
            <a:pPr>
              <a:lnSpc>
                <a:spcPct val="150000"/>
              </a:lnSpc>
              <a:buFont typeface="Wingdings" pitchFamily="2" charset="2"/>
              <a:buChar char="q"/>
            </a:pPr>
            <a:r>
              <a:rPr lang="en-US" sz="2400" dirty="0" smtClean="0"/>
              <a:t>By day 6–8, the virus localizes in the vascular endothelium and </a:t>
            </a:r>
            <a:r>
              <a:rPr lang="en-US" sz="2400" b="1" dirty="0" smtClean="0"/>
              <a:t>medial </a:t>
            </a:r>
            <a:r>
              <a:rPr lang="en-US" sz="2400" b="1" dirty="0" err="1" smtClean="0"/>
              <a:t>myocytes</a:t>
            </a:r>
            <a:r>
              <a:rPr lang="en-US" sz="2400" b="1" dirty="0" smtClean="0"/>
              <a:t> of the smaller blood vessels</a:t>
            </a:r>
            <a:r>
              <a:rPr lang="en-US" sz="2400" dirty="0" smtClean="0"/>
              <a:t>, especially the arterioles, and causes a </a:t>
            </a:r>
            <a:r>
              <a:rPr lang="en-US" sz="2400" dirty="0" err="1" smtClean="0"/>
              <a:t>panvasculitis</a:t>
            </a:r>
            <a:r>
              <a:rPr lang="en-US" sz="2400" dirty="0" smtClean="0"/>
              <a:t> &amp; </a:t>
            </a:r>
            <a:r>
              <a:rPr lang="en-US" sz="2400" dirty="0" err="1" smtClean="0"/>
              <a:t>Arteritis</a:t>
            </a:r>
            <a:r>
              <a:rPr lang="en-US" sz="2400" dirty="0" smtClean="0"/>
              <a:t>.</a:t>
            </a:r>
            <a:r>
              <a:rPr lang="en-US" sz="2400" b="1" dirty="0" smtClean="0"/>
              <a:t> </a:t>
            </a:r>
          </a:p>
          <a:p>
            <a:pPr>
              <a:lnSpc>
                <a:spcPct val="150000"/>
              </a:lnSpc>
              <a:buFont typeface="Wingdings" pitchFamily="2" charset="2"/>
              <a:buChar char="q"/>
            </a:pPr>
            <a:r>
              <a:rPr lang="en-US" sz="2800" b="1" dirty="0" smtClean="0"/>
              <a:t>Abortion </a:t>
            </a:r>
            <a:r>
              <a:rPr lang="en-US" sz="2800" dirty="0" smtClean="0"/>
              <a:t>is believed to result from a </a:t>
            </a:r>
            <a:r>
              <a:rPr lang="en-US" sz="2800" dirty="0" err="1" smtClean="0"/>
              <a:t>myometritis</a:t>
            </a:r>
            <a:r>
              <a:rPr lang="en-US" sz="2800" dirty="0" smtClean="0"/>
              <a:t> that gives rise to impairment of the placental circulation and death of the fetus.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Gastric Ulcers in Performance Horses | Today's Veterinary Nurse"/>
          <p:cNvPicPr>
            <a:picLocks noGrp="1" noChangeAspect="1" noChangeArrowheads="1"/>
          </p:cNvPicPr>
          <p:nvPr>
            <p:ph type="pic" idx="1"/>
          </p:nvPr>
        </p:nvPicPr>
        <p:blipFill>
          <a:blip r:embed="rId3">
            <a:lum bright="16000"/>
          </a:blip>
          <a:srcRect l="27971" r="27971"/>
          <a:stretch>
            <a:fillRect/>
          </a:stretch>
        </p:blipFill>
        <p:spPr bwMode="auto">
          <a:xfrm rot="420000">
            <a:off x="3618099" y="1199517"/>
            <a:ext cx="4617720" cy="3931920"/>
          </a:xfrm>
          <a:prstGeom prst="rect">
            <a:avLst/>
          </a:prstGeom>
          <a:ln>
            <a:noFill/>
          </a:ln>
          <a:effectLst>
            <a:softEdge rad="112500"/>
          </a:effectLst>
        </p:spPr>
      </p:pic>
      <p:sp>
        <p:nvSpPr>
          <p:cNvPr id="3" name="Text Placeholder 2"/>
          <p:cNvSpPr>
            <a:spLocks noGrp="1"/>
          </p:cNvSpPr>
          <p:nvPr>
            <p:ph type="body" sz="half" idx="2"/>
          </p:nvPr>
        </p:nvSpPr>
        <p:spPr>
          <a:xfrm>
            <a:off x="609600" y="1447800"/>
            <a:ext cx="5943600" cy="4953000"/>
          </a:xfrm>
        </p:spPr>
        <p:txBody>
          <a:bodyPr>
            <a:noAutofit/>
          </a:bodyPr>
          <a:lstStyle/>
          <a:p>
            <a:pPr>
              <a:lnSpc>
                <a:spcPct val="150000"/>
              </a:lnSpc>
            </a:pPr>
            <a:r>
              <a:rPr lang="en-US" sz="2800" b="1" dirty="0" smtClean="0">
                <a:latin typeface="Aharoni" pitchFamily="2" charset="-79"/>
                <a:cs typeface="Aharoni" pitchFamily="2" charset="-79"/>
              </a:rPr>
              <a:t>Introduction (Nature of Disease)</a:t>
            </a:r>
          </a:p>
          <a:p>
            <a:pPr>
              <a:lnSpc>
                <a:spcPct val="150000"/>
              </a:lnSpc>
            </a:pPr>
            <a:r>
              <a:rPr lang="en-US" sz="2800" b="1" dirty="0" smtClean="0">
                <a:latin typeface="Aharoni" pitchFamily="2" charset="-79"/>
                <a:cs typeface="Aharoni" pitchFamily="2" charset="-79"/>
              </a:rPr>
              <a:t>Epidemiology/ Distribution</a:t>
            </a:r>
          </a:p>
          <a:p>
            <a:pPr>
              <a:lnSpc>
                <a:spcPct val="150000"/>
              </a:lnSpc>
            </a:pPr>
            <a:r>
              <a:rPr lang="en-US" sz="2800" b="1" dirty="0" smtClean="0">
                <a:latin typeface="Aharoni" pitchFamily="2" charset="-79"/>
                <a:cs typeface="Aharoni" pitchFamily="2" charset="-79"/>
              </a:rPr>
              <a:t>The Organism (Etiology)</a:t>
            </a:r>
          </a:p>
          <a:p>
            <a:pPr>
              <a:lnSpc>
                <a:spcPct val="150000"/>
              </a:lnSpc>
            </a:pPr>
            <a:r>
              <a:rPr lang="en-US" sz="2800" b="1" dirty="0" smtClean="0">
                <a:latin typeface="Aharoni" pitchFamily="2" charset="-79"/>
                <a:cs typeface="Aharoni" pitchFamily="2" charset="-79"/>
              </a:rPr>
              <a:t>Susceptible Species</a:t>
            </a:r>
          </a:p>
          <a:p>
            <a:pPr>
              <a:lnSpc>
                <a:spcPct val="150000"/>
              </a:lnSpc>
            </a:pPr>
            <a:r>
              <a:rPr lang="en-US" sz="2800" b="1" dirty="0" smtClean="0">
                <a:latin typeface="Aharoni" pitchFamily="2" charset="-79"/>
                <a:cs typeface="Aharoni" pitchFamily="2" charset="-79"/>
              </a:rPr>
              <a:t>Transmission</a:t>
            </a:r>
          </a:p>
          <a:p>
            <a:pPr>
              <a:lnSpc>
                <a:spcPct val="150000"/>
              </a:lnSpc>
            </a:pPr>
            <a:r>
              <a:rPr lang="en-US" sz="2800" b="1" dirty="0" smtClean="0">
                <a:latin typeface="Aharoni" pitchFamily="2" charset="-79"/>
                <a:cs typeface="Aharoni" pitchFamily="2" charset="-79"/>
              </a:rPr>
              <a:t>Clinical Sign &amp; Necropsy Lesion</a:t>
            </a:r>
          </a:p>
          <a:p>
            <a:pPr>
              <a:lnSpc>
                <a:spcPct val="150000"/>
              </a:lnSpc>
            </a:pPr>
            <a:r>
              <a:rPr lang="en-US" sz="2800" b="1" dirty="0" smtClean="0">
                <a:latin typeface="Aharoni" pitchFamily="2" charset="-79"/>
                <a:cs typeface="Aharoni" pitchFamily="2" charset="-79"/>
              </a:rPr>
              <a:t>Diagnosis </a:t>
            </a:r>
          </a:p>
          <a:p>
            <a:pPr>
              <a:lnSpc>
                <a:spcPct val="150000"/>
              </a:lnSpc>
            </a:pPr>
            <a:endParaRPr lang="en-US" sz="2800" dirty="0">
              <a:latin typeface="Aharoni" pitchFamily="2" charset="-79"/>
              <a:cs typeface="Aharoni" pitchFamily="2" charset="-79"/>
            </a:endParaRPr>
          </a:p>
        </p:txBody>
      </p:sp>
      <p:pic>
        <p:nvPicPr>
          <p:cNvPr id="5" name="Picture 5" descr="C:\Users\Dell\Desktop\Bihar_Veterinary_College_logo.png"/>
          <p:cNvPicPr>
            <a:picLocks noChangeAspect="1" noChangeArrowheads="1"/>
          </p:cNvPicPr>
          <p:nvPr/>
        </p:nvPicPr>
        <p:blipFill>
          <a:blip r:embed="rId4" cstate="print"/>
          <a:srcRect/>
          <a:stretch>
            <a:fillRect/>
          </a:stretch>
        </p:blipFill>
        <p:spPr bwMode="auto">
          <a:xfrm>
            <a:off x="64685" y="76200"/>
            <a:ext cx="1154515" cy="1219200"/>
          </a:xfrm>
          <a:prstGeom prst="rect">
            <a:avLst/>
          </a:prstGeom>
          <a:noFill/>
        </p:spPr>
      </p:pic>
      <p:pic>
        <p:nvPicPr>
          <p:cNvPr id="6" name="Picture 5"/>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
        <p:nvSpPr>
          <p:cNvPr id="7" name="TextBox 6"/>
          <p:cNvSpPr txBox="1"/>
          <p:nvPr/>
        </p:nvSpPr>
        <p:spPr>
          <a:xfrm>
            <a:off x="1371600" y="304800"/>
            <a:ext cx="6172200" cy="1138773"/>
          </a:xfrm>
          <a:prstGeom prst="rect">
            <a:avLst/>
          </a:prstGeom>
          <a:noFill/>
        </p:spPr>
        <p:txBody>
          <a:bodyPr wrap="square" rtlCol="0">
            <a:spAutoFit/>
          </a:bodyPr>
          <a:lstStyle/>
          <a:p>
            <a:r>
              <a:rPr lang="en-US" sz="4000" dirty="0" smtClean="0">
                <a:latin typeface="Arial Rounded MT Bold" pitchFamily="34" charset="0"/>
              </a:rPr>
              <a:t>Outline of Presentation</a:t>
            </a:r>
          </a:p>
          <a:p>
            <a:pPr algn="ctr"/>
            <a:r>
              <a:rPr lang="en-US" sz="2800" dirty="0" smtClean="0">
                <a:latin typeface="Arial Rounded MT Bold" pitchFamily="34" charset="0"/>
              </a:rPr>
              <a:t>(For each diseases)</a:t>
            </a:r>
            <a:endParaRPr lang="en-US" sz="4000" dirty="0">
              <a:latin typeface="Arial Rounded MT Bold"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219200"/>
            <a:ext cx="8458200" cy="4495800"/>
          </a:xfrm>
        </p:spPr>
        <p:txBody>
          <a:bodyPr>
            <a:noAutofit/>
          </a:bodyPr>
          <a:lstStyle/>
          <a:p>
            <a:r>
              <a:rPr lang="en-US" sz="2400" dirty="0" smtClean="0"/>
              <a:t>After an incubation period of 1-10 days, the following signs can be seen at different degrees of severity:</a:t>
            </a:r>
          </a:p>
          <a:p>
            <a:pPr lvl="6"/>
            <a:r>
              <a:rPr lang="en-US" sz="2000" dirty="0" smtClean="0"/>
              <a:t>Fever, &amp;Nasal discharge and rhinitis,</a:t>
            </a:r>
          </a:p>
          <a:p>
            <a:pPr lvl="6"/>
            <a:r>
              <a:rPr lang="en-US" sz="2000" b="1" dirty="0" smtClean="0"/>
              <a:t>Conjunctivitis ("Pink eye") with </a:t>
            </a:r>
            <a:r>
              <a:rPr lang="en-US" sz="2000" b="1" dirty="0" err="1" smtClean="0"/>
              <a:t>lacrimation</a:t>
            </a:r>
            <a:r>
              <a:rPr lang="en-US" sz="2000" b="1" dirty="0" smtClean="0"/>
              <a:t> and photophobia, sometimes </a:t>
            </a:r>
            <a:r>
              <a:rPr lang="en-US" sz="2000" b="1" dirty="0" err="1" smtClean="0"/>
              <a:t>keratitis</a:t>
            </a:r>
            <a:r>
              <a:rPr lang="en-US" sz="2000" b="1" dirty="0" smtClean="0"/>
              <a:t>,</a:t>
            </a:r>
          </a:p>
          <a:p>
            <a:pPr lvl="6"/>
            <a:r>
              <a:rPr lang="en-US" sz="2000" b="1" dirty="0" err="1" smtClean="0"/>
              <a:t>Supraorbital</a:t>
            </a:r>
            <a:r>
              <a:rPr lang="en-US" sz="2000" b="1" dirty="0" smtClean="0"/>
              <a:t> &amp; </a:t>
            </a:r>
            <a:r>
              <a:rPr lang="en-US" sz="2000" b="1" dirty="0" err="1" smtClean="0"/>
              <a:t>Periorbital</a:t>
            </a:r>
            <a:r>
              <a:rPr lang="en-US" sz="2000" b="1" dirty="0" smtClean="0"/>
              <a:t> </a:t>
            </a:r>
            <a:r>
              <a:rPr lang="en-US" sz="2000" b="1" dirty="0" err="1" smtClean="0"/>
              <a:t>oedema</a:t>
            </a:r>
            <a:r>
              <a:rPr lang="en-US" sz="2000" dirty="0" smtClean="0"/>
              <a:t>,</a:t>
            </a:r>
          </a:p>
          <a:p>
            <a:pPr lvl="6"/>
            <a:r>
              <a:rPr lang="en-US" sz="2000" dirty="0" smtClean="0"/>
              <a:t>Anorexia and depression,</a:t>
            </a:r>
          </a:p>
          <a:p>
            <a:pPr lvl="6"/>
            <a:r>
              <a:rPr lang="en-US" sz="2000" dirty="0" err="1" smtClean="0"/>
              <a:t>Oedema</a:t>
            </a:r>
            <a:r>
              <a:rPr lang="en-US" sz="2000" dirty="0" smtClean="0"/>
              <a:t> of prepuce, scrotum, brisket, limbs</a:t>
            </a:r>
          </a:p>
          <a:p>
            <a:pPr lvl="6"/>
            <a:r>
              <a:rPr lang="en-US" sz="2000" dirty="0" err="1" smtClean="0"/>
              <a:t>Dyspnoea</a:t>
            </a:r>
            <a:r>
              <a:rPr lang="en-US" sz="2000" dirty="0" smtClean="0"/>
              <a:t> (associated to lung </a:t>
            </a:r>
            <a:r>
              <a:rPr lang="en-US" sz="2000" dirty="0" err="1" smtClean="0"/>
              <a:t>oedema</a:t>
            </a:r>
            <a:r>
              <a:rPr lang="en-US" sz="2000" dirty="0" smtClean="0"/>
              <a:t>) and cough</a:t>
            </a:r>
          </a:p>
          <a:p>
            <a:pPr lvl="6"/>
            <a:r>
              <a:rPr lang="en-US" sz="2000" dirty="0" smtClean="0"/>
              <a:t>Abdominal pain, </a:t>
            </a:r>
            <a:r>
              <a:rPr lang="en-US" sz="2000" dirty="0" err="1" smtClean="0"/>
              <a:t>diarrhoea</a:t>
            </a:r>
            <a:r>
              <a:rPr lang="en-US" sz="2000" dirty="0" smtClean="0"/>
              <a:t>, jaundice,</a:t>
            </a:r>
          </a:p>
          <a:p>
            <a:pPr lvl="6"/>
            <a:r>
              <a:rPr lang="en-US" sz="2000" dirty="0" smtClean="0"/>
              <a:t>Ataxia, Abortions</a:t>
            </a:r>
          </a:p>
          <a:p>
            <a:pPr>
              <a:buNone/>
            </a:pPr>
            <a:endParaRPr lang="en-US" sz="2400" dirty="0" smtClean="0"/>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7815864" y="25807"/>
            <a:ext cx="1251936" cy="1193393"/>
          </a:xfrm>
          <a:prstGeom prst="rect">
            <a:avLst/>
          </a:prstGeom>
        </p:spPr>
      </p:pic>
      <p:sp>
        <p:nvSpPr>
          <p:cNvPr id="6" name="Title 1"/>
          <p:cNvSpPr txBox="1">
            <a:spLocks/>
          </p:cNvSpPr>
          <p:nvPr/>
        </p:nvSpPr>
        <p:spPr>
          <a:xfrm>
            <a:off x="1143000" y="134112"/>
            <a:ext cx="6858000" cy="932688"/>
          </a:xfrm>
          <a:prstGeom prst="rect">
            <a:avLst/>
          </a:prstGeom>
        </p:spPr>
        <p:txBody>
          <a:bodyPr vert="horz" lIns="0" rIns="0" bIns="0" anchor="b">
            <a:normAutofit/>
          </a:bodyPr>
          <a:lstStyle/>
          <a:p>
            <a:pPr lvl="0" algn="ctr">
              <a:spcBef>
                <a:spcPct val="0"/>
              </a:spcBef>
              <a:defRPr/>
            </a:pPr>
            <a:r>
              <a:rPr lang="en-US" sz="4800" dirty="0" smtClean="0">
                <a:solidFill>
                  <a:srgbClr val="002060"/>
                </a:solidFill>
                <a:latin typeface="Arial Rounded MT Bold" pitchFamily="34" charset="0"/>
                <a:ea typeface="+mj-ea"/>
                <a:cs typeface="+mj-cs"/>
              </a:rPr>
              <a:t>Clinical signs</a:t>
            </a:r>
            <a:endParaRPr kumimoji="0" lang="en-US" sz="4400" b="0" i="0" u="none" strike="noStrike" kern="1200" cap="none" spc="0" normalizeH="0" baseline="0" noProof="0" dirty="0">
              <a:ln>
                <a:noFill/>
              </a:ln>
              <a:solidFill>
                <a:srgbClr val="002060"/>
              </a:solidFill>
              <a:effectLst/>
              <a:uLnTx/>
              <a:uFillTx/>
              <a:latin typeface="+mj-lt"/>
              <a:ea typeface="+mj-ea"/>
              <a:cs typeface="+mj-cs"/>
            </a:endParaRPr>
          </a:p>
        </p:txBody>
      </p:sp>
      <p:pic>
        <p:nvPicPr>
          <p:cNvPr id="9" name="Picture 2" descr="C:\Users\Dell\Desktop\v3_slide0010_image019.jpg"/>
          <p:cNvPicPr>
            <a:picLocks noChangeAspect="1" noChangeArrowheads="1"/>
          </p:cNvPicPr>
          <p:nvPr/>
        </p:nvPicPr>
        <p:blipFill>
          <a:blip r:embed="rId5"/>
          <a:srcRect/>
          <a:stretch>
            <a:fillRect/>
          </a:stretch>
        </p:blipFill>
        <p:spPr bwMode="auto">
          <a:xfrm>
            <a:off x="5741453" y="4495800"/>
            <a:ext cx="3402547" cy="23622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62712"/>
            <a:ext cx="6858000" cy="932688"/>
          </a:xfrm>
        </p:spPr>
        <p:txBody>
          <a:bodyPr>
            <a:normAutofit/>
          </a:bodyPr>
          <a:lstStyle/>
          <a:p>
            <a:pPr algn="ctr"/>
            <a:r>
              <a:rPr lang="en-US" sz="5400" dirty="0" smtClean="0">
                <a:solidFill>
                  <a:srgbClr val="002060"/>
                </a:solidFill>
                <a:latin typeface="Arial Rounded MT Bold" pitchFamily="34" charset="0"/>
              </a:rPr>
              <a:t>Necropsy Lesion</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7815864" y="25807"/>
            <a:ext cx="1251936" cy="1193393"/>
          </a:xfrm>
          <a:prstGeom prst="rect">
            <a:avLst/>
          </a:prstGeom>
        </p:spPr>
      </p:pic>
      <p:sp>
        <p:nvSpPr>
          <p:cNvPr id="7" name="Rectangle 6"/>
          <p:cNvSpPr/>
          <p:nvPr/>
        </p:nvSpPr>
        <p:spPr>
          <a:xfrm>
            <a:off x="0" y="1295400"/>
            <a:ext cx="9144000" cy="3046988"/>
          </a:xfrm>
          <a:prstGeom prst="rect">
            <a:avLst/>
          </a:prstGeom>
        </p:spPr>
        <p:txBody>
          <a:bodyPr wrap="square">
            <a:spAutoFit/>
          </a:bodyPr>
          <a:lstStyle/>
          <a:p>
            <a:r>
              <a:rPr lang="en-US" sz="3200" dirty="0" smtClean="0"/>
              <a:t>All lesions are easily related to the </a:t>
            </a:r>
            <a:r>
              <a:rPr lang="en-US" sz="3200" dirty="0" err="1" smtClean="0"/>
              <a:t>pathogenicity</a:t>
            </a:r>
            <a:r>
              <a:rPr lang="en-US" sz="3200" dirty="0" smtClean="0"/>
              <a:t> of the virus that damages small arteries walls:</a:t>
            </a:r>
          </a:p>
          <a:p>
            <a:pPr lvl="1">
              <a:buFont typeface="Wingdings" pitchFamily="2" charset="2"/>
              <a:buChar char="ü"/>
            </a:pPr>
            <a:r>
              <a:rPr lang="en-US" sz="3200" dirty="0" smtClean="0"/>
              <a:t>	</a:t>
            </a:r>
            <a:r>
              <a:rPr lang="en-US" sz="3200" dirty="0" err="1" smtClean="0"/>
              <a:t>Oedema</a:t>
            </a:r>
            <a:r>
              <a:rPr lang="en-US" sz="3200" dirty="0" smtClean="0"/>
              <a:t> all over the body,</a:t>
            </a:r>
          </a:p>
          <a:p>
            <a:pPr lvl="1">
              <a:buFont typeface="Wingdings" pitchFamily="2" charset="2"/>
              <a:buChar char="ü"/>
            </a:pPr>
            <a:r>
              <a:rPr lang="en-US" sz="3200" dirty="0" smtClean="0"/>
              <a:t>	Congestion and hemorrhages,</a:t>
            </a:r>
          </a:p>
          <a:p>
            <a:pPr lvl="1">
              <a:buFont typeface="Wingdings" pitchFamily="2" charset="2"/>
              <a:buChar char="ü"/>
            </a:pPr>
            <a:r>
              <a:rPr lang="en-US" sz="3200" dirty="0" smtClean="0"/>
              <a:t>  Infarcts of the spleen,</a:t>
            </a:r>
          </a:p>
          <a:p>
            <a:pPr lvl="1">
              <a:buFont typeface="Wingdings" pitchFamily="2" charset="2"/>
              <a:buChar char="ü"/>
            </a:pPr>
            <a:r>
              <a:rPr lang="en-US" sz="3200" dirty="0" smtClean="0"/>
              <a:t>	Pleural, peritoneal effusions</a:t>
            </a:r>
            <a:endParaRPr lang="en-US" sz="32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descr="C:\Users\Dell\Desktop\image.jpg"/>
          <p:cNvPicPr>
            <a:picLocks noChangeAspect="1" noChangeArrowheads="1"/>
          </p:cNvPicPr>
          <p:nvPr/>
        </p:nvPicPr>
        <p:blipFill>
          <a:blip r:embed="rId3">
            <a:lum bright="71000"/>
          </a:blip>
          <a:stretch>
            <a:fillRect/>
          </a:stretch>
        </p:blipFill>
        <p:spPr bwMode="auto">
          <a:xfrm>
            <a:off x="169334" y="1447800"/>
            <a:ext cx="8669866" cy="5410200"/>
          </a:xfrm>
          <a:prstGeom prst="rect">
            <a:avLst/>
          </a:prstGeom>
          <a:noFill/>
          <a:ln>
            <a:noFill/>
          </a:ln>
        </p:spPr>
      </p:pic>
      <p:sp>
        <p:nvSpPr>
          <p:cNvPr id="2" name="Title 1"/>
          <p:cNvSpPr>
            <a:spLocks noGrp="1"/>
          </p:cNvSpPr>
          <p:nvPr>
            <p:ph type="title"/>
          </p:nvPr>
        </p:nvSpPr>
        <p:spPr>
          <a:xfrm>
            <a:off x="1143000" y="362712"/>
            <a:ext cx="6858000" cy="932688"/>
          </a:xfrm>
        </p:spPr>
        <p:txBody>
          <a:bodyPr>
            <a:normAutofit/>
          </a:bodyPr>
          <a:lstStyle/>
          <a:p>
            <a:pPr algn="ctr"/>
            <a:r>
              <a:rPr lang="en-US" sz="5400" dirty="0" smtClean="0">
                <a:solidFill>
                  <a:srgbClr val="002060"/>
                </a:solidFill>
                <a:latin typeface="Arial Rounded MT Bold" pitchFamily="34" charset="0"/>
              </a:rPr>
              <a:t>Diagnosis</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4"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7815864" y="25807"/>
            <a:ext cx="1251936" cy="1193393"/>
          </a:xfrm>
          <a:prstGeom prst="rect">
            <a:avLst/>
          </a:prstGeom>
        </p:spPr>
      </p:pic>
      <p:sp>
        <p:nvSpPr>
          <p:cNvPr id="7" name="Rectangle 6"/>
          <p:cNvSpPr/>
          <p:nvPr/>
        </p:nvSpPr>
        <p:spPr>
          <a:xfrm>
            <a:off x="228600" y="1447800"/>
            <a:ext cx="8763000" cy="4770537"/>
          </a:xfrm>
          <a:prstGeom prst="rect">
            <a:avLst/>
          </a:prstGeom>
        </p:spPr>
        <p:txBody>
          <a:bodyPr wrap="square">
            <a:spAutoFit/>
          </a:bodyPr>
          <a:lstStyle/>
          <a:p>
            <a:r>
              <a:rPr lang="en-US" sz="2800" dirty="0" smtClean="0">
                <a:latin typeface="Arial Rounded MT Bold" pitchFamily="34" charset="0"/>
              </a:rPr>
              <a:t>Differential diagnosis from</a:t>
            </a:r>
          </a:p>
          <a:p>
            <a:pPr lvl="0"/>
            <a:r>
              <a:rPr lang="en-US" sz="2800" dirty="0" smtClean="0">
                <a:solidFill>
                  <a:schemeClr val="accent1">
                    <a:lumMod val="75000"/>
                  </a:schemeClr>
                </a:solidFill>
                <a:latin typeface="Arial Rounded MT Bold" pitchFamily="34" charset="0"/>
                <a:hlinkClick r:id="rId6"/>
              </a:rPr>
              <a:t>Equine viral </a:t>
            </a:r>
            <a:r>
              <a:rPr lang="en-US" sz="2800" dirty="0" err="1" smtClean="0">
                <a:solidFill>
                  <a:schemeClr val="accent1">
                    <a:lumMod val="75000"/>
                  </a:schemeClr>
                </a:solidFill>
                <a:latin typeface="Arial Rounded MT Bold" pitchFamily="34" charset="0"/>
                <a:hlinkClick r:id="rId6"/>
              </a:rPr>
              <a:t>rhinopneumonitis</a:t>
            </a:r>
            <a:r>
              <a:rPr lang="en-US" sz="2800" dirty="0" smtClean="0">
                <a:solidFill>
                  <a:schemeClr val="accent1">
                    <a:lumMod val="75000"/>
                  </a:schemeClr>
                </a:solidFill>
                <a:latin typeface="Arial Rounded MT Bold" pitchFamily="34" charset="0"/>
              </a:rPr>
              <a:t>,</a:t>
            </a:r>
          </a:p>
          <a:p>
            <a:pPr lvl="0"/>
            <a:r>
              <a:rPr lang="en-US" sz="2800" dirty="0" smtClean="0">
                <a:solidFill>
                  <a:schemeClr val="accent1">
                    <a:lumMod val="75000"/>
                  </a:schemeClr>
                </a:solidFill>
                <a:latin typeface="Arial Rounded MT Bold" pitchFamily="34" charset="0"/>
                <a:hlinkClick r:id="rId7"/>
              </a:rPr>
              <a:t>Equine influenza</a:t>
            </a:r>
            <a:r>
              <a:rPr lang="en-US" sz="2800" dirty="0" smtClean="0">
                <a:solidFill>
                  <a:schemeClr val="accent1">
                    <a:lumMod val="75000"/>
                  </a:schemeClr>
                </a:solidFill>
                <a:latin typeface="Arial Rounded MT Bold" pitchFamily="34" charset="0"/>
              </a:rPr>
              <a:t>,</a:t>
            </a:r>
          </a:p>
          <a:p>
            <a:pPr lvl="0"/>
            <a:r>
              <a:rPr lang="en-US" sz="2800" dirty="0" err="1" smtClean="0">
                <a:solidFill>
                  <a:schemeClr val="accent1">
                    <a:lumMod val="75000"/>
                  </a:schemeClr>
                </a:solidFill>
                <a:latin typeface="Arial Rounded MT Bold" pitchFamily="34" charset="0"/>
                <a:hlinkClick r:id="rId8"/>
              </a:rPr>
              <a:t>Leptospirosis</a:t>
            </a:r>
            <a:endParaRPr lang="en-US" sz="2800" dirty="0" smtClean="0">
              <a:solidFill>
                <a:schemeClr val="accent1">
                  <a:lumMod val="75000"/>
                </a:schemeClr>
              </a:solidFill>
              <a:latin typeface="Arial Rounded MT Bold" pitchFamily="34" charset="0"/>
            </a:endParaRPr>
          </a:p>
          <a:p>
            <a:r>
              <a:rPr lang="en-US" sz="2800" dirty="0" smtClean="0">
                <a:solidFill>
                  <a:schemeClr val="accent1">
                    <a:lumMod val="75000"/>
                  </a:schemeClr>
                </a:solidFill>
                <a:latin typeface="Arial Rounded MT Bold" pitchFamily="34" charset="0"/>
                <a:hlinkClick r:id="rId9"/>
              </a:rPr>
              <a:t>African horse sickness</a:t>
            </a:r>
            <a:endParaRPr lang="en-US" sz="2800" dirty="0" smtClean="0">
              <a:solidFill>
                <a:schemeClr val="accent1">
                  <a:lumMod val="75000"/>
                </a:schemeClr>
              </a:solidFill>
              <a:latin typeface="Arial Rounded MT Bold" pitchFamily="34" charset="0"/>
            </a:endParaRPr>
          </a:p>
          <a:p>
            <a:r>
              <a:rPr lang="en-US" sz="2800" dirty="0" smtClean="0">
                <a:latin typeface="Arial Rounded MT Bold" pitchFamily="34" charset="0"/>
              </a:rPr>
              <a:t>Techniques include virus isolation, </a:t>
            </a:r>
          </a:p>
          <a:p>
            <a:r>
              <a:rPr lang="en-US" sz="2800" dirty="0" smtClean="0">
                <a:latin typeface="Arial Rounded MT Bold" pitchFamily="34" charset="0"/>
              </a:rPr>
              <a:t>PCR and immunochemistry.</a:t>
            </a:r>
          </a:p>
          <a:p>
            <a:r>
              <a:rPr lang="en-US" sz="2800" dirty="0" smtClean="0">
                <a:latin typeface="Arial Rounded MT Bold" pitchFamily="34" charset="0"/>
              </a:rPr>
              <a:t>A variety of serological tests are available:</a:t>
            </a:r>
          </a:p>
          <a:p>
            <a:r>
              <a:rPr lang="en-US" sz="2800" dirty="0" smtClean="0">
                <a:latin typeface="Arial Rounded MT Bold" pitchFamily="34" charset="0"/>
              </a:rPr>
              <a:t> Virus </a:t>
            </a:r>
            <a:r>
              <a:rPr lang="en-US" sz="2800" dirty="0" err="1" smtClean="0">
                <a:latin typeface="Arial Rounded MT Bold" pitchFamily="34" charset="0"/>
              </a:rPr>
              <a:t>neutralisation</a:t>
            </a:r>
            <a:r>
              <a:rPr lang="en-US" sz="2800" dirty="0" smtClean="0">
                <a:latin typeface="Arial Rounded MT Bold" pitchFamily="34" charset="0"/>
              </a:rPr>
              <a:t> (</a:t>
            </a:r>
            <a:r>
              <a:rPr lang="en-US" sz="2000" dirty="0" smtClean="0">
                <a:latin typeface="Arial Rounded MT Bold" pitchFamily="34" charset="0"/>
              </a:rPr>
              <a:t>prescribed test for international trade</a:t>
            </a:r>
            <a:r>
              <a:rPr lang="en-US" sz="2400" dirty="0" smtClean="0">
                <a:latin typeface="Arial Rounded MT Bold" pitchFamily="34" charset="0"/>
              </a:rPr>
              <a:t>),</a:t>
            </a:r>
            <a:endParaRPr lang="en-US" sz="2800" dirty="0" smtClean="0">
              <a:latin typeface="Arial Rounded MT Bold" pitchFamily="34" charset="0"/>
            </a:endParaRPr>
          </a:p>
          <a:p>
            <a:r>
              <a:rPr lang="en-US" sz="2800" dirty="0" smtClean="0">
                <a:latin typeface="Arial Rounded MT Bold" pitchFamily="34" charset="0"/>
              </a:rPr>
              <a:t> CFT, indirect FAT, AGID and ELISA. </a:t>
            </a:r>
          </a:p>
          <a:p>
            <a:endParaRPr lang="en-US" sz="24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descr="C:\Users\Dell\Desktop\image.jpg"/>
          <p:cNvPicPr>
            <a:picLocks noChangeAspect="1" noChangeArrowheads="1"/>
          </p:cNvPicPr>
          <p:nvPr/>
        </p:nvPicPr>
        <p:blipFill>
          <a:blip r:embed="rId3">
            <a:lum bright="71000"/>
          </a:blip>
          <a:stretch>
            <a:fillRect/>
          </a:stretch>
        </p:blipFill>
        <p:spPr bwMode="auto">
          <a:xfrm>
            <a:off x="1741153" y="2286000"/>
            <a:ext cx="7326647" cy="4572000"/>
          </a:xfrm>
          <a:prstGeom prst="rect">
            <a:avLst/>
          </a:prstGeom>
          <a:noFill/>
          <a:ln>
            <a:noFill/>
          </a:ln>
        </p:spPr>
      </p:pic>
      <p:sp>
        <p:nvSpPr>
          <p:cNvPr id="2" name="Title 1"/>
          <p:cNvSpPr>
            <a:spLocks noGrp="1"/>
          </p:cNvSpPr>
          <p:nvPr>
            <p:ph type="title"/>
          </p:nvPr>
        </p:nvSpPr>
        <p:spPr>
          <a:xfrm>
            <a:off x="1143000" y="362712"/>
            <a:ext cx="6858000" cy="932688"/>
          </a:xfrm>
        </p:spPr>
        <p:txBody>
          <a:bodyPr>
            <a:normAutofit/>
          </a:bodyPr>
          <a:lstStyle/>
          <a:p>
            <a:pPr algn="ctr"/>
            <a:r>
              <a:rPr lang="en-US" sz="5400" dirty="0" smtClean="0">
                <a:solidFill>
                  <a:srgbClr val="002060"/>
                </a:solidFill>
                <a:latin typeface="Arial Rounded MT Bold" pitchFamily="34" charset="0"/>
              </a:rPr>
              <a:t>Diagnosis</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4"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7815864" y="25807"/>
            <a:ext cx="1251936" cy="1193393"/>
          </a:xfrm>
          <a:prstGeom prst="rect">
            <a:avLst/>
          </a:prstGeom>
        </p:spPr>
      </p:pic>
      <p:sp>
        <p:nvSpPr>
          <p:cNvPr id="7" name="Rectangle 6"/>
          <p:cNvSpPr/>
          <p:nvPr/>
        </p:nvSpPr>
        <p:spPr>
          <a:xfrm>
            <a:off x="228600" y="1447800"/>
            <a:ext cx="8763000" cy="2246769"/>
          </a:xfrm>
          <a:prstGeom prst="rect">
            <a:avLst/>
          </a:prstGeom>
        </p:spPr>
        <p:txBody>
          <a:bodyPr wrap="square">
            <a:spAutoFit/>
          </a:bodyPr>
          <a:lstStyle/>
          <a:p>
            <a:r>
              <a:rPr lang="en-US" sz="2800" b="1" dirty="0" smtClean="0"/>
              <a:t>Specimens required for diagnosis</a:t>
            </a:r>
            <a:endParaRPr lang="en-US" sz="2800" dirty="0" smtClean="0"/>
          </a:p>
          <a:p>
            <a:r>
              <a:rPr lang="en-US" sz="2800" dirty="0" smtClean="0"/>
              <a:t>For identification of the virus specimen can include abortion material, nasal or ocular swabs, full blood on EDTA and semen. At post-mortem specimens include lung, spleen and lymph nodes.</a:t>
            </a:r>
            <a:endParaRPr lang="en-US" sz="28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04800"/>
            <a:ext cx="6553200" cy="932688"/>
          </a:xfrm>
        </p:spPr>
        <p:txBody>
          <a:bodyPr>
            <a:noAutofit/>
          </a:bodyPr>
          <a:lstStyle/>
          <a:p>
            <a:pPr algn="ctr"/>
            <a:r>
              <a:rPr lang="en-US" sz="4000" b="1" dirty="0" smtClean="0"/>
              <a:t>EQUINE RHINOPNEUMONITIS</a:t>
            </a:r>
            <a:endParaRPr lang="en-US" sz="4000" dirty="0">
              <a:latin typeface="Arial Rounded MT Bold" pitchFamily="34" charset="0"/>
            </a:endParaRPr>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
        <p:nvSpPr>
          <p:cNvPr id="6" name="Rectangle 5"/>
          <p:cNvSpPr/>
          <p:nvPr/>
        </p:nvSpPr>
        <p:spPr>
          <a:xfrm>
            <a:off x="152400" y="2286000"/>
            <a:ext cx="7924800" cy="3970318"/>
          </a:xfrm>
          <a:prstGeom prst="rect">
            <a:avLst/>
          </a:prstGeom>
        </p:spPr>
        <p:txBody>
          <a:bodyPr wrap="square">
            <a:spAutoFit/>
          </a:bodyPr>
          <a:lstStyle/>
          <a:p>
            <a:pPr>
              <a:lnSpc>
                <a:spcPct val="150000"/>
              </a:lnSpc>
              <a:buFont typeface="Wingdings" pitchFamily="2" charset="2"/>
              <a:buChar char="ü"/>
            </a:pPr>
            <a:r>
              <a:rPr lang="en-US" sz="2800" dirty="0" smtClean="0"/>
              <a:t>Caused by equine herpes virus type 1 (EHV1) </a:t>
            </a:r>
          </a:p>
          <a:p>
            <a:pPr>
              <a:lnSpc>
                <a:spcPct val="150000"/>
              </a:lnSpc>
              <a:buFont typeface="Wingdings" pitchFamily="2" charset="2"/>
              <a:buChar char="ü"/>
            </a:pPr>
            <a:r>
              <a:rPr lang="en-US" sz="2800" dirty="0" smtClean="0"/>
              <a:t>Characterized by </a:t>
            </a:r>
            <a:r>
              <a:rPr lang="en-US" sz="2800" dirty="0" err="1" smtClean="0">
                <a:solidFill>
                  <a:srgbClr val="FF0000"/>
                </a:solidFill>
              </a:rPr>
              <a:t>rhinopneumonitis</a:t>
            </a:r>
            <a:r>
              <a:rPr lang="en-US" sz="2800" dirty="0" smtClean="0">
                <a:solidFill>
                  <a:srgbClr val="FF0000"/>
                </a:solidFill>
              </a:rPr>
              <a:t>, </a:t>
            </a:r>
          </a:p>
          <a:p>
            <a:pPr>
              <a:lnSpc>
                <a:spcPct val="150000"/>
              </a:lnSpc>
            </a:pPr>
            <a:r>
              <a:rPr lang="en-US" sz="2800" dirty="0" smtClean="0"/>
              <a:t>			 </a:t>
            </a:r>
            <a:r>
              <a:rPr lang="en-US" sz="2800" dirty="0" smtClean="0">
                <a:solidFill>
                  <a:srgbClr val="FF0000"/>
                </a:solidFill>
              </a:rPr>
              <a:t>abortion, </a:t>
            </a:r>
          </a:p>
          <a:p>
            <a:pPr>
              <a:lnSpc>
                <a:spcPct val="150000"/>
              </a:lnSpc>
            </a:pPr>
            <a:r>
              <a:rPr lang="en-US" sz="2800" dirty="0" smtClean="0"/>
              <a:t>			</a:t>
            </a:r>
            <a:r>
              <a:rPr lang="en-US" sz="2800" dirty="0" smtClean="0">
                <a:solidFill>
                  <a:srgbClr val="FF0000"/>
                </a:solidFill>
              </a:rPr>
              <a:t>neonatal mortality </a:t>
            </a:r>
            <a:r>
              <a:rPr lang="en-US" sz="2800" dirty="0" smtClean="0"/>
              <a:t>and 				           occasionally </a:t>
            </a:r>
            <a:r>
              <a:rPr lang="en-US" sz="2800" dirty="0" smtClean="0">
                <a:solidFill>
                  <a:srgbClr val="FF0000"/>
                </a:solidFill>
              </a:rPr>
              <a:t>encephalomyelitis</a:t>
            </a:r>
          </a:p>
          <a:p>
            <a:pPr>
              <a:lnSpc>
                <a:spcPct val="150000"/>
              </a:lnSpc>
              <a:buFont typeface="Wingdings" pitchFamily="2" charset="2"/>
              <a:buChar char="ü"/>
            </a:pPr>
            <a:r>
              <a:rPr lang="en-US" sz="2800" dirty="0" smtClean="0"/>
              <a:t> In horses and donkeys.</a:t>
            </a:r>
            <a:endParaRPr lang="en-US" sz="2800" b="1" dirty="0" smtClean="0">
              <a:latin typeface="Aharoni" pitchFamily="2" charset="-79"/>
              <a:cs typeface="Aharoni" pitchFamily="2" charset="-79"/>
            </a:endParaRPr>
          </a:p>
        </p:txBody>
      </p:sp>
      <p:sp>
        <p:nvSpPr>
          <p:cNvPr id="9" name="TextBox 8"/>
          <p:cNvSpPr txBox="1"/>
          <p:nvPr/>
        </p:nvSpPr>
        <p:spPr>
          <a:xfrm>
            <a:off x="1600200" y="1219200"/>
            <a:ext cx="5867400" cy="523220"/>
          </a:xfrm>
          <a:prstGeom prst="rect">
            <a:avLst/>
          </a:prstGeom>
          <a:noFill/>
        </p:spPr>
        <p:txBody>
          <a:bodyPr wrap="square" rtlCol="0">
            <a:spAutoFit/>
          </a:bodyPr>
          <a:lstStyle/>
          <a:p>
            <a:r>
              <a:rPr lang="en-US" sz="2800" b="1" i="1" dirty="0" smtClean="0">
                <a:solidFill>
                  <a:srgbClr val="FF0000"/>
                </a:solidFill>
              </a:rPr>
              <a:t>Synonyms:  </a:t>
            </a:r>
            <a:r>
              <a:rPr lang="en-US" sz="2800" b="1" i="1" dirty="0" smtClean="0"/>
              <a:t>Equine Viral Abortion</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62712"/>
            <a:ext cx="6553200" cy="932688"/>
          </a:xfrm>
        </p:spPr>
        <p:txBody>
          <a:bodyPr/>
          <a:lstStyle/>
          <a:p>
            <a:pPr algn="ctr"/>
            <a:r>
              <a:rPr lang="en-US" sz="5400" dirty="0" smtClean="0">
                <a:solidFill>
                  <a:srgbClr val="002060"/>
                </a:solidFill>
                <a:latin typeface="Arial Rounded MT Bold" pitchFamily="34" charset="0"/>
              </a:rPr>
              <a:t>Epidemiology</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
        <p:nvSpPr>
          <p:cNvPr id="6" name="Rectangle 5"/>
          <p:cNvSpPr/>
          <p:nvPr/>
        </p:nvSpPr>
        <p:spPr>
          <a:xfrm>
            <a:off x="228600" y="1524000"/>
            <a:ext cx="8915400" cy="2246769"/>
          </a:xfrm>
          <a:prstGeom prst="rect">
            <a:avLst/>
          </a:prstGeom>
        </p:spPr>
        <p:txBody>
          <a:bodyPr wrap="square">
            <a:spAutoFit/>
          </a:bodyPr>
          <a:lstStyle/>
          <a:p>
            <a:r>
              <a:rPr lang="en-US" sz="2800" dirty="0" smtClean="0"/>
              <a:t>World-wide, in all countries with significant horse industries. </a:t>
            </a:r>
          </a:p>
          <a:p>
            <a:endParaRPr lang="en-US" sz="2800" dirty="0" smtClean="0"/>
          </a:p>
          <a:p>
            <a:r>
              <a:rPr lang="en-US" sz="2800" dirty="0" smtClean="0"/>
              <a:t>Quite common in Australia and New Zealand although abortions are less commonly seen. </a:t>
            </a:r>
          </a:p>
        </p:txBody>
      </p:sp>
      <p:pic>
        <p:nvPicPr>
          <p:cNvPr id="7" name="Picture 2" descr="\\orgfiles.iastate.edu\cfsph$\Group\CFSPH\Communal Files\Photo Library\Equine_Horse photos\PatriciaFutomaPhotos\Draft_horse_pf.jpg"/>
          <p:cNvPicPr>
            <a:picLocks noChangeAspect="1" noChangeArrowheads="1"/>
          </p:cNvPicPr>
          <p:nvPr/>
        </p:nvPicPr>
        <p:blipFill>
          <a:blip r:embed="rId5"/>
          <a:srcRect/>
          <a:stretch>
            <a:fillRect/>
          </a:stretch>
        </p:blipFill>
        <p:spPr bwMode="auto">
          <a:xfrm>
            <a:off x="6151561" y="4114800"/>
            <a:ext cx="2992439" cy="274319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62712"/>
            <a:ext cx="6553200" cy="932688"/>
          </a:xfrm>
        </p:spPr>
        <p:txBody>
          <a:bodyPr/>
          <a:lstStyle/>
          <a:p>
            <a:pPr algn="ctr"/>
            <a:r>
              <a:rPr lang="en-US" sz="5400" dirty="0" smtClean="0">
                <a:solidFill>
                  <a:srgbClr val="002060"/>
                </a:solidFill>
                <a:latin typeface="Arial Rounded MT Bold" pitchFamily="34" charset="0"/>
              </a:rPr>
              <a:t>The Organism</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
        <p:nvSpPr>
          <p:cNvPr id="6" name="Rectangle 5"/>
          <p:cNvSpPr/>
          <p:nvPr/>
        </p:nvSpPr>
        <p:spPr>
          <a:xfrm>
            <a:off x="381000" y="2362200"/>
            <a:ext cx="8077200" cy="2246769"/>
          </a:xfrm>
          <a:prstGeom prst="rect">
            <a:avLst/>
          </a:prstGeom>
        </p:spPr>
        <p:txBody>
          <a:bodyPr wrap="square">
            <a:spAutoFit/>
          </a:bodyPr>
          <a:lstStyle/>
          <a:p>
            <a:r>
              <a:rPr lang="en-US" sz="2800" dirty="0" smtClean="0"/>
              <a:t>equine herpes virus type 1 (EHV1)</a:t>
            </a:r>
          </a:p>
          <a:p>
            <a:endParaRPr lang="en-US" sz="2800" dirty="0" smtClean="0"/>
          </a:p>
          <a:p>
            <a:r>
              <a:rPr lang="en-US" sz="2800" dirty="0" smtClean="0"/>
              <a:t>Abortions and </a:t>
            </a:r>
            <a:r>
              <a:rPr lang="en-US" sz="2800" dirty="0" err="1" smtClean="0"/>
              <a:t>rhinopneumonitis</a:t>
            </a:r>
            <a:r>
              <a:rPr lang="en-US" sz="2800" dirty="0" smtClean="0"/>
              <a:t> appear to be caused by slightly different strains of EHV1.</a:t>
            </a:r>
          </a:p>
          <a:p>
            <a:r>
              <a:rPr lang="en-US" sz="2800" dirty="0" err="1" smtClean="0"/>
              <a:t>abortogenic</a:t>
            </a:r>
            <a:r>
              <a:rPr lang="en-US" sz="2800" dirty="0" smtClean="0"/>
              <a:t> strain</a:t>
            </a:r>
            <a:endParaRPr lang="en-US" sz="2800" b="1" i="1" dirty="0" smtClean="0">
              <a:solidFill>
                <a:srgbClr val="FF00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04800"/>
            <a:ext cx="6858000" cy="914400"/>
          </a:xfrm>
        </p:spPr>
        <p:txBody>
          <a:bodyPr>
            <a:normAutofit/>
          </a:bodyPr>
          <a:lstStyle/>
          <a:p>
            <a:pPr algn="ctr"/>
            <a:r>
              <a:rPr lang="en-US" sz="5400" dirty="0" err="1" smtClean="0">
                <a:solidFill>
                  <a:srgbClr val="002060"/>
                </a:solidFill>
                <a:latin typeface="Arial Rounded MT Bold" pitchFamily="34" charset="0"/>
              </a:rPr>
              <a:t>Suceptible</a:t>
            </a:r>
            <a:r>
              <a:rPr lang="en-US" sz="5400" dirty="0" smtClean="0">
                <a:solidFill>
                  <a:srgbClr val="002060"/>
                </a:solidFill>
                <a:latin typeface="Arial Rounded MT Bold" pitchFamily="34" charset="0"/>
              </a:rPr>
              <a:t>  Species</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
        <p:nvSpPr>
          <p:cNvPr id="6" name="Rectangle 5"/>
          <p:cNvSpPr/>
          <p:nvPr/>
        </p:nvSpPr>
        <p:spPr>
          <a:xfrm>
            <a:off x="228600" y="1219200"/>
            <a:ext cx="4953000" cy="671851"/>
          </a:xfrm>
          <a:prstGeom prst="rect">
            <a:avLst/>
          </a:prstGeom>
        </p:spPr>
        <p:txBody>
          <a:bodyPr wrap="square">
            <a:spAutoFit/>
          </a:bodyPr>
          <a:lstStyle/>
          <a:p>
            <a:pPr>
              <a:lnSpc>
                <a:spcPct val="150000"/>
              </a:lnSpc>
            </a:pPr>
            <a:endParaRPr lang="en-US" sz="2800" b="1" dirty="0" smtClean="0"/>
          </a:p>
        </p:txBody>
      </p:sp>
      <p:sp>
        <p:nvSpPr>
          <p:cNvPr id="7" name="Rectangle 6"/>
          <p:cNvSpPr/>
          <p:nvPr/>
        </p:nvSpPr>
        <p:spPr>
          <a:xfrm>
            <a:off x="0" y="2362200"/>
            <a:ext cx="5715000" cy="3046988"/>
          </a:xfrm>
          <a:prstGeom prst="rect">
            <a:avLst/>
          </a:prstGeom>
        </p:spPr>
        <p:txBody>
          <a:bodyPr wrap="square">
            <a:spAutoFit/>
          </a:bodyPr>
          <a:lstStyle/>
          <a:p>
            <a:pPr lvl="1" algn="ctr">
              <a:buFont typeface="Wingdings" pitchFamily="2" charset="2"/>
              <a:buChar char="ü"/>
            </a:pPr>
            <a:r>
              <a:rPr lang="en-US" sz="3200" dirty="0" smtClean="0"/>
              <a:t>Horses (</a:t>
            </a:r>
            <a:r>
              <a:rPr lang="en-US" sz="3200" i="1" dirty="0" err="1" smtClean="0"/>
              <a:t>Equus</a:t>
            </a:r>
            <a:r>
              <a:rPr lang="en-US" sz="3200" i="1" dirty="0" smtClean="0"/>
              <a:t> </a:t>
            </a:r>
            <a:r>
              <a:rPr lang="en-US" sz="3200" i="1" dirty="0" err="1" smtClean="0"/>
              <a:t>caballus</a:t>
            </a:r>
            <a:r>
              <a:rPr lang="en-US" sz="3200" dirty="0" smtClean="0"/>
              <a:t>)</a:t>
            </a:r>
          </a:p>
          <a:p>
            <a:pPr lvl="1" algn="ctr">
              <a:buFont typeface="Wingdings" pitchFamily="2" charset="2"/>
              <a:buChar char="ü"/>
            </a:pPr>
            <a:endParaRPr lang="en-US" sz="3200" dirty="0" smtClean="0"/>
          </a:p>
          <a:p>
            <a:pPr lvl="1" algn="ctr"/>
            <a:r>
              <a:rPr lang="en-US" sz="3200" dirty="0" smtClean="0"/>
              <a:t>  and</a:t>
            </a:r>
          </a:p>
          <a:p>
            <a:pPr lvl="1" algn="ctr"/>
            <a:endParaRPr lang="en-US" sz="3200" dirty="0" smtClean="0"/>
          </a:p>
          <a:p>
            <a:pPr lvl="1" algn="ctr"/>
            <a:endParaRPr lang="en-US" sz="3200" dirty="0" smtClean="0"/>
          </a:p>
          <a:p>
            <a:pPr lvl="1" algn="ctr">
              <a:buFont typeface="Wingdings" pitchFamily="2" charset="2"/>
              <a:buChar char="ü"/>
            </a:pPr>
            <a:r>
              <a:rPr lang="en-US" sz="3200" dirty="0" smtClean="0"/>
              <a:t>donkeys (</a:t>
            </a:r>
            <a:r>
              <a:rPr lang="en-US" sz="3200" i="1" dirty="0" err="1" smtClean="0"/>
              <a:t>Equus</a:t>
            </a:r>
            <a:r>
              <a:rPr lang="en-US" sz="3200" i="1" dirty="0" smtClean="0"/>
              <a:t> </a:t>
            </a:r>
            <a:r>
              <a:rPr lang="en-US" sz="3200" i="1" dirty="0" err="1" smtClean="0"/>
              <a:t>asinus</a:t>
            </a:r>
            <a:r>
              <a:rPr lang="en-US" sz="3200" dirty="0" smtClean="0"/>
              <a:t>)</a:t>
            </a:r>
            <a:endParaRPr lang="en-US" sz="3200" b="1" dirty="0" smtClean="0">
              <a:solidFill>
                <a:srgbClr val="FF0000"/>
              </a:solidFill>
              <a:latin typeface="Times New Roman" pitchFamily="18" charset="0"/>
              <a:cs typeface="Times New Roman" pitchFamily="18" charset="0"/>
            </a:endParaRPr>
          </a:p>
        </p:txBody>
      </p:sp>
      <p:pic>
        <p:nvPicPr>
          <p:cNvPr id="9" name="Picture 6" descr="http://upload.wikimedia.org/wikipedia/commons/7/7b/Donkey_1_arp_750px.jpg"/>
          <p:cNvPicPr>
            <a:picLocks noChangeAspect="1" noChangeArrowheads="1"/>
          </p:cNvPicPr>
          <p:nvPr/>
        </p:nvPicPr>
        <p:blipFill>
          <a:blip r:embed="rId5"/>
          <a:srcRect/>
          <a:stretch>
            <a:fillRect/>
          </a:stretch>
        </p:blipFill>
        <p:spPr bwMode="auto">
          <a:xfrm>
            <a:off x="5834062" y="4524375"/>
            <a:ext cx="3157538" cy="2257425"/>
          </a:xfrm>
          <a:prstGeom prst="rect">
            <a:avLst/>
          </a:prstGeom>
          <a:ln>
            <a:noFill/>
          </a:ln>
          <a:effectLst>
            <a:softEdge rad="112500"/>
          </a:effectLst>
        </p:spPr>
      </p:pic>
      <p:pic>
        <p:nvPicPr>
          <p:cNvPr id="12" name="Picture 1" descr="C:\Users\Dell\Desktop\image.jpg"/>
          <p:cNvPicPr>
            <a:picLocks noChangeAspect="1" noChangeArrowheads="1"/>
          </p:cNvPicPr>
          <p:nvPr/>
        </p:nvPicPr>
        <p:blipFill>
          <a:blip r:embed="rId6"/>
          <a:srcRect/>
          <a:stretch>
            <a:fillRect/>
          </a:stretch>
        </p:blipFill>
        <p:spPr bwMode="auto">
          <a:xfrm>
            <a:off x="5715000" y="1630273"/>
            <a:ext cx="3352800" cy="2066069"/>
          </a:xfrm>
          <a:prstGeom prst="rect">
            <a:avLst/>
          </a:prstGeom>
          <a:ln>
            <a:noFill/>
          </a:ln>
          <a:effectLst>
            <a:outerShdw blurRad="292100" dist="139700" dir="2700000" algn="tl" rotWithShape="0">
              <a:srgbClr val="333333">
                <a:alpha val="65000"/>
              </a:srgbClr>
            </a:outerShdw>
            <a:softEdge rad="317500"/>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34112"/>
            <a:ext cx="6858000" cy="932688"/>
          </a:xfrm>
        </p:spPr>
        <p:txBody>
          <a:bodyPr>
            <a:normAutofit fontScale="90000"/>
          </a:bodyPr>
          <a:lstStyle/>
          <a:p>
            <a:pPr algn="ctr"/>
            <a:r>
              <a:rPr lang="en-US" sz="5400" dirty="0" smtClean="0">
                <a:solidFill>
                  <a:srgbClr val="002060"/>
                </a:solidFill>
                <a:latin typeface="Arial Rounded MT Bold" pitchFamily="34" charset="0"/>
              </a:rPr>
              <a:t>Transmission-Primary</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
        <p:nvSpPr>
          <p:cNvPr id="6" name="Rectangle 5"/>
          <p:cNvSpPr/>
          <p:nvPr/>
        </p:nvSpPr>
        <p:spPr>
          <a:xfrm>
            <a:off x="228600" y="1219200"/>
            <a:ext cx="8610600" cy="3970318"/>
          </a:xfrm>
          <a:prstGeom prst="rect">
            <a:avLst/>
          </a:prstGeom>
        </p:spPr>
        <p:txBody>
          <a:bodyPr wrap="square">
            <a:spAutoFit/>
          </a:bodyPr>
          <a:lstStyle/>
          <a:p>
            <a:pPr>
              <a:buFont typeface="Wingdings" pitchFamily="2" charset="2"/>
              <a:buChar char="q"/>
            </a:pPr>
            <a:r>
              <a:rPr lang="en-US" sz="2800" dirty="0" smtClean="0"/>
              <a:t>Mainly by – </a:t>
            </a:r>
          </a:p>
          <a:p>
            <a:pPr lvl="3">
              <a:buFont typeface="Wingdings" pitchFamily="2" charset="2"/>
              <a:buChar char="ü"/>
            </a:pPr>
            <a:r>
              <a:rPr lang="en-US" sz="2800" dirty="0" smtClean="0"/>
              <a:t> </a:t>
            </a:r>
            <a:r>
              <a:rPr lang="en-US" sz="2800" dirty="0" err="1" smtClean="0"/>
              <a:t>Fomites</a:t>
            </a:r>
            <a:r>
              <a:rPr lang="en-US" sz="2800" dirty="0" smtClean="0"/>
              <a:t> (respiratory route)</a:t>
            </a:r>
          </a:p>
          <a:p>
            <a:pPr lvl="3">
              <a:buFont typeface="Wingdings" pitchFamily="2" charset="2"/>
              <a:buChar char="ü"/>
            </a:pPr>
            <a:r>
              <a:rPr lang="en-US" sz="2800" dirty="0" smtClean="0"/>
              <a:t>Ingestion </a:t>
            </a:r>
          </a:p>
          <a:p>
            <a:pPr>
              <a:buFont typeface="Wingdings" pitchFamily="2" charset="2"/>
              <a:buChar char="q"/>
            </a:pPr>
            <a:endParaRPr lang="en-US" sz="2800" dirty="0" smtClean="0"/>
          </a:p>
          <a:p>
            <a:pPr>
              <a:buFont typeface="Wingdings" pitchFamily="2" charset="2"/>
              <a:buChar char="q"/>
            </a:pPr>
            <a:r>
              <a:rPr lang="en-US" sz="2800" dirty="0" smtClean="0"/>
              <a:t>Aborted </a:t>
            </a:r>
            <a:r>
              <a:rPr lang="en-US" sz="2800" dirty="0" err="1" smtClean="0"/>
              <a:t>foetuses</a:t>
            </a:r>
            <a:r>
              <a:rPr lang="en-US" sz="2800" dirty="0" smtClean="0"/>
              <a:t> contain large amounts of virus</a:t>
            </a:r>
          </a:p>
          <a:p>
            <a:endParaRPr lang="en-US" sz="2800" dirty="0" smtClean="0"/>
          </a:p>
          <a:p>
            <a:pPr>
              <a:buFont typeface="Wingdings" pitchFamily="2" charset="2"/>
              <a:buChar char="q"/>
            </a:pPr>
            <a:r>
              <a:rPr lang="en-US" sz="2800" dirty="0" smtClean="0"/>
              <a:t>Previously infected adult horses may undergo 	subsequent subclinical infection, and </a:t>
            </a:r>
          </a:p>
          <a:p>
            <a:r>
              <a:rPr lang="en-US" sz="2800" dirty="0" smtClean="0"/>
              <a:t>           serves as a source of infection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5410200"/>
          </a:xfrm>
        </p:spPr>
        <p:txBody>
          <a:bodyPr>
            <a:noAutofit/>
          </a:bodyPr>
          <a:lstStyle/>
          <a:p>
            <a:pPr>
              <a:buFont typeface="Wingdings" pitchFamily="2" charset="2"/>
              <a:buChar char="q"/>
            </a:pPr>
            <a:r>
              <a:rPr lang="en-US" sz="2200" dirty="0" smtClean="0"/>
              <a:t>It is seen as an outbreak of upper respiratory disease (‘colds’) in young horses during autumn or winter. Affected horses have:</a:t>
            </a:r>
          </a:p>
          <a:p>
            <a:pPr lvl="5">
              <a:buFont typeface="Wingdings" pitchFamily="2" charset="2"/>
              <a:buChar char="ü"/>
            </a:pPr>
            <a:r>
              <a:rPr lang="en-US" sz="2200" dirty="0" smtClean="0"/>
              <a:t>A sudden fever lasting 1-7 days</a:t>
            </a:r>
          </a:p>
          <a:p>
            <a:pPr lvl="5">
              <a:buFont typeface="Wingdings" pitchFamily="2" charset="2"/>
              <a:buChar char="ü"/>
            </a:pPr>
            <a:r>
              <a:rPr lang="en-US" sz="2200" dirty="0" smtClean="0"/>
              <a:t>Intermittent serous nasal discharge- </a:t>
            </a:r>
            <a:r>
              <a:rPr lang="en-US" sz="2200" dirty="0" err="1" smtClean="0"/>
              <a:t>mucopurulent</a:t>
            </a:r>
            <a:r>
              <a:rPr lang="en-US" sz="2200" dirty="0" smtClean="0"/>
              <a:t> </a:t>
            </a:r>
          </a:p>
          <a:p>
            <a:pPr lvl="5">
              <a:buFont typeface="Wingdings" pitchFamily="2" charset="2"/>
              <a:buChar char="ü"/>
            </a:pPr>
            <a:r>
              <a:rPr lang="en-US" sz="2200" dirty="0" smtClean="0"/>
              <a:t>Congestion of the nasal mucosa and conjunctivae</a:t>
            </a:r>
          </a:p>
          <a:p>
            <a:pPr lvl="5">
              <a:buFont typeface="Wingdings" pitchFamily="2" charset="2"/>
              <a:buChar char="ü"/>
            </a:pPr>
            <a:r>
              <a:rPr lang="en-US" sz="2200" dirty="0" err="1" smtClean="0"/>
              <a:t>Inappetence</a:t>
            </a:r>
            <a:endParaRPr lang="en-US" sz="2200" dirty="0" smtClean="0"/>
          </a:p>
          <a:p>
            <a:pPr lvl="5">
              <a:buFont typeface="Wingdings" pitchFamily="2" charset="2"/>
              <a:buChar char="ü"/>
            </a:pPr>
            <a:r>
              <a:rPr lang="en-US" sz="2200" dirty="0" smtClean="0"/>
              <a:t>Cough</a:t>
            </a:r>
          </a:p>
          <a:p>
            <a:pPr lvl="5">
              <a:buFont typeface="Wingdings" pitchFamily="2" charset="2"/>
              <a:buChar char="ü"/>
            </a:pPr>
            <a:r>
              <a:rPr lang="en-US" sz="2200" dirty="0" smtClean="0"/>
              <a:t>Slight enlargement of the </a:t>
            </a:r>
            <a:r>
              <a:rPr lang="en-US" sz="2200" dirty="0" err="1" smtClean="0"/>
              <a:t>submaxillary</a:t>
            </a:r>
            <a:r>
              <a:rPr lang="en-US" sz="2200" dirty="0" smtClean="0"/>
              <a:t> lymph nodes,</a:t>
            </a:r>
          </a:p>
          <a:p>
            <a:pPr lvl="5">
              <a:buFont typeface="Wingdings" pitchFamily="2" charset="2"/>
              <a:buChar char="ü"/>
            </a:pPr>
            <a:r>
              <a:rPr lang="en-US" sz="2200" dirty="0" smtClean="0"/>
              <a:t>Occasionally </a:t>
            </a:r>
            <a:r>
              <a:rPr lang="en-US" sz="2200" dirty="0" err="1" smtClean="0"/>
              <a:t>oedema</a:t>
            </a:r>
            <a:r>
              <a:rPr lang="en-US" sz="2200" dirty="0" smtClean="0"/>
              <a:t> of the legs</a:t>
            </a:r>
          </a:p>
          <a:p>
            <a:pPr>
              <a:buFont typeface="Wingdings" pitchFamily="2" charset="2"/>
              <a:buChar char="q"/>
            </a:pPr>
            <a:r>
              <a:rPr lang="en-US" sz="2200" dirty="0" smtClean="0"/>
              <a:t>Recovery usually occurs within a week.</a:t>
            </a:r>
          </a:p>
          <a:p>
            <a:pPr>
              <a:buFont typeface="Wingdings" pitchFamily="2" charset="2"/>
              <a:buChar char="q"/>
            </a:pPr>
            <a:r>
              <a:rPr lang="en-US" sz="2200" dirty="0" smtClean="0"/>
              <a:t> Adult horses seldom show clinical signs, although they may undergo sub-clinical infection.</a:t>
            </a:r>
            <a:endParaRPr lang="en-US" sz="2200" dirty="0"/>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
        <p:nvSpPr>
          <p:cNvPr id="6" name="Title 1"/>
          <p:cNvSpPr txBox="1">
            <a:spLocks/>
          </p:cNvSpPr>
          <p:nvPr/>
        </p:nvSpPr>
        <p:spPr>
          <a:xfrm>
            <a:off x="1143000" y="134112"/>
            <a:ext cx="6858000" cy="932688"/>
          </a:xfrm>
          <a:prstGeom prst="rect">
            <a:avLst/>
          </a:prstGeom>
        </p:spPr>
        <p:txBody>
          <a:bodyPr vert="horz" lIns="0" rIns="0" bIns="0" anchor="b">
            <a:normAutofit/>
          </a:bodyPr>
          <a:lstStyle/>
          <a:p>
            <a:pPr lvl="0" algn="ctr">
              <a:spcBef>
                <a:spcPct val="0"/>
              </a:spcBef>
              <a:defRPr/>
            </a:pPr>
            <a:r>
              <a:rPr lang="en-US" sz="3200" dirty="0" smtClean="0">
                <a:solidFill>
                  <a:srgbClr val="002060"/>
                </a:solidFill>
                <a:latin typeface="Arial Rounded MT Bold" pitchFamily="34" charset="0"/>
                <a:ea typeface="+mj-ea"/>
                <a:cs typeface="+mj-cs"/>
              </a:rPr>
              <a:t>Clinical signs of </a:t>
            </a:r>
            <a:r>
              <a:rPr lang="en-US" sz="3200" dirty="0" smtClean="0"/>
              <a:t> </a:t>
            </a:r>
            <a:r>
              <a:rPr lang="en-US" sz="3200" dirty="0" err="1" smtClean="0"/>
              <a:t>rhinopneumonitis</a:t>
            </a:r>
            <a:r>
              <a:rPr lang="en-US" sz="3200" dirty="0" smtClean="0"/>
              <a:t> </a:t>
            </a:r>
            <a:endParaRPr kumimoji="0" lang="en-US" sz="2800" b="0" i="0" u="none" strike="noStrike" kern="1200" cap="none" spc="0" normalizeH="0" baseline="0" noProof="0" dirty="0">
              <a:ln>
                <a:noFill/>
              </a:ln>
              <a:solidFill>
                <a:srgbClr val="00206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04800"/>
            <a:ext cx="6553200" cy="932688"/>
          </a:xfrm>
        </p:spPr>
        <p:txBody>
          <a:bodyPr>
            <a:noAutofit/>
          </a:bodyPr>
          <a:lstStyle/>
          <a:p>
            <a:pPr algn="ctr"/>
            <a:r>
              <a:rPr lang="en-US" sz="4400" b="1" dirty="0" smtClean="0"/>
              <a:t>EQUINE INFLUENZA</a:t>
            </a:r>
            <a:endParaRPr lang="en-US" sz="4400" dirty="0">
              <a:latin typeface="Arial Rounded MT Bold" pitchFamily="34" charset="0"/>
            </a:endParaRPr>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
        <p:nvSpPr>
          <p:cNvPr id="6" name="Rectangle 5"/>
          <p:cNvSpPr/>
          <p:nvPr/>
        </p:nvSpPr>
        <p:spPr>
          <a:xfrm>
            <a:off x="0" y="1828800"/>
            <a:ext cx="8991600" cy="2677656"/>
          </a:xfrm>
          <a:prstGeom prst="rect">
            <a:avLst/>
          </a:prstGeom>
        </p:spPr>
        <p:txBody>
          <a:bodyPr wrap="square">
            <a:spAutoFit/>
          </a:bodyPr>
          <a:lstStyle/>
          <a:p>
            <a:pPr algn="just">
              <a:lnSpc>
                <a:spcPct val="150000"/>
              </a:lnSpc>
              <a:buFont typeface="Wingdings" pitchFamily="2" charset="2"/>
              <a:buChar char="ü"/>
            </a:pPr>
            <a:r>
              <a:rPr lang="en-US" sz="2800" dirty="0" smtClean="0"/>
              <a:t>An </a:t>
            </a:r>
            <a:r>
              <a:rPr lang="en-US" sz="2800" b="1" dirty="0" smtClean="0"/>
              <a:t>acute,</a:t>
            </a:r>
            <a:r>
              <a:rPr lang="en-US" sz="2800" dirty="0" smtClean="0"/>
              <a:t> </a:t>
            </a:r>
            <a:r>
              <a:rPr lang="en-US" sz="2800" b="1" dirty="0" smtClean="0"/>
              <a:t>contagious</a:t>
            </a:r>
            <a:r>
              <a:rPr lang="en-US" sz="2800" dirty="0" smtClean="0"/>
              <a:t> and </a:t>
            </a:r>
            <a:r>
              <a:rPr lang="en-US" sz="2800" b="1" dirty="0" smtClean="0"/>
              <a:t>epizootic</a:t>
            </a:r>
            <a:r>
              <a:rPr lang="en-US" sz="2800" dirty="0" smtClean="0"/>
              <a:t> specific </a:t>
            </a:r>
            <a:r>
              <a:rPr lang="en-US" sz="2800" b="1" dirty="0" smtClean="0"/>
              <a:t>fever</a:t>
            </a:r>
            <a:r>
              <a:rPr lang="en-US" sz="2800" dirty="0" smtClean="0"/>
              <a:t> of a very </a:t>
            </a:r>
            <a:r>
              <a:rPr lang="en-US" sz="2800" b="1" dirty="0" smtClean="0"/>
              <a:t>debilitating</a:t>
            </a:r>
            <a:r>
              <a:rPr lang="en-US" sz="2800" dirty="0" smtClean="0"/>
              <a:t> type, with inflammation of the </a:t>
            </a:r>
            <a:r>
              <a:rPr lang="en-US" sz="2800" b="1" dirty="0" smtClean="0"/>
              <a:t>respiratory mucous </a:t>
            </a:r>
            <a:r>
              <a:rPr lang="en-US" sz="2800" dirty="0" smtClean="0"/>
              <a:t>membrane, and less frequently of other organs, having an average duration of </a:t>
            </a:r>
            <a:r>
              <a:rPr lang="en-US" sz="2800" b="1" dirty="0" smtClean="0"/>
              <a:t>10 to 15 days</a:t>
            </a:r>
            <a:r>
              <a:rPr lang="en-US" sz="2800" dirty="0" smtClean="0"/>
              <a:t>.</a:t>
            </a:r>
            <a:endParaRPr lang="en-US" sz="2800" b="1" dirty="0" smtClean="0">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458200" cy="5410200"/>
          </a:xfrm>
        </p:spPr>
        <p:txBody>
          <a:bodyPr>
            <a:noAutofit/>
          </a:bodyPr>
          <a:lstStyle/>
          <a:p>
            <a:r>
              <a:rPr lang="en-US" sz="2400" dirty="0" smtClean="0"/>
              <a:t>Abortions in the last 4 months of gestation.</a:t>
            </a:r>
          </a:p>
          <a:p>
            <a:r>
              <a:rPr lang="en-US" sz="2400" dirty="0" smtClean="0"/>
              <a:t>Abortion occurs </a:t>
            </a:r>
            <a:r>
              <a:rPr lang="en-US" sz="2400" u="sng" dirty="0" smtClean="0"/>
              <a:t>most commonly </a:t>
            </a:r>
            <a:r>
              <a:rPr lang="en-US" sz="2400" dirty="0" smtClean="0"/>
              <a:t>in mares during their </a:t>
            </a:r>
            <a:r>
              <a:rPr lang="en-US" sz="2400" dirty="0" smtClean="0">
                <a:solidFill>
                  <a:srgbClr val="FF0000"/>
                </a:solidFill>
              </a:rPr>
              <a:t>first pregnancy. </a:t>
            </a:r>
          </a:p>
          <a:p>
            <a:r>
              <a:rPr lang="en-US" sz="2400" dirty="0" smtClean="0"/>
              <a:t>The </a:t>
            </a:r>
            <a:r>
              <a:rPr lang="en-US" sz="2400" dirty="0" err="1" smtClean="0"/>
              <a:t>foetus</a:t>
            </a:r>
            <a:r>
              <a:rPr lang="en-US" sz="2400" dirty="0" smtClean="0"/>
              <a:t> is expelled dead, with the </a:t>
            </a:r>
            <a:r>
              <a:rPr lang="en-US" sz="2400" dirty="0" err="1" smtClean="0"/>
              <a:t>foetal</a:t>
            </a:r>
            <a:r>
              <a:rPr lang="en-US" sz="2400" dirty="0" smtClean="0"/>
              <a:t> membranes intact. </a:t>
            </a:r>
          </a:p>
          <a:p>
            <a:r>
              <a:rPr lang="en-US" sz="2400" dirty="0" smtClean="0"/>
              <a:t>foals are either </a:t>
            </a:r>
            <a:r>
              <a:rPr lang="en-US" sz="2400" dirty="0" smtClean="0">
                <a:solidFill>
                  <a:srgbClr val="FF0000"/>
                </a:solidFill>
              </a:rPr>
              <a:t>stillborn </a:t>
            </a:r>
            <a:r>
              <a:rPr lang="en-US" sz="2400" dirty="0" smtClean="0"/>
              <a:t>or die within a few days of birth.</a:t>
            </a:r>
          </a:p>
          <a:p>
            <a:r>
              <a:rPr lang="en-US" sz="2400" dirty="0" smtClean="0"/>
              <a:t>Usually </a:t>
            </a:r>
            <a:r>
              <a:rPr lang="en-US" sz="2400" dirty="0" smtClean="0">
                <a:solidFill>
                  <a:srgbClr val="FF0000"/>
                </a:solidFill>
              </a:rPr>
              <a:t>no complications after the abortion</a:t>
            </a:r>
            <a:r>
              <a:rPr lang="en-US" sz="2400" dirty="0" smtClean="0"/>
              <a:t>. </a:t>
            </a:r>
          </a:p>
          <a:p>
            <a:pPr>
              <a:buNone/>
            </a:pPr>
            <a:endParaRPr lang="en-US" sz="2400" dirty="0" smtClean="0">
              <a:solidFill>
                <a:srgbClr val="FF0000"/>
              </a:solidFill>
            </a:endParaRPr>
          </a:p>
          <a:p>
            <a:r>
              <a:rPr lang="en-US" sz="2400" dirty="0" smtClean="0"/>
              <a:t>Once aborted mares usually breed normally in subsequent years, and only rarely abort again. </a:t>
            </a:r>
          </a:p>
          <a:p>
            <a:r>
              <a:rPr lang="en-US" sz="2400" dirty="0" smtClean="0"/>
              <a:t>Infected mares show </a:t>
            </a:r>
            <a:r>
              <a:rPr lang="en-US" sz="2400" dirty="0" smtClean="0">
                <a:solidFill>
                  <a:srgbClr val="FF0000"/>
                </a:solidFill>
              </a:rPr>
              <a:t>no signs of respiratory </a:t>
            </a:r>
            <a:r>
              <a:rPr lang="en-US" sz="2400" dirty="0" smtClean="0"/>
              <a:t>or other illness. </a:t>
            </a:r>
          </a:p>
          <a:p>
            <a:endParaRPr lang="en-US" sz="2400" dirty="0" smtClean="0"/>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
        <p:nvSpPr>
          <p:cNvPr id="6" name="Title 1"/>
          <p:cNvSpPr txBox="1">
            <a:spLocks/>
          </p:cNvSpPr>
          <p:nvPr/>
        </p:nvSpPr>
        <p:spPr>
          <a:xfrm>
            <a:off x="1143000" y="134112"/>
            <a:ext cx="6858000" cy="932688"/>
          </a:xfrm>
          <a:prstGeom prst="rect">
            <a:avLst/>
          </a:prstGeom>
        </p:spPr>
        <p:txBody>
          <a:bodyPr vert="horz" lIns="0" rIns="0" bIns="0" anchor="b">
            <a:normAutofit/>
          </a:bodyPr>
          <a:lstStyle/>
          <a:p>
            <a:pPr lvl="0" algn="ctr">
              <a:spcBef>
                <a:spcPct val="0"/>
              </a:spcBef>
              <a:defRPr/>
            </a:pPr>
            <a:r>
              <a:rPr lang="en-US" sz="3200" dirty="0" smtClean="0">
                <a:solidFill>
                  <a:srgbClr val="002060"/>
                </a:solidFill>
                <a:latin typeface="Arial Rounded MT Bold" pitchFamily="34" charset="0"/>
                <a:ea typeface="+mj-ea"/>
                <a:cs typeface="+mj-cs"/>
              </a:rPr>
              <a:t>Clinical signs of </a:t>
            </a:r>
            <a:r>
              <a:rPr lang="en-US" sz="3200" dirty="0" smtClean="0"/>
              <a:t> Equine Abortion </a:t>
            </a:r>
            <a:endParaRPr kumimoji="0" lang="en-US" sz="2800" b="0" i="0" u="none" strike="noStrike" kern="1200" cap="none" spc="0" normalizeH="0" baseline="0" noProof="0" dirty="0">
              <a:ln>
                <a:noFill/>
              </a:ln>
              <a:solidFill>
                <a:srgbClr val="00206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62712"/>
            <a:ext cx="6858000" cy="932688"/>
          </a:xfrm>
        </p:spPr>
        <p:txBody>
          <a:bodyPr>
            <a:normAutofit/>
          </a:bodyPr>
          <a:lstStyle/>
          <a:p>
            <a:pPr algn="ctr"/>
            <a:r>
              <a:rPr lang="en-US" sz="5400" dirty="0" smtClean="0">
                <a:solidFill>
                  <a:srgbClr val="002060"/>
                </a:solidFill>
                <a:latin typeface="Arial Rounded MT Bold" pitchFamily="34" charset="0"/>
              </a:rPr>
              <a:t>Necropsy Lesion</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
        <p:nvSpPr>
          <p:cNvPr id="7" name="Rectangle 6"/>
          <p:cNvSpPr/>
          <p:nvPr/>
        </p:nvSpPr>
        <p:spPr>
          <a:xfrm>
            <a:off x="0" y="1295400"/>
            <a:ext cx="9144000" cy="5262979"/>
          </a:xfrm>
          <a:prstGeom prst="rect">
            <a:avLst/>
          </a:prstGeom>
        </p:spPr>
        <p:txBody>
          <a:bodyPr wrap="square">
            <a:spAutoFit/>
          </a:bodyPr>
          <a:lstStyle/>
          <a:p>
            <a:pPr>
              <a:buFont typeface="Wingdings" pitchFamily="2" charset="2"/>
              <a:buChar char="q"/>
            </a:pPr>
            <a:r>
              <a:rPr lang="en-US" sz="2400" b="1" dirty="0" smtClean="0"/>
              <a:t>In cases of </a:t>
            </a:r>
            <a:r>
              <a:rPr lang="en-US" sz="2400" b="1" dirty="0" err="1" smtClean="0"/>
              <a:t>rhinopneumonitis</a:t>
            </a:r>
            <a:r>
              <a:rPr lang="en-US" sz="2400" b="1" dirty="0" smtClean="0"/>
              <a:t>:</a:t>
            </a:r>
          </a:p>
          <a:p>
            <a:pPr lvl="0"/>
            <a:r>
              <a:rPr lang="en-US" sz="2400" dirty="0" smtClean="0"/>
              <a:t>	Inflammation of the URT</a:t>
            </a:r>
          </a:p>
          <a:p>
            <a:pPr lvl="0"/>
            <a:r>
              <a:rPr lang="en-US" sz="2400" dirty="0" smtClean="0"/>
              <a:t>	An initial </a:t>
            </a:r>
            <a:r>
              <a:rPr lang="en-US" sz="2400" dirty="0" err="1" smtClean="0"/>
              <a:t>leucopaenia</a:t>
            </a:r>
            <a:r>
              <a:rPr lang="en-US" sz="2400" dirty="0" smtClean="0"/>
              <a:t> that is replaced later by a </a:t>
            </a:r>
            <a:r>
              <a:rPr lang="en-US" sz="2400" dirty="0" err="1" smtClean="0"/>
              <a:t>leucocytosis</a:t>
            </a:r>
            <a:endParaRPr lang="en-US" sz="2400" dirty="0" smtClean="0"/>
          </a:p>
          <a:p>
            <a:pPr lvl="0"/>
            <a:r>
              <a:rPr lang="en-US" sz="2400" dirty="0" smtClean="0"/>
              <a:t>	Pulmonary </a:t>
            </a:r>
            <a:r>
              <a:rPr lang="en-US" sz="2400" dirty="0" err="1" smtClean="0"/>
              <a:t>oedema</a:t>
            </a:r>
            <a:r>
              <a:rPr lang="en-US" sz="2400" dirty="0" smtClean="0"/>
              <a:t> and </a:t>
            </a:r>
            <a:r>
              <a:rPr lang="en-US" sz="2400" dirty="0" err="1" smtClean="0"/>
              <a:t>fibrinous</a:t>
            </a:r>
            <a:r>
              <a:rPr lang="en-US" sz="2400" dirty="0" smtClean="0"/>
              <a:t> infiltration of interstitial 	tissues</a:t>
            </a:r>
          </a:p>
          <a:p>
            <a:pPr>
              <a:buFont typeface="Wingdings" pitchFamily="2" charset="2"/>
              <a:buChar char="q"/>
            </a:pPr>
            <a:endParaRPr lang="en-US" sz="2400" dirty="0" smtClean="0"/>
          </a:p>
          <a:p>
            <a:pPr>
              <a:buFont typeface="Wingdings" pitchFamily="2" charset="2"/>
              <a:buChar char="q"/>
            </a:pPr>
            <a:r>
              <a:rPr lang="en-US" sz="2400" b="1" dirty="0" smtClean="0"/>
              <a:t>In cases of equine abortion:</a:t>
            </a:r>
          </a:p>
          <a:p>
            <a:r>
              <a:rPr lang="en-US" sz="2400" dirty="0" smtClean="0"/>
              <a:t>	Aborted </a:t>
            </a:r>
            <a:r>
              <a:rPr lang="en-US" sz="2400" dirty="0" err="1" smtClean="0"/>
              <a:t>foetus</a:t>
            </a:r>
            <a:r>
              <a:rPr lang="en-US" sz="2400" dirty="0" smtClean="0"/>
              <a:t> show :Jaundice, </a:t>
            </a:r>
            <a:r>
              <a:rPr lang="en-US" sz="2400" dirty="0" err="1" smtClean="0"/>
              <a:t>pleurasy</a:t>
            </a:r>
            <a:r>
              <a:rPr lang="en-US" sz="2400" dirty="0" smtClean="0"/>
              <a:t>, </a:t>
            </a:r>
            <a:r>
              <a:rPr lang="en-US" sz="2400" dirty="0" err="1" smtClean="0"/>
              <a:t>spleenomegale</a:t>
            </a:r>
            <a:endParaRPr lang="en-US" sz="2400" dirty="0" smtClean="0"/>
          </a:p>
          <a:p>
            <a:pPr lvl="0"/>
            <a:r>
              <a:rPr lang="en-US" sz="2400" dirty="0" smtClean="0"/>
              <a:t>		             	  </a:t>
            </a:r>
            <a:r>
              <a:rPr lang="en-US" sz="2400" dirty="0" err="1" smtClean="0"/>
              <a:t>Petechiation</a:t>
            </a:r>
            <a:r>
              <a:rPr lang="en-US" sz="2400" dirty="0" smtClean="0"/>
              <a:t> of mucous membranes</a:t>
            </a:r>
          </a:p>
          <a:p>
            <a:pPr lvl="0">
              <a:buFont typeface="Wingdings" pitchFamily="2" charset="2"/>
              <a:buChar char="q"/>
            </a:pPr>
            <a:endParaRPr lang="en-US" sz="2400" dirty="0" smtClean="0"/>
          </a:p>
          <a:p>
            <a:pPr>
              <a:buFont typeface="Wingdings" pitchFamily="2" charset="2"/>
              <a:buChar char="q"/>
            </a:pPr>
            <a:r>
              <a:rPr lang="en-US" sz="2400" b="1" dirty="0" smtClean="0"/>
              <a:t>In stillborn foals, </a:t>
            </a:r>
            <a:r>
              <a:rPr lang="en-US" sz="2400" dirty="0" smtClean="0"/>
              <a:t>or those dying soon after birth the main gross lesions are: enlarged, plum to purple coloured lungs </a:t>
            </a:r>
          </a:p>
          <a:p>
            <a:r>
              <a:rPr lang="en-US" sz="2400" dirty="0" smtClean="0"/>
              <a:t>	        Fluid and froth in the bronchi, and</a:t>
            </a:r>
          </a:p>
          <a:p>
            <a:r>
              <a:rPr lang="en-US" sz="2400" dirty="0" smtClean="0"/>
              <a:t>	        </a:t>
            </a:r>
            <a:r>
              <a:rPr lang="en-US" sz="2400" dirty="0" err="1" smtClean="0"/>
              <a:t>subepicardial</a:t>
            </a:r>
            <a:r>
              <a:rPr lang="en-US" sz="2400" dirty="0" smtClean="0"/>
              <a:t> and </a:t>
            </a:r>
            <a:r>
              <a:rPr lang="en-US" sz="2400" dirty="0" err="1" smtClean="0"/>
              <a:t>subendocardial</a:t>
            </a:r>
            <a:r>
              <a:rPr lang="en-US" sz="2400" dirty="0" smtClean="0"/>
              <a:t> </a:t>
            </a:r>
            <a:r>
              <a:rPr lang="en-US" sz="2400" dirty="0" err="1" smtClean="0"/>
              <a:t>haemorrhages</a:t>
            </a:r>
            <a:r>
              <a:rPr lang="en-US" sz="2400" dirty="0" smtClean="0"/>
              <a:t>.</a:t>
            </a:r>
            <a:endParaRPr lang="en-US" sz="24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descr="C:\Users\Dell\Desktop\image.jpg"/>
          <p:cNvPicPr>
            <a:picLocks noChangeAspect="1" noChangeArrowheads="1"/>
          </p:cNvPicPr>
          <p:nvPr/>
        </p:nvPicPr>
        <p:blipFill>
          <a:blip r:embed="rId3">
            <a:lum bright="71000"/>
          </a:blip>
          <a:stretch>
            <a:fillRect/>
          </a:stretch>
        </p:blipFill>
        <p:spPr bwMode="auto">
          <a:xfrm>
            <a:off x="169334" y="1447800"/>
            <a:ext cx="8669866" cy="5410200"/>
          </a:xfrm>
          <a:prstGeom prst="rect">
            <a:avLst/>
          </a:prstGeom>
          <a:noFill/>
          <a:ln>
            <a:noFill/>
          </a:ln>
        </p:spPr>
      </p:pic>
      <p:sp>
        <p:nvSpPr>
          <p:cNvPr id="2" name="Title 1"/>
          <p:cNvSpPr>
            <a:spLocks noGrp="1"/>
          </p:cNvSpPr>
          <p:nvPr>
            <p:ph type="title"/>
          </p:nvPr>
        </p:nvSpPr>
        <p:spPr>
          <a:xfrm>
            <a:off x="1143000" y="362712"/>
            <a:ext cx="6858000" cy="932688"/>
          </a:xfrm>
        </p:spPr>
        <p:txBody>
          <a:bodyPr>
            <a:normAutofit/>
          </a:bodyPr>
          <a:lstStyle/>
          <a:p>
            <a:pPr algn="ctr"/>
            <a:r>
              <a:rPr lang="en-US" sz="5400" dirty="0" smtClean="0">
                <a:solidFill>
                  <a:srgbClr val="002060"/>
                </a:solidFill>
                <a:latin typeface="Arial Rounded MT Bold" pitchFamily="34" charset="0"/>
              </a:rPr>
              <a:t>Diagnosis</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4"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
        <p:nvSpPr>
          <p:cNvPr id="7" name="Rectangle 6"/>
          <p:cNvSpPr/>
          <p:nvPr/>
        </p:nvSpPr>
        <p:spPr>
          <a:xfrm>
            <a:off x="228600" y="1447800"/>
            <a:ext cx="8763000" cy="3108543"/>
          </a:xfrm>
          <a:prstGeom prst="rect">
            <a:avLst/>
          </a:prstGeom>
        </p:spPr>
        <p:txBody>
          <a:bodyPr wrap="square">
            <a:spAutoFit/>
          </a:bodyPr>
          <a:lstStyle/>
          <a:p>
            <a:r>
              <a:rPr lang="en-US" sz="2800" dirty="0" smtClean="0"/>
              <a:t>Other infectious causes of abortion in horses include:</a:t>
            </a:r>
          </a:p>
          <a:p>
            <a:pPr lvl="1"/>
            <a:r>
              <a:rPr lang="en-US" sz="2800" dirty="0" smtClean="0"/>
              <a:t>Equine Influenza</a:t>
            </a:r>
          </a:p>
          <a:p>
            <a:pPr lvl="1"/>
            <a:r>
              <a:rPr lang="en-US" sz="2800" dirty="0" smtClean="0"/>
              <a:t>Equine viral </a:t>
            </a:r>
            <a:r>
              <a:rPr lang="en-US" sz="2800" dirty="0" err="1" smtClean="0"/>
              <a:t>arteritis</a:t>
            </a:r>
            <a:endParaRPr lang="en-US" sz="2800" dirty="0" smtClean="0"/>
          </a:p>
          <a:p>
            <a:pPr lvl="1"/>
            <a:r>
              <a:rPr lang="en-US" sz="2800" dirty="0" smtClean="0"/>
              <a:t>Contagious equine </a:t>
            </a:r>
            <a:r>
              <a:rPr lang="en-US" sz="2800" dirty="0" err="1" smtClean="0"/>
              <a:t>metritis</a:t>
            </a:r>
            <a:r>
              <a:rPr lang="en-US" sz="2800" dirty="0" smtClean="0"/>
              <a:t> </a:t>
            </a:r>
          </a:p>
          <a:p>
            <a:pPr lvl="1"/>
            <a:r>
              <a:rPr lang="en-US" sz="2800" dirty="0" err="1" smtClean="0"/>
              <a:t>Brucella</a:t>
            </a:r>
            <a:r>
              <a:rPr lang="en-US" sz="2800" dirty="0" smtClean="0"/>
              <a:t> </a:t>
            </a:r>
            <a:r>
              <a:rPr lang="en-US" sz="2800" dirty="0" err="1" smtClean="0"/>
              <a:t>abortus</a:t>
            </a:r>
            <a:r>
              <a:rPr lang="en-US" sz="2800" dirty="0" smtClean="0"/>
              <a:t> </a:t>
            </a:r>
          </a:p>
          <a:p>
            <a:pPr lvl="1"/>
            <a:r>
              <a:rPr lang="en-US" sz="2800" dirty="0" err="1" smtClean="0"/>
              <a:t>Leptospirosis</a:t>
            </a:r>
            <a:r>
              <a:rPr lang="en-US" sz="2800" dirty="0" smtClean="0"/>
              <a:t> </a:t>
            </a:r>
          </a:p>
          <a:p>
            <a:pPr lvl="1"/>
            <a:r>
              <a:rPr lang="en-US" sz="2800" dirty="0" smtClean="0"/>
              <a:t>Fungal infections (e.g. </a:t>
            </a:r>
            <a:r>
              <a:rPr lang="en-US" sz="2800" i="1" dirty="0" err="1" smtClean="0"/>
              <a:t>Mucor</a:t>
            </a:r>
            <a:r>
              <a:rPr lang="en-US" sz="2800" i="1" dirty="0" smtClean="0"/>
              <a:t> </a:t>
            </a:r>
            <a:r>
              <a:rPr lang="en-US" sz="2800" dirty="0" smtClean="0"/>
              <a:t>spp., </a:t>
            </a:r>
            <a:r>
              <a:rPr lang="en-US" sz="2800" i="1" dirty="0" err="1" smtClean="0"/>
              <a:t>Aspergillus</a:t>
            </a:r>
            <a:r>
              <a:rPr lang="en-US" sz="2800" dirty="0" smtClean="0"/>
              <a:t> spp.)</a:t>
            </a:r>
            <a:endParaRPr lang="en-US" sz="28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descr="C:\Users\Dell\Desktop\image.jpg"/>
          <p:cNvPicPr>
            <a:picLocks noChangeAspect="1" noChangeArrowheads="1"/>
          </p:cNvPicPr>
          <p:nvPr/>
        </p:nvPicPr>
        <p:blipFill>
          <a:blip r:embed="rId3">
            <a:lum bright="71000"/>
          </a:blip>
          <a:stretch>
            <a:fillRect/>
          </a:stretch>
        </p:blipFill>
        <p:spPr bwMode="auto">
          <a:xfrm>
            <a:off x="169334" y="1447800"/>
            <a:ext cx="8669866" cy="5410200"/>
          </a:xfrm>
          <a:prstGeom prst="rect">
            <a:avLst/>
          </a:prstGeom>
          <a:noFill/>
          <a:ln>
            <a:noFill/>
          </a:ln>
        </p:spPr>
      </p:pic>
      <p:sp>
        <p:nvSpPr>
          <p:cNvPr id="2" name="Title 1"/>
          <p:cNvSpPr>
            <a:spLocks noGrp="1"/>
          </p:cNvSpPr>
          <p:nvPr>
            <p:ph type="title"/>
          </p:nvPr>
        </p:nvSpPr>
        <p:spPr>
          <a:xfrm>
            <a:off x="1143000" y="362712"/>
            <a:ext cx="6858000" cy="932688"/>
          </a:xfrm>
        </p:spPr>
        <p:txBody>
          <a:bodyPr>
            <a:normAutofit/>
          </a:bodyPr>
          <a:lstStyle/>
          <a:p>
            <a:pPr algn="ctr"/>
            <a:r>
              <a:rPr lang="en-US" sz="5400" dirty="0" smtClean="0">
                <a:solidFill>
                  <a:srgbClr val="002060"/>
                </a:solidFill>
                <a:latin typeface="Arial Rounded MT Bold" pitchFamily="34" charset="0"/>
              </a:rPr>
              <a:t>Diagnosis</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4"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
        <p:nvSpPr>
          <p:cNvPr id="7" name="Rectangle 6"/>
          <p:cNvSpPr/>
          <p:nvPr/>
        </p:nvSpPr>
        <p:spPr>
          <a:xfrm>
            <a:off x="228600" y="1447800"/>
            <a:ext cx="8763000" cy="4401205"/>
          </a:xfrm>
          <a:prstGeom prst="rect">
            <a:avLst/>
          </a:prstGeom>
        </p:spPr>
        <p:txBody>
          <a:bodyPr wrap="square">
            <a:spAutoFit/>
          </a:bodyPr>
          <a:lstStyle/>
          <a:p>
            <a:pPr>
              <a:buFont typeface="Wingdings" pitchFamily="2" charset="2"/>
              <a:buChar char="Ø"/>
            </a:pPr>
            <a:r>
              <a:rPr lang="en-US" sz="2800" dirty="0" smtClean="0"/>
              <a:t>By isolation of virus from </a:t>
            </a:r>
            <a:r>
              <a:rPr lang="en-US" sz="2800" dirty="0" err="1" smtClean="0"/>
              <a:t>foetal</a:t>
            </a:r>
            <a:r>
              <a:rPr lang="en-US" sz="2800" dirty="0" smtClean="0"/>
              <a:t> tissues, </a:t>
            </a:r>
          </a:p>
          <a:p>
            <a:pPr>
              <a:buFont typeface="Wingdings" pitchFamily="2" charset="2"/>
              <a:buChar char="Ø"/>
            </a:pPr>
            <a:r>
              <a:rPr lang="en-US" sz="2800" dirty="0" smtClean="0"/>
              <a:t>Histological demonstration of typical </a:t>
            </a:r>
          </a:p>
          <a:p>
            <a:r>
              <a:rPr lang="en-US" sz="2800" dirty="0" smtClean="0"/>
              <a:t>	</a:t>
            </a:r>
            <a:r>
              <a:rPr lang="en-US" sz="2800" dirty="0" err="1" smtClean="0"/>
              <a:t>Intranuclear</a:t>
            </a:r>
            <a:r>
              <a:rPr lang="en-US" sz="2800" dirty="0" smtClean="0"/>
              <a:t>  inclusions or </a:t>
            </a:r>
          </a:p>
          <a:p>
            <a:r>
              <a:rPr lang="en-US" sz="2800" dirty="0" smtClean="0"/>
              <a:t>	Antigen demonstration.</a:t>
            </a:r>
          </a:p>
          <a:p>
            <a:endParaRPr lang="en-US" sz="2800" dirty="0" smtClean="0"/>
          </a:p>
          <a:p>
            <a:endParaRPr lang="en-US" sz="2800" dirty="0" smtClean="0"/>
          </a:p>
          <a:p>
            <a:endParaRPr lang="en-US" sz="2800" dirty="0" smtClean="0"/>
          </a:p>
          <a:p>
            <a:pPr>
              <a:buFont typeface="Wingdings" pitchFamily="2" charset="2"/>
              <a:buChar char="Ø"/>
            </a:pPr>
            <a:r>
              <a:rPr lang="en-US" sz="2800" dirty="0" smtClean="0"/>
              <a:t>Samples from </a:t>
            </a:r>
            <a:r>
              <a:rPr lang="en-US" sz="2800" dirty="0" err="1" smtClean="0"/>
              <a:t>foetal</a:t>
            </a:r>
            <a:r>
              <a:rPr lang="en-US" sz="2800" dirty="0" smtClean="0"/>
              <a:t> tissues </a:t>
            </a:r>
          </a:p>
          <a:p>
            <a:r>
              <a:rPr lang="en-US" sz="2800" dirty="0" smtClean="0"/>
              <a:t>		— lung, liver, spleen and kidney </a:t>
            </a:r>
          </a:p>
          <a:p>
            <a:pPr lvl="1"/>
            <a:endParaRPr lang="en-US" sz="2800"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5" descr="C:\Users\Dell\Desktop\Bihar_Veterinary_College_logo.png"/>
          <p:cNvPicPr>
            <a:picLocks noChangeAspect="1" noChangeArrowheads="1"/>
          </p:cNvPicPr>
          <p:nvPr/>
        </p:nvPicPr>
        <p:blipFill>
          <a:blip r:embed="rId6" cstate="print"/>
          <a:srcRect/>
          <a:stretch>
            <a:fillRect/>
          </a:stretch>
        </p:blipFill>
        <p:spPr bwMode="auto">
          <a:xfrm>
            <a:off x="64685" y="76200"/>
            <a:ext cx="1154515" cy="1219200"/>
          </a:xfrm>
          <a:prstGeom prst="rect">
            <a:avLst/>
          </a:prstGeom>
          <a:noFill/>
        </p:spPr>
      </p:pic>
      <p:pic>
        <p:nvPicPr>
          <p:cNvPr id="8" name="Picture 7"/>
          <p:cNvPicPr>
            <a:picLocks noChangeAspect="1"/>
          </p:cNvPicPr>
          <p:nvPr/>
        </p:nvPicPr>
        <p:blipFill>
          <a:blip r:embed="rId7">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62712"/>
            <a:ext cx="6553200" cy="932688"/>
          </a:xfrm>
        </p:spPr>
        <p:txBody>
          <a:bodyPr/>
          <a:lstStyle/>
          <a:p>
            <a:pPr algn="ctr"/>
            <a:r>
              <a:rPr lang="en-US" sz="5400" dirty="0" smtClean="0">
                <a:solidFill>
                  <a:srgbClr val="002060"/>
                </a:solidFill>
                <a:latin typeface="Arial Rounded MT Bold" pitchFamily="34" charset="0"/>
              </a:rPr>
              <a:t>Epidemiology</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
        <p:nvSpPr>
          <p:cNvPr id="6" name="Rectangle 5"/>
          <p:cNvSpPr/>
          <p:nvPr/>
        </p:nvSpPr>
        <p:spPr>
          <a:xfrm>
            <a:off x="228600" y="1524000"/>
            <a:ext cx="8915400" cy="1384995"/>
          </a:xfrm>
          <a:prstGeom prst="rect">
            <a:avLst/>
          </a:prstGeom>
        </p:spPr>
        <p:txBody>
          <a:bodyPr wrap="square">
            <a:spAutoFit/>
          </a:bodyPr>
          <a:lstStyle/>
          <a:p>
            <a:r>
              <a:rPr lang="en-US" sz="2800" dirty="0" smtClean="0"/>
              <a:t>The disease occurs worldwide .</a:t>
            </a:r>
          </a:p>
          <a:p>
            <a:r>
              <a:rPr lang="en-US" sz="2800" dirty="0" smtClean="0"/>
              <a:t>The disease appears in epidemics.</a:t>
            </a:r>
          </a:p>
          <a:p>
            <a:endParaRPr lang="en-US" sz="2800" dirty="0" smtClean="0"/>
          </a:p>
        </p:txBody>
      </p:sp>
      <p:pic>
        <p:nvPicPr>
          <p:cNvPr id="7" name="Picture 2" descr="\\orgfiles.iastate.edu\cfsph$\Group\CFSPH\Communal Files\Photo Library\Equine_Horse photos\PatriciaFutomaPhotos\Draft_horse_pf.jpg"/>
          <p:cNvPicPr>
            <a:picLocks noChangeAspect="1" noChangeArrowheads="1"/>
          </p:cNvPicPr>
          <p:nvPr/>
        </p:nvPicPr>
        <p:blipFill>
          <a:blip r:embed="rId5"/>
          <a:srcRect/>
          <a:stretch>
            <a:fillRect/>
          </a:stretch>
        </p:blipFill>
        <p:spPr bwMode="auto">
          <a:xfrm>
            <a:off x="6151561" y="4114800"/>
            <a:ext cx="2992439" cy="2743199"/>
          </a:xfrm>
          <a:prstGeom prst="rect">
            <a:avLst/>
          </a:prstGeom>
          <a:ln>
            <a:noFill/>
          </a:ln>
          <a:effectLst>
            <a:softEdge rad="112500"/>
          </a:effectLst>
        </p:spPr>
      </p:pic>
      <p:sp>
        <p:nvSpPr>
          <p:cNvPr id="8" name="TextBox 7"/>
          <p:cNvSpPr txBox="1"/>
          <p:nvPr/>
        </p:nvSpPr>
        <p:spPr>
          <a:xfrm>
            <a:off x="533400" y="4038600"/>
            <a:ext cx="5181600" cy="2723823"/>
          </a:xfrm>
          <a:prstGeom prst="rect">
            <a:avLst/>
          </a:prstGeom>
          <a:noFill/>
        </p:spPr>
        <p:txBody>
          <a:bodyPr wrap="square" rtlCol="0">
            <a:spAutoFit/>
          </a:bodyPr>
          <a:lstStyle/>
          <a:p>
            <a:pPr marL="342900" indent="-342900">
              <a:lnSpc>
                <a:spcPct val="150000"/>
              </a:lnSpc>
            </a:pPr>
            <a:r>
              <a:rPr lang="en-US" dirty="0" smtClean="0">
                <a:latin typeface="Arial Black" pitchFamily="34" charset="0"/>
              </a:rPr>
              <a:t>Epizootic outbreak of equine influenza </a:t>
            </a:r>
          </a:p>
          <a:p>
            <a:pPr marL="342900" indent="-342900">
              <a:lnSpc>
                <a:spcPct val="150000"/>
              </a:lnSpc>
              <a:buAutoNum type="arabicPeriod"/>
            </a:pPr>
            <a:r>
              <a:rPr lang="en-US" dirty="0" smtClean="0">
                <a:latin typeface="Arial Black" pitchFamily="34" charset="0"/>
              </a:rPr>
              <a:t>1872 in North America</a:t>
            </a:r>
          </a:p>
          <a:p>
            <a:pPr marL="342900" indent="-342900">
              <a:lnSpc>
                <a:spcPct val="150000"/>
              </a:lnSpc>
              <a:buFontTx/>
              <a:buAutoNum type="arabicPeriod"/>
            </a:pPr>
            <a:r>
              <a:rPr lang="en-US" b="1" dirty="0" smtClean="0">
                <a:latin typeface="Arial Black" pitchFamily="34" charset="0"/>
              </a:rPr>
              <a:t>2003 UK outbreak</a:t>
            </a:r>
          </a:p>
          <a:p>
            <a:pPr marL="342900" indent="-342900">
              <a:lnSpc>
                <a:spcPct val="150000"/>
              </a:lnSpc>
              <a:buFontTx/>
              <a:buAutoNum type="arabicPeriod"/>
            </a:pPr>
            <a:r>
              <a:rPr lang="en-US" b="1" dirty="0" smtClean="0">
                <a:latin typeface="Arial Black" pitchFamily="34" charset="0"/>
              </a:rPr>
              <a:t>2007 Australian outbreak</a:t>
            </a:r>
          </a:p>
          <a:p>
            <a:pPr marL="342900" indent="-342900">
              <a:lnSpc>
                <a:spcPct val="150000"/>
              </a:lnSpc>
              <a:buFontTx/>
              <a:buAutoNum type="arabicPeriod"/>
            </a:pPr>
            <a:r>
              <a:rPr lang="en-US" b="1" dirty="0" smtClean="0">
                <a:latin typeface="Arial Black" pitchFamily="34" charset="0"/>
              </a:rPr>
              <a:t>2019 UK outbreak</a:t>
            </a:r>
          </a:p>
          <a:p>
            <a:pPr marL="342900" indent="-342900">
              <a:buFontTx/>
              <a:buAutoNum type="arabicPeriod"/>
            </a:pPr>
            <a:endParaRPr lang="en-US" b="1" dirty="0" smtClean="0"/>
          </a:p>
          <a:p>
            <a:pPr marL="342900" indent="-342900">
              <a:buAutoNum type="arabicPeriod"/>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62712"/>
            <a:ext cx="6553200" cy="932688"/>
          </a:xfrm>
        </p:spPr>
        <p:txBody>
          <a:bodyPr/>
          <a:lstStyle/>
          <a:p>
            <a:pPr algn="ctr"/>
            <a:r>
              <a:rPr lang="en-US" sz="5400" dirty="0" smtClean="0">
                <a:solidFill>
                  <a:srgbClr val="002060"/>
                </a:solidFill>
                <a:latin typeface="Arial Rounded MT Bold" pitchFamily="34" charset="0"/>
              </a:rPr>
              <a:t>The Organism</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
        <p:nvSpPr>
          <p:cNvPr id="6" name="Rectangle 5"/>
          <p:cNvSpPr/>
          <p:nvPr/>
        </p:nvSpPr>
        <p:spPr>
          <a:xfrm>
            <a:off x="381000" y="2362200"/>
            <a:ext cx="8077200" cy="2677656"/>
          </a:xfrm>
          <a:prstGeom prst="rect">
            <a:avLst/>
          </a:prstGeom>
        </p:spPr>
        <p:txBody>
          <a:bodyPr wrap="square">
            <a:spAutoFit/>
          </a:bodyPr>
          <a:lstStyle/>
          <a:p>
            <a:r>
              <a:rPr lang="en-US" sz="2800" b="1" dirty="0" smtClean="0"/>
              <a:t>Caused by strains </a:t>
            </a:r>
            <a:r>
              <a:rPr lang="en-US" sz="2800" b="1" dirty="0" smtClean="0"/>
              <a:t>influenza viruses</a:t>
            </a:r>
            <a:endParaRPr lang="en-US" sz="2800" b="1" dirty="0" smtClean="0"/>
          </a:p>
          <a:p>
            <a:r>
              <a:rPr lang="en-US" sz="2800" dirty="0" smtClean="0"/>
              <a:t>Family:  </a:t>
            </a:r>
            <a:r>
              <a:rPr lang="en-US" sz="2800" i="1" dirty="0" err="1" smtClean="0"/>
              <a:t>Orthomyxoviridae</a:t>
            </a:r>
            <a:r>
              <a:rPr lang="en-US" sz="2800" dirty="0" smtClean="0"/>
              <a:t>: </a:t>
            </a:r>
          </a:p>
          <a:p>
            <a:r>
              <a:rPr lang="en-US" sz="2800" dirty="0" smtClean="0"/>
              <a:t>Genus :  </a:t>
            </a:r>
            <a:r>
              <a:rPr lang="en-US" sz="2800" i="1" dirty="0" smtClean="0"/>
              <a:t>Influenza Virus A</a:t>
            </a:r>
            <a:r>
              <a:rPr lang="en-US" sz="2800" dirty="0" smtClean="0"/>
              <a:t> </a:t>
            </a:r>
          </a:p>
          <a:p>
            <a:r>
              <a:rPr lang="en-US" sz="2800" dirty="0" smtClean="0"/>
              <a:t>Two main strains of virus:</a:t>
            </a:r>
          </a:p>
          <a:p>
            <a:pPr lvl="6"/>
            <a:r>
              <a:rPr lang="en-US" sz="2800" dirty="0" smtClean="0"/>
              <a:t> subtype 1: equine-1 (H7N7) and</a:t>
            </a:r>
          </a:p>
          <a:p>
            <a:pPr lvl="6"/>
            <a:r>
              <a:rPr lang="en-US" sz="2800" dirty="0" smtClean="0"/>
              <a:t> subtype 2: equine-1 (H3N8).  </a:t>
            </a:r>
          </a:p>
        </p:txBody>
      </p:sp>
      <p:sp>
        <p:nvSpPr>
          <p:cNvPr id="7" name="TextBox 6"/>
          <p:cNvSpPr txBox="1"/>
          <p:nvPr/>
        </p:nvSpPr>
        <p:spPr>
          <a:xfrm>
            <a:off x="304800" y="5257800"/>
            <a:ext cx="8534400" cy="707886"/>
          </a:xfrm>
          <a:prstGeom prst="rect">
            <a:avLst/>
          </a:prstGeom>
          <a:noFill/>
        </p:spPr>
        <p:txBody>
          <a:bodyPr wrap="square" rtlCol="0">
            <a:spAutoFit/>
          </a:bodyPr>
          <a:lstStyle/>
          <a:p>
            <a:r>
              <a:rPr lang="en-US" sz="2000" b="1" dirty="0" smtClean="0"/>
              <a:t>The OIE now considers H7N7 strains likely to be extinct since these strains have not been isolated for over 20 years.</a:t>
            </a:r>
            <a:endParaRPr lang="en-US" sz="20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533400"/>
            <a:ext cx="6858000" cy="914400"/>
          </a:xfrm>
        </p:spPr>
        <p:txBody>
          <a:bodyPr>
            <a:normAutofit/>
          </a:bodyPr>
          <a:lstStyle/>
          <a:p>
            <a:pPr algn="ctr"/>
            <a:r>
              <a:rPr lang="en-US" sz="5400" dirty="0" err="1" smtClean="0">
                <a:solidFill>
                  <a:srgbClr val="002060"/>
                </a:solidFill>
                <a:latin typeface="Arial Rounded MT Bold" pitchFamily="34" charset="0"/>
              </a:rPr>
              <a:t>Suceptible</a:t>
            </a:r>
            <a:r>
              <a:rPr lang="en-US" sz="5400" dirty="0" smtClean="0">
                <a:solidFill>
                  <a:srgbClr val="002060"/>
                </a:solidFill>
                <a:latin typeface="Arial Rounded MT Bold" pitchFamily="34" charset="0"/>
              </a:rPr>
              <a:t>  Species</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
        <p:nvSpPr>
          <p:cNvPr id="6" name="Rectangle 5"/>
          <p:cNvSpPr/>
          <p:nvPr/>
        </p:nvSpPr>
        <p:spPr>
          <a:xfrm>
            <a:off x="228600" y="1219200"/>
            <a:ext cx="4953000" cy="671851"/>
          </a:xfrm>
          <a:prstGeom prst="rect">
            <a:avLst/>
          </a:prstGeom>
        </p:spPr>
        <p:txBody>
          <a:bodyPr wrap="square">
            <a:spAutoFit/>
          </a:bodyPr>
          <a:lstStyle/>
          <a:p>
            <a:pPr>
              <a:lnSpc>
                <a:spcPct val="150000"/>
              </a:lnSpc>
            </a:pPr>
            <a:endParaRPr lang="en-US" sz="2800" b="1" dirty="0" smtClean="0"/>
          </a:p>
        </p:txBody>
      </p:sp>
      <p:sp>
        <p:nvSpPr>
          <p:cNvPr id="7" name="Rectangle 6"/>
          <p:cNvSpPr/>
          <p:nvPr/>
        </p:nvSpPr>
        <p:spPr>
          <a:xfrm>
            <a:off x="609600" y="1295400"/>
            <a:ext cx="5334000" cy="3539430"/>
          </a:xfrm>
          <a:prstGeom prst="rect">
            <a:avLst/>
          </a:prstGeom>
        </p:spPr>
        <p:txBody>
          <a:bodyPr wrap="square">
            <a:spAutoFit/>
          </a:bodyPr>
          <a:lstStyle/>
          <a:p>
            <a:pPr lvl="1" algn="just">
              <a:lnSpc>
                <a:spcPct val="200000"/>
              </a:lnSpc>
              <a:buFont typeface="Wingdings" pitchFamily="2" charset="2"/>
              <a:buChar char="ü"/>
            </a:pPr>
            <a:r>
              <a:rPr lang="en-US" sz="3200" dirty="0" smtClean="0"/>
              <a:t>Horses (</a:t>
            </a:r>
            <a:r>
              <a:rPr lang="en-US" sz="3200" i="1" dirty="0" err="1" smtClean="0"/>
              <a:t>Equus</a:t>
            </a:r>
            <a:r>
              <a:rPr lang="en-US" sz="3200" i="1" dirty="0" smtClean="0"/>
              <a:t> </a:t>
            </a:r>
            <a:r>
              <a:rPr lang="en-US" sz="3200" i="1" dirty="0" err="1" smtClean="0"/>
              <a:t>caballus</a:t>
            </a:r>
            <a:r>
              <a:rPr lang="en-US" sz="3200" dirty="0" smtClean="0"/>
              <a:t>)</a:t>
            </a:r>
          </a:p>
          <a:p>
            <a:pPr lvl="1" algn="just">
              <a:lnSpc>
                <a:spcPct val="200000"/>
              </a:lnSpc>
              <a:buFont typeface="Wingdings" pitchFamily="2" charset="2"/>
              <a:buChar char="ü"/>
            </a:pPr>
            <a:r>
              <a:rPr lang="en-US" sz="3200" dirty="0" smtClean="0"/>
              <a:t>Other equines and</a:t>
            </a:r>
          </a:p>
          <a:p>
            <a:pPr lvl="1" algn="just">
              <a:lnSpc>
                <a:spcPct val="200000"/>
              </a:lnSpc>
              <a:buFont typeface="Wingdings" pitchFamily="2" charset="2"/>
              <a:buChar char="ü"/>
            </a:pPr>
            <a:r>
              <a:rPr lang="en-US" sz="3200" dirty="0" smtClean="0"/>
              <a:t> man also</a:t>
            </a:r>
          </a:p>
          <a:p>
            <a:pPr lvl="1" algn="ctr">
              <a:buFont typeface="Wingdings" pitchFamily="2" charset="2"/>
              <a:buChar char="ü"/>
            </a:pPr>
            <a:endParaRPr lang="en-US" sz="3200" dirty="0" smtClean="0"/>
          </a:p>
        </p:txBody>
      </p:sp>
      <p:pic>
        <p:nvPicPr>
          <p:cNvPr id="8" name="Picture 2" descr="C:\Users\Dell\Desktop\horses as pet.jpg"/>
          <p:cNvPicPr>
            <a:picLocks noChangeAspect="1" noChangeArrowheads="1"/>
          </p:cNvPicPr>
          <p:nvPr/>
        </p:nvPicPr>
        <p:blipFill>
          <a:blip r:embed="rId5"/>
          <a:srcRect/>
          <a:stretch>
            <a:fillRect/>
          </a:stretch>
        </p:blipFill>
        <p:spPr bwMode="auto">
          <a:xfrm>
            <a:off x="3276601" y="3124200"/>
            <a:ext cx="4876800" cy="3103418"/>
          </a:xfrm>
          <a:prstGeom prst="rect">
            <a:avLst/>
          </a:prstGeom>
          <a:noFill/>
        </p:spPr>
      </p:pic>
      <p:sp>
        <p:nvSpPr>
          <p:cNvPr id="9" name="TextBox 8"/>
          <p:cNvSpPr txBox="1"/>
          <p:nvPr/>
        </p:nvSpPr>
        <p:spPr>
          <a:xfrm>
            <a:off x="990600" y="6260068"/>
            <a:ext cx="7543800" cy="369332"/>
          </a:xfrm>
          <a:prstGeom prst="rect">
            <a:avLst/>
          </a:prstGeom>
          <a:noFill/>
        </p:spPr>
        <p:txBody>
          <a:bodyPr wrap="square" rtlCol="0">
            <a:spAutoFit/>
          </a:bodyPr>
          <a:lstStyle/>
          <a:p>
            <a:r>
              <a:rPr lang="en-US" b="1" dirty="0" smtClean="0"/>
              <a:t>Equine influenza is historically not known to affect humans</a:t>
            </a:r>
            <a:endParaRPr lang="en-US"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34112"/>
            <a:ext cx="6858000" cy="932688"/>
          </a:xfrm>
        </p:spPr>
        <p:txBody>
          <a:bodyPr>
            <a:normAutofit/>
          </a:bodyPr>
          <a:lstStyle/>
          <a:p>
            <a:pPr algn="ctr"/>
            <a:r>
              <a:rPr lang="en-US" sz="5400" smtClean="0">
                <a:solidFill>
                  <a:srgbClr val="002060"/>
                </a:solidFill>
                <a:latin typeface="Arial Rounded MT Bold" pitchFamily="34" charset="0"/>
              </a:rPr>
              <a:t>Transmission</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
        <p:nvSpPr>
          <p:cNvPr id="6" name="Rectangle 5"/>
          <p:cNvSpPr/>
          <p:nvPr/>
        </p:nvSpPr>
        <p:spPr>
          <a:xfrm>
            <a:off x="228600" y="1219200"/>
            <a:ext cx="8610600" cy="3970318"/>
          </a:xfrm>
          <a:prstGeom prst="rect">
            <a:avLst/>
          </a:prstGeom>
        </p:spPr>
        <p:txBody>
          <a:bodyPr wrap="square">
            <a:spAutoFit/>
          </a:bodyPr>
          <a:lstStyle/>
          <a:p>
            <a:pPr>
              <a:lnSpc>
                <a:spcPct val="150000"/>
              </a:lnSpc>
              <a:buFont typeface="Wingdings" pitchFamily="2" charset="2"/>
              <a:buChar char="q"/>
            </a:pPr>
            <a:r>
              <a:rPr lang="en-US" sz="2800" dirty="0" smtClean="0"/>
              <a:t>Extremely contagious and</a:t>
            </a:r>
          </a:p>
          <a:p>
            <a:pPr>
              <a:lnSpc>
                <a:spcPct val="150000"/>
              </a:lnSpc>
              <a:buFont typeface="Wingdings" pitchFamily="2" charset="2"/>
              <a:buChar char="q"/>
            </a:pPr>
            <a:r>
              <a:rPr lang="en-US" sz="2800" dirty="0" smtClean="0"/>
              <a:t> Spread by direct contact, </a:t>
            </a:r>
          </a:p>
          <a:p>
            <a:pPr lvl="3">
              <a:lnSpc>
                <a:spcPct val="150000"/>
              </a:lnSpc>
              <a:buFont typeface="Wingdings" pitchFamily="2" charset="2"/>
              <a:buChar char="q"/>
            </a:pPr>
            <a:r>
              <a:rPr lang="en-US" sz="2800" dirty="0" smtClean="0"/>
              <a:t>aerosol from coughing (up to 30m), </a:t>
            </a:r>
          </a:p>
          <a:p>
            <a:pPr lvl="3">
              <a:lnSpc>
                <a:spcPct val="150000"/>
              </a:lnSpc>
              <a:buFont typeface="Wingdings" pitchFamily="2" charset="2"/>
              <a:buChar char="q"/>
            </a:pPr>
            <a:r>
              <a:rPr lang="en-US" sz="2800" dirty="0" smtClean="0"/>
              <a:t>wind (up to 8km) and </a:t>
            </a:r>
          </a:p>
          <a:p>
            <a:pPr lvl="3">
              <a:lnSpc>
                <a:spcPct val="150000"/>
              </a:lnSpc>
              <a:buFont typeface="Wingdings" pitchFamily="2" charset="2"/>
              <a:buChar char="q"/>
            </a:pPr>
            <a:r>
              <a:rPr lang="en-US" sz="2800" dirty="0" smtClean="0"/>
              <a:t>indirect contact with infected material during 36 hours.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34112"/>
            <a:ext cx="6858000" cy="932688"/>
          </a:xfrm>
        </p:spPr>
        <p:txBody>
          <a:bodyPr>
            <a:normAutofit/>
          </a:bodyPr>
          <a:lstStyle/>
          <a:p>
            <a:pPr algn="ctr"/>
            <a:r>
              <a:rPr lang="en-US" sz="5400" dirty="0" smtClean="0">
                <a:solidFill>
                  <a:srgbClr val="002060"/>
                </a:solidFill>
                <a:latin typeface="Arial Rounded MT Bold" pitchFamily="34" charset="0"/>
              </a:rPr>
              <a:t>Pathogenesis</a:t>
            </a:r>
            <a:endParaRPr lang="en-US" dirty="0">
              <a:solidFill>
                <a:srgbClr val="002060"/>
              </a:solidFill>
            </a:endParaRPr>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
        <p:nvSpPr>
          <p:cNvPr id="6" name="Rectangle 5"/>
          <p:cNvSpPr/>
          <p:nvPr/>
        </p:nvSpPr>
        <p:spPr>
          <a:xfrm>
            <a:off x="228600" y="1447800"/>
            <a:ext cx="4419600" cy="5196166"/>
          </a:xfrm>
          <a:prstGeom prst="rect">
            <a:avLst/>
          </a:prstGeom>
        </p:spPr>
        <p:txBody>
          <a:bodyPr wrap="square">
            <a:spAutoFit/>
          </a:bodyPr>
          <a:lstStyle/>
          <a:p>
            <a:pPr algn="just">
              <a:lnSpc>
                <a:spcPct val="150000"/>
              </a:lnSpc>
              <a:buFont typeface="Wingdings" pitchFamily="2" charset="2"/>
              <a:buChar char="q"/>
            </a:pPr>
            <a:r>
              <a:rPr lang="en-US" sz="2800" b="1" dirty="0" smtClean="0"/>
              <a:t>The influenza virus causes symptoms by replicating within respiratory epithelial cells, resulting in destruction of tracheal and bronchial epithelium and cilia</a:t>
            </a:r>
          </a:p>
        </p:txBody>
      </p:sp>
      <p:pic>
        <p:nvPicPr>
          <p:cNvPr id="2050" name="Picture 2" descr="C:\Users\Dell\Desktop\IMG-20190207-WA0000-e1549553311644.jpg"/>
          <p:cNvPicPr>
            <a:picLocks noChangeAspect="1" noChangeArrowheads="1"/>
          </p:cNvPicPr>
          <p:nvPr/>
        </p:nvPicPr>
        <p:blipFill>
          <a:blip r:embed="rId5"/>
          <a:srcRect/>
          <a:stretch>
            <a:fillRect/>
          </a:stretch>
        </p:blipFill>
        <p:spPr bwMode="auto">
          <a:xfrm>
            <a:off x="5001250" y="1676400"/>
            <a:ext cx="4066550" cy="48006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458200" cy="4648200"/>
          </a:xfrm>
        </p:spPr>
        <p:txBody>
          <a:bodyPr>
            <a:noAutofit/>
          </a:bodyPr>
          <a:lstStyle/>
          <a:p>
            <a:r>
              <a:rPr lang="en-US" sz="3200" b="1" dirty="0" smtClean="0">
                <a:latin typeface="Times New Roman" pitchFamily="18" charset="0"/>
                <a:cs typeface="Times New Roman" pitchFamily="18" charset="0"/>
              </a:rPr>
              <a:t>Short period of incubation of 2-3 days.</a:t>
            </a:r>
          </a:p>
          <a:p>
            <a:pPr lvl="3">
              <a:buFont typeface="Wingdings" pitchFamily="2" charset="2"/>
              <a:buChar char="ü"/>
            </a:pPr>
            <a:r>
              <a:rPr lang="en-US" sz="3200" b="1" dirty="0" smtClean="0">
                <a:latin typeface="Times New Roman" pitchFamily="18" charset="0"/>
                <a:cs typeface="Times New Roman" pitchFamily="18" charset="0"/>
              </a:rPr>
              <a:t>Fever</a:t>
            </a:r>
            <a:r>
              <a:rPr lang="en-US" sz="3200" dirty="0" smtClean="0">
                <a:latin typeface="Times New Roman" pitchFamily="18" charset="0"/>
                <a:cs typeface="Times New Roman" pitchFamily="18" charset="0"/>
              </a:rPr>
              <a:t> (up to 106 °F )</a:t>
            </a:r>
            <a:endParaRPr lang="en-US" sz="3200" b="1" dirty="0" smtClean="0">
              <a:latin typeface="Times New Roman" pitchFamily="18" charset="0"/>
              <a:cs typeface="Times New Roman" pitchFamily="18" charset="0"/>
            </a:endParaRPr>
          </a:p>
          <a:p>
            <a:pPr lvl="3">
              <a:buFont typeface="Wingdings" pitchFamily="2" charset="2"/>
              <a:buChar char="ü"/>
            </a:pPr>
            <a:r>
              <a:rPr lang="en-US" sz="3200" b="1" dirty="0" smtClean="0">
                <a:latin typeface="Times New Roman" pitchFamily="18" charset="0"/>
                <a:cs typeface="Times New Roman" pitchFamily="18" charset="0"/>
              </a:rPr>
              <a:t>Dry cough moving to a moist cough</a:t>
            </a:r>
          </a:p>
          <a:p>
            <a:pPr lvl="3">
              <a:buFont typeface="Wingdings" pitchFamily="2" charset="2"/>
              <a:buChar char="ü"/>
            </a:pPr>
            <a:r>
              <a:rPr lang="en-US" sz="3200" b="1" dirty="0" smtClean="0">
                <a:latin typeface="Times New Roman" pitchFamily="18" charset="0"/>
                <a:cs typeface="Times New Roman" pitchFamily="18" charset="0"/>
              </a:rPr>
              <a:t>Watery nasal discharge, only sometimes</a:t>
            </a:r>
          </a:p>
          <a:p>
            <a:pPr lvl="3"/>
            <a:r>
              <a:rPr lang="en-US" sz="3200" b="1" dirty="0" smtClean="0">
                <a:latin typeface="Times New Roman" pitchFamily="18" charset="0"/>
                <a:cs typeface="Times New Roman" pitchFamily="18" charset="0"/>
              </a:rPr>
              <a:t>Weakness, anorexia</a:t>
            </a:r>
          </a:p>
          <a:p>
            <a:pPr lvl="3"/>
            <a:endParaRPr lang="en-US" sz="3200" b="1" dirty="0" smtClean="0">
              <a:latin typeface="Times New Roman" pitchFamily="18" charset="0"/>
              <a:cs typeface="Times New Roman" pitchFamily="18" charset="0"/>
            </a:endParaRPr>
          </a:p>
          <a:p>
            <a:r>
              <a:rPr lang="en-US" sz="3200" b="1" dirty="0" smtClean="0">
                <a:latin typeface="Times New Roman" pitchFamily="18" charset="0"/>
                <a:cs typeface="Times New Roman" pitchFamily="18" charset="0"/>
              </a:rPr>
              <a:t>Secondary infection of the URT that can be fatal in foals due to pneumonia</a:t>
            </a:r>
          </a:p>
          <a:p>
            <a:pPr>
              <a:buNone/>
            </a:pPr>
            <a:endParaRPr lang="en-US" sz="2400" dirty="0" smtClean="0"/>
          </a:p>
        </p:txBody>
      </p:sp>
      <p:pic>
        <p:nvPicPr>
          <p:cNvPr id="4" name="Picture 5" descr="C:\Users\Dell\Desktop\Bihar_Veterinary_College_logo.png"/>
          <p:cNvPicPr>
            <a:picLocks noChangeAspect="1" noChangeArrowheads="1"/>
          </p:cNvPicPr>
          <p:nvPr/>
        </p:nvPicPr>
        <p:blipFill>
          <a:blip r:embed="rId3" cstate="print"/>
          <a:srcRect/>
          <a:stretch>
            <a:fillRect/>
          </a:stretch>
        </p:blipFill>
        <p:spPr bwMode="auto">
          <a:xfrm>
            <a:off x="64685" y="76200"/>
            <a:ext cx="1154515" cy="1219200"/>
          </a:xfrm>
          <a:prstGeom prst="rect">
            <a:avLst/>
          </a:prstGeom>
          <a:noFill/>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815864" y="25807"/>
            <a:ext cx="1251936" cy="1193393"/>
          </a:xfrm>
          <a:prstGeom prst="rect">
            <a:avLst/>
          </a:prstGeom>
        </p:spPr>
      </p:pic>
      <p:sp>
        <p:nvSpPr>
          <p:cNvPr id="6" name="Title 1"/>
          <p:cNvSpPr txBox="1">
            <a:spLocks/>
          </p:cNvSpPr>
          <p:nvPr/>
        </p:nvSpPr>
        <p:spPr>
          <a:xfrm>
            <a:off x="1143000" y="134112"/>
            <a:ext cx="6858000" cy="932688"/>
          </a:xfrm>
          <a:prstGeom prst="rect">
            <a:avLst/>
          </a:prstGeom>
        </p:spPr>
        <p:txBody>
          <a:bodyPr vert="horz" lIns="0" rIns="0" bIns="0" anchor="b">
            <a:normAutofit/>
          </a:bodyPr>
          <a:lstStyle/>
          <a:p>
            <a:pPr lvl="0" algn="ctr">
              <a:spcBef>
                <a:spcPct val="0"/>
              </a:spcBef>
              <a:defRPr/>
            </a:pPr>
            <a:r>
              <a:rPr lang="en-US" sz="4800" dirty="0" smtClean="0">
                <a:solidFill>
                  <a:srgbClr val="002060"/>
                </a:solidFill>
                <a:latin typeface="Arial Rounded MT Bold" pitchFamily="34" charset="0"/>
                <a:ea typeface="+mj-ea"/>
                <a:cs typeface="+mj-cs"/>
              </a:rPr>
              <a:t>Clinical signs</a:t>
            </a:r>
            <a:endParaRPr kumimoji="0" lang="en-US" sz="4400" b="0" i="0" u="none" strike="noStrike" kern="1200" cap="none" spc="0" normalizeH="0" baseline="0" noProof="0" dirty="0">
              <a:ln>
                <a:noFill/>
              </a:ln>
              <a:solidFill>
                <a:srgbClr val="002060"/>
              </a:solidFill>
              <a:effectLst/>
              <a:uLnTx/>
              <a:uFillTx/>
              <a:latin typeface="+mj-lt"/>
              <a:ea typeface="+mj-ea"/>
              <a:cs typeface="+mj-cs"/>
            </a:endParaRPr>
          </a:p>
        </p:txBody>
      </p:sp>
      <p:sp>
        <p:nvSpPr>
          <p:cNvPr id="7" name="TextBox 6"/>
          <p:cNvSpPr txBox="1"/>
          <p:nvPr/>
        </p:nvSpPr>
        <p:spPr>
          <a:xfrm>
            <a:off x="228600" y="5943600"/>
            <a:ext cx="8915400" cy="369332"/>
          </a:xfrm>
          <a:prstGeom prst="rect">
            <a:avLst/>
          </a:prstGeom>
          <a:noFill/>
        </p:spPr>
        <p:txBody>
          <a:bodyPr wrap="square" rtlCol="0">
            <a:spAutoFit/>
          </a:bodyPr>
          <a:lstStyle/>
          <a:p>
            <a:r>
              <a:rPr lang="en-US" b="1" i="1" dirty="0" smtClean="0"/>
              <a:t>Horses that become immune may not show signs but will still shed the virus.</a:t>
            </a:r>
            <a:r>
              <a:rPr lang="en-US" i="1" dirty="0" smtClean="0"/>
              <a:t> </a:t>
            </a:r>
            <a:r>
              <a:rPr lang="en-US" i="1" baseline="30000" dirty="0" smtClean="0">
                <a:hlinkClick r:id="rId5"/>
              </a:rPr>
              <a:t>[1]</a:t>
            </a:r>
            <a:endParaRPr lang="en-US" i="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5602591</TotalTime>
  <Words>2116</Words>
  <Application>Microsoft Office PowerPoint</Application>
  <PresentationFormat>On-screen Show (4:3)</PresentationFormat>
  <Paragraphs>287</Paragraphs>
  <Slides>34</Slides>
  <Notes>32</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Flow</vt:lpstr>
      <vt:lpstr>EQUINE VIRAL DISEASES</vt:lpstr>
      <vt:lpstr>Slide 2</vt:lpstr>
      <vt:lpstr>EQUINE INFLUENZA</vt:lpstr>
      <vt:lpstr>Epidemiology</vt:lpstr>
      <vt:lpstr>The Organism</vt:lpstr>
      <vt:lpstr>Suceptible  Species</vt:lpstr>
      <vt:lpstr>Transmission</vt:lpstr>
      <vt:lpstr>Pathogenesis</vt:lpstr>
      <vt:lpstr>Slide 9</vt:lpstr>
      <vt:lpstr>Slide 10</vt:lpstr>
      <vt:lpstr>Necropsy Lesion</vt:lpstr>
      <vt:lpstr>Diagnosis</vt:lpstr>
      <vt:lpstr>Diagnosis</vt:lpstr>
      <vt:lpstr>EQUINE VIRAL ARTERITIS</vt:lpstr>
      <vt:lpstr>Epidemiology</vt:lpstr>
      <vt:lpstr>The Organism</vt:lpstr>
      <vt:lpstr>Suceptible  Species</vt:lpstr>
      <vt:lpstr>Transmission</vt:lpstr>
      <vt:lpstr>Pathogenesis</vt:lpstr>
      <vt:lpstr>Slide 20</vt:lpstr>
      <vt:lpstr>Necropsy Lesion</vt:lpstr>
      <vt:lpstr>Diagnosis</vt:lpstr>
      <vt:lpstr>Diagnosis</vt:lpstr>
      <vt:lpstr>EQUINE RHINOPNEUMONITIS</vt:lpstr>
      <vt:lpstr>Epidemiology</vt:lpstr>
      <vt:lpstr>The Organism</vt:lpstr>
      <vt:lpstr>Suceptible  Species</vt:lpstr>
      <vt:lpstr>Transmission-Primary</vt:lpstr>
      <vt:lpstr>Slide 29</vt:lpstr>
      <vt:lpstr>Slide 30</vt:lpstr>
      <vt:lpstr>Necropsy Lesion</vt:lpstr>
      <vt:lpstr>Diagnosis</vt:lpstr>
      <vt:lpstr>Diagnosis</vt:lpstr>
      <vt:lpstr>Slide 34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EQUINE DISEASES</dc:title>
  <dc:creator>Dell</dc:creator>
  <cp:lastModifiedBy>Dell</cp:lastModifiedBy>
  <cp:revision>63</cp:revision>
  <dcterms:created xsi:type="dcterms:W3CDTF">2006-08-16T00:00:00Z</dcterms:created>
  <dcterms:modified xsi:type="dcterms:W3CDTF">2020-04-14T08:26:01Z</dcterms:modified>
</cp:coreProperties>
</file>