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2" r:id="rId3"/>
    <p:sldId id="333" r:id="rId4"/>
    <p:sldId id="325" r:id="rId5"/>
    <p:sldId id="331" r:id="rId6"/>
    <p:sldId id="326" r:id="rId7"/>
    <p:sldId id="330" r:id="rId8"/>
    <p:sldId id="327" r:id="rId9"/>
    <p:sldId id="303" r:id="rId10"/>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73" autoAdjust="0"/>
    <p:restoredTop sz="94717" autoAdjust="0"/>
  </p:normalViewPr>
  <p:slideViewPr>
    <p:cSldViewPr>
      <p:cViewPr>
        <p:scale>
          <a:sx n="93" d="100"/>
          <a:sy n="93" d="100"/>
        </p:scale>
        <p:origin x="-330" y="-3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coursesonline.iasri.res.i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1524000"/>
            <a:ext cx="8686800" cy="2286000"/>
          </a:xfrm>
        </p:spPr>
        <p:txBody>
          <a:bodyPr/>
          <a:lstStyle/>
          <a:p>
            <a:pPr eaLnBrk="1" hangingPunct="1">
              <a:defRPr/>
            </a:pPr>
            <a:r>
              <a:rPr lang="en-US" sz="3600" b="1" dirty="0" smtClean="0">
                <a:solidFill>
                  <a:srgbClr val="C00000"/>
                </a:solidFill>
              </a:rPr>
              <a:t>Operation and Maintenance of Evaporators</a:t>
            </a:r>
            <a:r>
              <a:rPr lang="en-US" sz="5400" b="1" dirty="0" smtClean="0">
                <a:solidFill>
                  <a:srgbClr val="C00000"/>
                </a:solidFill>
              </a:rPr>
              <a:t/>
            </a:r>
            <a:br>
              <a:rPr lang="en-US" sz="5400" b="1" dirty="0" smtClean="0">
                <a:solidFill>
                  <a:srgbClr val="C00000"/>
                </a:solidFill>
              </a:rPr>
            </a:br>
            <a:endParaRPr lang="en-US" sz="4000" b="1" dirty="0" smtClean="0">
              <a:solidFill>
                <a:srgbClr val="C0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smtClean="0">
                <a:solidFill>
                  <a:srgbClr val="A50021"/>
                </a:solidFill>
              </a:rPr>
              <a:t>Dr. J. Badshah</a:t>
            </a:r>
          </a:p>
          <a:p>
            <a:pPr eaLnBrk="1" hangingPunct="1">
              <a:lnSpc>
                <a:spcPct val="90000"/>
              </a:lnSpc>
            </a:pPr>
            <a:r>
              <a:rPr lang="en-US" sz="2000" b="1" smtClean="0"/>
              <a:t>University Professor – cum - Chief Scientist</a:t>
            </a:r>
          </a:p>
          <a:p>
            <a:pPr eaLnBrk="1" hangingPunct="1">
              <a:lnSpc>
                <a:spcPct val="90000"/>
              </a:lnSpc>
            </a:pPr>
            <a:r>
              <a:rPr lang="en-US" sz="2000" b="1" smtClean="0"/>
              <a:t>Dairy Engineering Department</a:t>
            </a:r>
          </a:p>
          <a:p>
            <a:pPr eaLnBrk="1" hangingPunct="1">
              <a:lnSpc>
                <a:spcPct val="90000"/>
              </a:lnSpc>
            </a:pPr>
            <a:r>
              <a:rPr lang="en-US" sz="2000" b="1" smtClean="0"/>
              <a:t>Sanjay Gandhi Institute of Dairy Science &amp; Technology, Jagdeopath, Patna</a:t>
            </a:r>
          </a:p>
          <a:p>
            <a:pPr eaLnBrk="1" hangingPunct="1">
              <a:lnSpc>
                <a:spcPct val="90000"/>
              </a:lnSpc>
            </a:pPr>
            <a:r>
              <a:rPr lang="en-US" sz="1800" b="1" smtClean="0"/>
              <a:t>(Bihar Animal Sciences University, Patna)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dirty="0" smtClean="0">
                <a:solidFill>
                  <a:srgbClr val="FF0000"/>
                </a:solidFill>
              </a:rPr>
              <a:t>Operations of evaporators</a:t>
            </a:r>
            <a:endParaRPr lang="en-US" sz="3200"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r>
              <a:rPr lang="en-US" sz="2400" dirty="0" smtClean="0"/>
              <a:t>Preparation steps</a:t>
            </a:r>
          </a:p>
          <a:p>
            <a:pPr algn="just"/>
            <a:r>
              <a:rPr lang="en-US" sz="2400" dirty="0" smtClean="0"/>
              <a:t>Leakage test steps</a:t>
            </a:r>
          </a:p>
          <a:p>
            <a:pPr algn="just"/>
            <a:r>
              <a:rPr lang="en-US" sz="2400" dirty="0" smtClean="0"/>
              <a:t>Circulation of seal water, condenser water, running of liquid ring vacuum pump and spray pond pumps etc.</a:t>
            </a:r>
          </a:p>
          <a:p>
            <a:pPr algn="just"/>
            <a:r>
              <a:rPr lang="en-US" sz="2400" dirty="0" smtClean="0"/>
              <a:t>Water in Balance Tank and running on water with adjustment of steam in TC and setting of recirculation line to check circulation of water in </a:t>
            </a:r>
            <a:r>
              <a:rPr lang="en-US" sz="2400" dirty="0" err="1" smtClean="0"/>
              <a:t>vapour</a:t>
            </a:r>
            <a:r>
              <a:rPr lang="en-US" sz="2400" dirty="0" smtClean="0"/>
              <a:t> separator</a:t>
            </a:r>
          </a:p>
          <a:p>
            <a:pPr algn="just"/>
            <a:r>
              <a:rPr lang="en-US" sz="2400" dirty="0" smtClean="0"/>
              <a:t>Setting of proper temperatures in all effects and finally shifting on milk</a:t>
            </a:r>
          </a:p>
          <a:p>
            <a:pPr algn="just"/>
            <a:r>
              <a:rPr lang="en-US" sz="2400" dirty="0" smtClean="0"/>
              <a:t>Recirculation and finally adjusting the flow by checking concentration with Baume meter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200" b="1" dirty="0" smtClean="0"/>
              <a:t>Energy Saving In Evaporators</a:t>
            </a:r>
            <a:endParaRPr lang="en-US" sz="3200" b="1" dirty="0"/>
          </a:p>
        </p:txBody>
      </p:sp>
      <p:sp>
        <p:nvSpPr>
          <p:cNvPr id="3" name="Content Placeholder 2"/>
          <p:cNvSpPr>
            <a:spLocks noGrp="1"/>
          </p:cNvSpPr>
          <p:nvPr>
            <p:ph idx="1"/>
          </p:nvPr>
        </p:nvSpPr>
        <p:spPr>
          <a:xfrm>
            <a:off x="457200" y="838200"/>
            <a:ext cx="8229600" cy="5287963"/>
          </a:xfrm>
        </p:spPr>
        <p:txBody>
          <a:bodyPr/>
          <a:lstStyle/>
          <a:p>
            <a:r>
              <a:rPr lang="en-US" sz="2000" b="1" dirty="0" smtClean="0"/>
              <a:t>Evaporator</a:t>
            </a:r>
            <a:r>
              <a:rPr lang="en-US" sz="2000" dirty="0" smtClean="0"/>
              <a:t> </a:t>
            </a:r>
            <a:r>
              <a:rPr lang="en-US" sz="2000" dirty="0" smtClean="0"/>
              <a:t>design</a:t>
            </a:r>
            <a:r>
              <a:rPr lang="en-US" sz="2000" dirty="0" smtClean="0"/>
              <a:t> </a:t>
            </a:r>
            <a:r>
              <a:rPr lang="en-US" sz="2000" dirty="0" smtClean="0"/>
              <a:t>steam requirement per kg water evaporated  and condenser water </a:t>
            </a:r>
            <a:r>
              <a:rPr lang="en-US" sz="2000" dirty="0" err="1" smtClean="0"/>
              <a:t>requirementare</a:t>
            </a:r>
            <a:r>
              <a:rPr lang="en-US" sz="2000" dirty="0" smtClean="0"/>
              <a:t>*:</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pPr>
              <a:buNone/>
            </a:pPr>
            <a:endParaRPr lang="en-US" sz="2000" dirty="0" smtClean="0"/>
          </a:p>
          <a:p>
            <a:pPr>
              <a:buNone/>
            </a:pPr>
            <a:endParaRPr lang="en-US" sz="2000" dirty="0" smtClean="0">
              <a:hlinkClick r:id="rId2"/>
            </a:endParaRPr>
          </a:p>
          <a:p>
            <a:pPr>
              <a:buNone/>
            </a:pPr>
            <a:r>
              <a:rPr lang="en-US" sz="2000" dirty="0" smtClean="0">
                <a:hlinkClick r:id="rId2"/>
              </a:rPr>
              <a:t>*</a:t>
            </a:r>
            <a:r>
              <a:rPr lang="en-US" dirty="0" smtClean="0">
                <a:hlinkClick r:id="rId2"/>
              </a:rPr>
              <a:t>http://</a:t>
            </a:r>
            <a:r>
              <a:rPr lang="en-US" dirty="0" smtClean="0">
                <a:hlinkClick r:id="rId2"/>
              </a:rPr>
              <a:t>ecoursesonline.iasri.res.in/</a:t>
            </a:r>
            <a:endParaRPr lang="en-US" dirty="0"/>
          </a:p>
        </p:txBody>
      </p:sp>
      <p:graphicFrame>
        <p:nvGraphicFramePr>
          <p:cNvPr id="4" name="Table 3"/>
          <p:cNvGraphicFramePr>
            <a:graphicFrameLocks noGrp="1"/>
          </p:cNvGraphicFramePr>
          <p:nvPr/>
        </p:nvGraphicFramePr>
        <p:xfrm>
          <a:off x="762000" y="1828800"/>
          <a:ext cx="7848600" cy="4111416"/>
        </p:xfrm>
        <a:graphic>
          <a:graphicData uri="http://schemas.openxmlformats.org/drawingml/2006/table">
            <a:tbl>
              <a:tblPr firstRow="1" bandRow="1">
                <a:tableStyleId>{5C22544A-7EE6-4342-B048-85BDC9FD1C3A}</a:tableStyleId>
              </a:tblPr>
              <a:tblGrid>
                <a:gridCol w="992895"/>
                <a:gridCol w="2931405"/>
                <a:gridCol w="1962150"/>
                <a:gridCol w="1962150"/>
              </a:tblGrid>
              <a:tr h="399627">
                <a:tc>
                  <a:txBody>
                    <a:bodyPr/>
                    <a:lstStyle/>
                    <a:p>
                      <a:r>
                        <a:rPr lang="en-US" dirty="0" smtClean="0">
                          <a:solidFill>
                            <a:schemeClr val="tx1"/>
                          </a:solidFill>
                        </a:rPr>
                        <a:t>S. No.</a:t>
                      </a:r>
                      <a:endParaRPr lang="en-US" dirty="0">
                        <a:solidFill>
                          <a:schemeClr val="tx1"/>
                        </a:solidFill>
                      </a:endParaRPr>
                    </a:p>
                  </a:txBody>
                  <a:tcPr/>
                </a:tc>
                <a:tc>
                  <a:txBody>
                    <a:bodyPr/>
                    <a:lstStyle/>
                    <a:p>
                      <a:r>
                        <a:rPr lang="en-US" dirty="0" smtClean="0">
                          <a:solidFill>
                            <a:schemeClr val="tx1"/>
                          </a:solidFill>
                        </a:rPr>
                        <a:t>Types</a:t>
                      </a:r>
                      <a:r>
                        <a:rPr lang="en-US" baseline="0" dirty="0" smtClean="0">
                          <a:solidFill>
                            <a:schemeClr val="tx1"/>
                          </a:solidFill>
                        </a:rPr>
                        <a:t> of evaporator</a:t>
                      </a:r>
                      <a:endParaRPr lang="en-US" dirty="0">
                        <a:solidFill>
                          <a:schemeClr val="tx1"/>
                        </a:solidFill>
                      </a:endParaRPr>
                    </a:p>
                  </a:txBody>
                  <a:tcPr/>
                </a:tc>
                <a:tc>
                  <a:txBody>
                    <a:bodyPr/>
                    <a:lstStyle/>
                    <a:p>
                      <a:r>
                        <a:rPr lang="en-US" dirty="0" smtClean="0">
                          <a:solidFill>
                            <a:schemeClr val="tx1"/>
                          </a:solidFill>
                        </a:rPr>
                        <a:t>Kg of steam/kg water evaporated</a:t>
                      </a:r>
                      <a:endParaRPr lang="en-US" dirty="0">
                        <a:solidFill>
                          <a:schemeClr val="tx1"/>
                        </a:solidFill>
                      </a:endParaRPr>
                    </a:p>
                  </a:txBody>
                  <a:tcPr/>
                </a:tc>
                <a:tc>
                  <a:txBody>
                    <a:bodyPr/>
                    <a:lstStyle/>
                    <a:p>
                      <a:r>
                        <a:rPr lang="en-US" dirty="0" smtClean="0">
                          <a:solidFill>
                            <a:schemeClr val="tx1"/>
                          </a:solidFill>
                        </a:rPr>
                        <a:t>Kg of water per kg </a:t>
                      </a:r>
                      <a:r>
                        <a:rPr lang="en-US" dirty="0" err="1" smtClean="0">
                          <a:solidFill>
                            <a:schemeClr val="tx1"/>
                          </a:solidFill>
                        </a:rPr>
                        <a:t>vapour</a:t>
                      </a:r>
                      <a:r>
                        <a:rPr lang="en-US" dirty="0" smtClean="0">
                          <a:solidFill>
                            <a:schemeClr val="tx1"/>
                          </a:solidFill>
                        </a:rPr>
                        <a:t> to condense</a:t>
                      </a:r>
                      <a:endParaRPr lang="en-US" dirty="0">
                        <a:solidFill>
                          <a:schemeClr val="tx1"/>
                        </a:solidFill>
                      </a:endParaRPr>
                    </a:p>
                  </a:txBody>
                  <a:tcPr/>
                </a:tc>
              </a:tr>
              <a:tr h="399627">
                <a:tc>
                  <a:txBody>
                    <a:bodyPr/>
                    <a:lstStyle/>
                    <a:p>
                      <a:r>
                        <a:rPr lang="en-US" dirty="0" smtClean="0"/>
                        <a:t>1.</a:t>
                      </a:r>
                      <a:endParaRPr lang="en-US" dirty="0"/>
                    </a:p>
                  </a:txBody>
                  <a:tcPr/>
                </a:tc>
                <a:tc>
                  <a:txBody>
                    <a:bodyPr/>
                    <a:lstStyle/>
                    <a:p>
                      <a:r>
                        <a:rPr lang="en-US" dirty="0" smtClean="0"/>
                        <a:t>Single effect</a:t>
                      </a:r>
                      <a:endParaRPr lang="en-US" dirty="0"/>
                    </a:p>
                  </a:txBody>
                  <a:tcPr/>
                </a:tc>
                <a:tc>
                  <a:txBody>
                    <a:bodyPr/>
                    <a:lstStyle/>
                    <a:p>
                      <a:r>
                        <a:rPr lang="en-US" dirty="0" smtClean="0">
                          <a:solidFill>
                            <a:schemeClr val="tx1"/>
                          </a:solidFill>
                        </a:rPr>
                        <a:t>1.17</a:t>
                      </a:r>
                      <a:endParaRPr lang="en-US" dirty="0">
                        <a:solidFill>
                          <a:schemeClr val="tx1"/>
                        </a:solidFill>
                      </a:endParaRPr>
                    </a:p>
                  </a:txBody>
                  <a:tcPr/>
                </a:tc>
                <a:tc>
                  <a:txBody>
                    <a:bodyPr/>
                    <a:lstStyle/>
                    <a:p>
                      <a:r>
                        <a:rPr lang="en-US" dirty="0" smtClean="0"/>
                        <a:t>20</a:t>
                      </a:r>
                      <a:endParaRPr lang="en-US" dirty="0"/>
                    </a:p>
                  </a:txBody>
                  <a:tcPr/>
                </a:tc>
              </a:tr>
              <a:tr h="399627">
                <a:tc>
                  <a:txBody>
                    <a:bodyPr/>
                    <a:lstStyle/>
                    <a:p>
                      <a:r>
                        <a:rPr lang="en-US" dirty="0" smtClean="0"/>
                        <a:t>2.</a:t>
                      </a:r>
                      <a:endParaRPr lang="en-US" dirty="0"/>
                    </a:p>
                  </a:txBody>
                  <a:tcPr/>
                </a:tc>
                <a:tc>
                  <a:txBody>
                    <a:bodyPr/>
                    <a:lstStyle/>
                    <a:p>
                      <a:r>
                        <a:rPr lang="en-US" dirty="0" smtClean="0"/>
                        <a:t>Single effect +TC</a:t>
                      </a:r>
                      <a:endParaRPr lang="en-US" dirty="0"/>
                    </a:p>
                  </a:txBody>
                  <a:tcPr/>
                </a:tc>
                <a:tc>
                  <a:txBody>
                    <a:bodyPr/>
                    <a:lstStyle/>
                    <a:p>
                      <a:r>
                        <a:rPr lang="en-US" dirty="0" smtClean="0"/>
                        <a:t>057</a:t>
                      </a:r>
                      <a:endParaRPr lang="en-US" dirty="0"/>
                    </a:p>
                  </a:txBody>
                  <a:tcPr/>
                </a:tc>
                <a:tc>
                  <a:txBody>
                    <a:bodyPr/>
                    <a:lstStyle/>
                    <a:p>
                      <a:r>
                        <a:rPr lang="en-US" dirty="0" smtClean="0"/>
                        <a:t>9</a:t>
                      </a:r>
                      <a:endParaRPr lang="en-US" dirty="0"/>
                    </a:p>
                  </a:txBody>
                  <a:tcPr/>
                </a:tc>
              </a:tr>
              <a:tr h="399627">
                <a:tc>
                  <a:txBody>
                    <a:bodyPr/>
                    <a:lstStyle/>
                    <a:p>
                      <a:r>
                        <a:rPr lang="en-US" dirty="0" smtClean="0"/>
                        <a:t>3.</a:t>
                      </a:r>
                      <a:endParaRPr lang="en-US" dirty="0"/>
                    </a:p>
                  </a:txBody>
                  <a:tcPr/>
                </a:tc>
                <a:tc>
                  <a:txBody>
                    <a:bodyPr/>
                    <a:lstStyle/>
                    <a:p>
                      <a:r>
                        <a:rPr lang="en-US" dirty="0" smtClean="0"/>
                        <a:t>Double effect</a:t>
                      </a:r>
                      <a:endParaRPr lang="en-US" dirty="0"/>
                    </a:p>
                  </a:txBody>
                  <a:tcPr/>
                </a:tc>
                <a:tc>
                  <a:txBody>
                    <a:bodyPr/>
                    <a:lstStyle/>
                    <a:p>
                      <a:r>
                        <a:rPr lang="en-US" dirty="0" smtClean="0"/>
                        <a:t>0.57</a:t>
                      </a:r>
                      <a:endParaRPr lang="en-US" dirty="0"/>
                    </a:p>
                  </a:txBody>
                  <a:tcPr/>
                </a:tc>
                <a:tc>
                  <a:txBody>
                    <a:bodyPr/>
                    <a:lstStyle/>
                    <a:p>
                      <a:r>
                        <a:rPr lang="en-US" dirty="0" smtClean="0"/>
                        <a:t>9</a:t>
                      </a:r>
                      <a:endParaRPr lang="en-US" dirty="0"/>
                    </a:p>
                  </a:txBody>
                  <a:tcPr/>
                </a:tc>
              </a:tr>
              <a:tr h="399627">
                <a:tc>
                  <a:txBody>
                    <a:bodyPr/>
                    <a:lstStyle/>
                    <a:p>
                      <a:r>
                        <a:rPr lang="en-US" dirty="0" smtClean="0"/>
                        <a:t>4.</a:t>
                      </a:r>
                      <a:endParaRPr lang="en-US" dirty="0"/>
                    </a:p>
                  </a:txBody>
                  <a:tcPr/>
                </a:tc>
                <a:tc>
                  <a:txBody>
                    <a:bodyPr/>
                    <a:lstStyle/>
                    <a:p>
                      <a:r>
                        <a:rPr lang="en-US" dirty="0" smtClean="0"/>
                        <a:t>Double </a:t>
                      </a:r>
                      <a:r>
                        <a:rPr lang="en-US" dirty="0" err="1" smtClean="0"/>
                        <a:t>effect+TC</a:t>
                      </a:r>
                      <a:endParaRPr lang="en-US" dirty="0"/>
                    </a:p>
                  </a:txBody>
                  <a:tcPr/>
                </a:tc>
                <a:tc>
                  <a:txBody>
                    <a:bodyPr/>
                    <a:lstStyle/>
                    <a:p>
                      <a:r>
                        <a:rPr lang="en-US" dirty="0" smtClean="0"/>
                        <a:t>0.37</a:t>
                      </a:r>
                      <a:endParaRPr lang="en-US" dirty="0"/>
                    </a:p>
                  </a:txBody>
                  <a:tcPr/>
                </a:tc>
                <a:tc>
                  <a:txBody>
                    <a:bodyPr/>
                    <a:lstStyle/>
                    <a:p>
                      <a:r>
                        <a:rPr lang="en-US" dirty="0" smtClean="0"/>
                        <a:t>7</a:t>
                      </a:r>
                      <a:endParaRPr lang="en-US" dirty="0"/>
                    </a:p>
                  </a:txBody>
                  <a:tcPr/>
                </a:tc>
              </a:tr>
              <a:tr h="399627">
                <a:tc>
                  <a:txBody>
                    <a:bodyPr/>
                    <a:lstStyle/>
                    <a:p>
                      <a:r>
                        <a:rPr lang="en-US" dirty="0" smtClean="0"/>
                        <a:t>6. </a:t>
                      </a:r>
                      <a:endParaRPr lang="en-US" dirty="0"/>
                    </a:p>
                  </a:txBody>
                  <a:tcPr/>
                </a:tc>
                <a:tc>
                  <a:txBody>
                    <a:bodyPr/>
                    <a:lstStyle/>
                    <a:p>
                      <a:r>
                        <a:rPr lang="en-US" dirty="0" smtClean="0"/>
                        <a:t>Triple Effect</a:t>
                      </a:r>
                      <a:endParaRPr lang="en-US" dirty="0"/>
                    </a:p>
                  </a:txBody>
                  <a:tcPr/>
                </a:tc>
                <a:tc>
                  <a:txBody>
                    <a:bodyPr/>
                    <a:lstStyle/>
                    <a:p>
                      <a:r>
                        <a:rPr lang="en-US" dirty="0" smtClean="0"/>
                        <a:t>0.4</a:t>
                      </a:r>
                      <a:endParaRPr lang="en-US" dirty="0"/>
                    </a:p>
                  </a:txBody>
                  <a:tcPr/>
                </a:tc>
                <a:tc>
                  <a:txBody>
                    <a:bodyPr/>
                    <a:lstStyle/>
                    <a:p>
                      <a:r>
                        <a:rPr lang="en-US" dirty="0" smtClean="0"/>
                        <a:t>9</a:t>
                      </a:r>
                      <a:endParaRPr lang="en-US" dirty="0"/>
                    </a:p>
                  </a:txBody>
                  <a:tcPr/>
                </a:tc>
              </a:tr>
              <a:tr h="399627">
                <a:tc>
                  <a:txBody>
                    <a:bodyPr/>
                    <a:lstStyle/>
                    <a:p>
                      <a:r>
                        <a:rPr lang="en-US" dirty="0" smtClean="0"/>
                        <a:t>7.</a:t>
                      </a:r>
                      <a:endParaRPr lang="en-US" dirty="0"/>
                    </a:p>
                  </a:txBody>
                  <a:tcPr/>
                </a:tc>
                <a:tc>
                  <a:txBody>
                    <a:bodyPr/>
                    <a:lstStyle/>
                    <a:p>
                      <a:r>
                        <a:rPr lang="en-US" dirty="0" smtClean="0"/>
                        <a:t>Triple Effect +TC</a:t>
                      </a:r>
                      <a:endParaRPr lang="en-US" dirty="0"/>
                    </a:p>
                  </a:txBody>
                  <a:tcPr/>
                </a:tc>
                <a:tc>
                  <a:txBody>
                    <a:bodyPr/>
                    <a:lstStyle/>
                    <a:p>
                      <a:r>
                        <a:rPr lang="en-US" dirty="0" smtClean="0"/>
                        <a:t>0.25</a:t>
                      </a:r>
                      <a:endParaRPr lang="en-US" dirty="0"/>
                    </a:p>
                  </a:txBody>
                  <a:tcPr/>
                </a:tc>
                <a:tc>
                  <a:txBody>
                    <a:bodyPr/>
                    <a:lstStyle/>
                    <a:p>
                      <a:r>
                        <a:rPr lang="en-US" dirty="0" smtClean="0"/>
                        <a:t>7</a:t>
                      </a:r>
                      <a:endParaRPr lang="en-US" dirty="0"/>
                    </a:p>
                  </a:txBody>
                  <a:tcPr/>
                </a:tc>
              </a:tr>
              <a:tr h="399627">
                <a:tc>
                  <a:txBody>
                    <a:bodyPr/>
                    <a:lstStyle/>
                    <a:p>
                      <a:r>
                        <a:rPr lang="en-US" dirty="0" smtClean="0"/>
                        <a:t>8.</a:t>
                      </a:r>
                      <a:endParaRPr lang="en-US" dirty="0"/>
                    </a:p>
                  </a:txBody>
                  <a:tcPr/>
                </a:tc>
                <a:tc>
                  <a:txBody>
                    <a:bodyPr/>
                    <a:lstStyle/>
                    <a:p>
                      <a:r>
                        <a:rPr lang="en-US" dirty="0" smtClean="0"/>
                        <a:t>Six effects</a:t>
                      </a:r>
                      <a:endParaRPr lang="en-US" dirty="0"/>
                    </a:p>
                  </a:txBody>
                  <a:tcPr/>
                </a:tc>
                <a:tc>
                  <a:txBody>
                    <a:bodyPr/>
                    <a:lstStyle/>
                    <a:p>
                      <a:r>
                        <a:rPr lang="en-US" dirty="0" smtClean="0"/>
                        <a:t>0.08</a:t>
                      </a:r>
                      <a:endParaRPr lang="en-US" dirty="0"/>
                    </a:p>
                  </a:txBody>
                  <a:tcPr/>
                </a:tc>
                <a:tc>
                  <a:txBody>
                    <a:bodyPr/>
                    <a:lstStyle/>
                    <a:p>
                      <a:r>
                        <a:rPr lang="en-US" dirty="0" smtClean="0"/>
                        <a:t>-</a:t>
                      </a:r>
                      <a:endParaRPr lang="en-US" dirty="0"/>
                    </a:p>
                  </a:txBody>
                  <a:tcPr/>
                </a:tc>
              </a:tr>
              <a:tr h="399627">
                <a:tc>
                  <a:txBody>
                    <a:bodyPr/>
                    <a:lstStyle/>
                    <a:p>
                      <a:r>
                        <a:rPr lang="en-US" dirty="0" smtClean="0"/>
                        <a:t>9.</a:t>
                      </a:r>
                      <a:endParaRPr lang="en-US" dirty="0"/>
                    </a:p>
                  </a:txBody>
                  <a:tcPr/>
                </a:tc>
                <a:tc>
                  <a:txBody>
                    <a:bodyPr/>
                    <a:lstStyle/>
                    <a:p>
                      <a:r>
                        <a:rPr lang="en-US" dirty="0" smtClean="0"/>
                        <a:t>1-effect +MVR</a:t>
                      </a:r>
                      <a:endParaRPr lang="en-US" dirty="0"/>
                    </a:p>
                  </a:txBody>
                  <a:tcPr/>
                </a:tc>
                <a:tc>
                  <a:txBody>
                    <a:bodyPr/>
                    <a:lstStyle/>
                    <a:p>
                      <a:r>
                        <a:rPr lang="en-US" dirty="0" smtClean="0"/>
                        <a:t>0.012 </a:t>
                      </a:r>
                      <a:r>
                        <a:rPr lang="en-US" dirty="0" err="1" smtClean="0"/>
                        <a:t>Kwh</a:t>
                      </a:r>
                      <a:endParaRPr lang="en-US" dirty="0"/>
                    </a:p>
                  </a:txBody>
                  <a:tcPr/>
                </a:tc>
                <a:tc>
                  <a:txBody>
                    <a:bodyPr/>
                    <a:lstStyle/>
                    <a:p>
                      <a:r>
                        <a:rPr lang="en-US" dirty="0" smtClean="0"/>
                        <a:t>-</a:t>
                      </a:r>
                      <a:endParaRPr lang="en-US"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381000"/>
            <a:ext cx="7772400" cy="762000"/>
          </a:xfrm>
        </p:spPr>
        <p:txBody>
          <a:bodyPr>
            <a:normAutofit/>
          </a:bodyPr>
          <a:lstStyle/>
          <a:p>
            <a:pPr eaLnBrk="1" fontAlgn="auto" hangingPunct="1">
              <a:spcAft>
                <a:spcPts val="0"/>
              </a:spcAft>
              <a:defRPr/>
            </a:pPr>
            <a:r>
              <a:rPr lang="en-US" sz="3200" b="1" dirty="0" smtClean="0">
                <a:solidFill>
                  <a:srgbClr val="FF0000"/>
                </a:solidFill>
              </a:rPr>
              <a:t>Care and maintenance of evaporators</a:t>
            </a:r>
            <a:endParaRPr lang="en-US" sz="3200" b="1" dirty="0" smtClean="0">
              <a:solidFill>
                <a:srgbClr val="FF0000"/>
              </a:solidFill>
            </a:endParaRPr>
          </a:p>
        </p:txBody>
      </p:sp>
      <p:sp>
        <p:nvSpPr>
          <p:cNvPr id="3075" name="Content Placeholder 2"/>
          <p:cNvSpPr>
            <a:spLocks noGrp="1"/>
          </p:cNvSpPr>
          <p:nvPr>
            <p:ph idx="1"/>
          </p:nvPr>
        </p:nvSpPr>
        <p:spPr>
          <a:xfrm>
            <a:off x="609600" y="1143000"/>
            <a:ext cx="7772400" cy="4953000"/>
          </a:xfrm>
        </p:spPr>
        <p:txBody>
          <a:bodyPr>
            <a:normAutofit fontScale="62500" lnSpcReduction="20000"/>
          </a:bodyPr>
          <a:lstStyle/>
          <a:p>
            <a:pPr algn="just"/>
            <a:r>
              <a:rPr lang="en-US" sz="3800" dirty="0" smtClean="0"/>
              <a:t>Follow the preventive maintenance norms from the manufacturer guidelines.</a:t>
            </a:r>
          </a:p>
          <a:p>
            <a:pPr algn="just"/>
            <a:r>
              <a:rPr lang="en-US" sz="3800" dirty="0" smtClean="0"/>
              <a:t>Check the air leaks which may develop around valves, joints, cover and observation posts, as it fluctuates the operating vacuum and temperature.</a:t>
            </a:r>
          </a:p>
          <a:p>
            <a:pPr algn="just"/>
            <a:r>
              <a:rPr lang="en-US" sz="3800" dirty="0" smtClean="0"/>
              <a:t>All gaskets must be changed periodically.</a:t>
            </a:r>
          </a:p>
          <a:p>
            <a:pPr algn="just"/>
            <a:r>
              <a:rPr lang="en-US" sz="3800" dirty="0" smtClean="0"/>
              <a:t>Avoid the use of high pressure steam.</a:t>
            </a:r>
          </a:p>
          <a:p>
            <a:pPr algn="just"/>
            <a:r>
              <a:rPr lang="en-US" sz="3800" dirty="0" smtClean="0"/>
              <a:t>Economy of cooling water to the water cooled condenser should be checked.</a:t>
            </a:r>
          </a:p>
          <a:p>
            <a:pPr algn="just"/>
            <a:r>
              <a:rPr lang="en-US" sz="3800" dirty="0" smtClean="0"/>
              <a:t>Keep about 3 °C temperature difference between condenser discharge water and cooling water for better economy.</a:t>
            </a:r>
          </a:p>
          <a:p>
            <a:pPr algn="just"/>
            <a:r>
              <a:rPr lang="en-US" sz="3800" dirty="0" smtClean="0"/>
              <a:t>Ensure heating surfaces are clean and free from deposits.</a:t>
            </a:r>
          </a:p>
          <a:p>
            <a:pPr marL="274320" indent="-274320" algn="just" eaLnBrk="1" fontAlgn="auto" hangingPunct="1">
              <a:spcAft>
                <a:spcPts val="0"/>
              </a:spcAft>
              <a:buClr>
                <a:schemeClr val="tx1"/>
              </a:buClr>
              <a:buFont typeface="Wingdings 2"/>
              <a:buChar char=""/>
              <a:defRPr/>
            </a:pPr>
            <a:endParaRPr lang="en-US" sz="2000" dirty="0" smtClean="0"/>
          </a:p>
        </p:txBody>
      </p:sp>
      <p:sp>
        <p:nvSpPr>
          <p:cNvPr id="3076" name="Date Placeholder 3"/>
          <p:cNvSpPr>
            <a:spLocks noGrp="1"/>
          </p:cNvSpPr>
          <p:nvPr>
            <p:ph type="dt" sz="quarter" idx="10"/>
          </p:nvPr>
        </p:nvSpPr>
        <p:spPr/>
        <p:txBody>
          <a:bodyPr/>
          <a:lstStyle/>
          <a:p>
            <a:pPr>
              <a:defRPr/>
            </a:pPr>
            <a:endParaRPr lang="en-US" dirty="0"/>
          </a:p>
        </p:txBody>
      </p:sp>
      <p:sp>
        <p:nvSpPr>
          <p:cNvPr id="3077" name="Footer Placeholder 4"/>
          <p:cNvSpPr>
            <a:spLocks noGrp="1"/>
          </p:cNvSpPr>
          <p:nvPr>
            <p:ph type="ftr" sz="quarter" idx="11"/>
          </p:nvPr>
        </p:nvSpPr>
        <p:spPr>
          <a:xfrm>
            <a:off x="3124200" y="6248400"/>
            <a:ext cx="1295400" cy="365125"/>
          </a:xfrm>
        </p:spPr>
        <p:txBody>
          <a:bodyPr/>
          <a:lstStyle/>
          <a:p>
            <a:pPr>
              <a:defRPr/>
            </a:pPr>
            <a:r>
              <a:rPr lang="en-US" dirty="0" smtClean="0"/>
              <a:t>Class </a:t>
            </a:r>
            <a:r>
              <a:rPr lang="en-US" dirty="0" err="1" smtClean="0"/>
              <a:t>ppt</a:t>
            </a:r>
            <a:endParaRPr lang="en-US" dirty="0"/>
          </a:p>
        </p:txBody>
      </p:sp>
      <p:sp>
        <p:nvSpPr>
          <p:cNvPr id="3078" name="Slide Number Placeholder 5"/>
          <p:cNvSpPr>
            <a:spLocks noGrp="1"/>
          </p:cNvSpPr>
          <p:nvPr>
            <p:ph type="sldNum" sz="quarter" idx="12"/>
          </p:nvPr>
        </p:nvSpPr>
        <p:spPr>
          <a:xfrm>
            <a:off x="6096000" y="6324600"/>
            <a:ext cx="1752600" cy="365125"/>
          </a:xfrm>
        </p:spPr>
        <p:txBody>
          <a:bodyPr/>
          <a:lstStyle/>
          <a:p>
            <a:pPr>
              <a:defRPr/>
            </a:pPr>
            <a:r>
              <a:rPr lang="en-US" dirty="0" smtClean="0"/>
              <a:t>2</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Care and Maintenance… contd.</a:t>
            </a:r>
            <a:endParaRPr lang="en-US" sz="28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r>
              <a:rPr lang="en-US" sz="2400" dirty="0" smtClean="0"/>
              <a:t>Scaling of heat transfer surfaces constitutes a problem and it should be cleaned after an optimum operation time. </a:t>
            </a:r>
            <a:r>
              <a:rPr lang="en-US" sz="2400" dirty="0" err="1" smtClean="0"/>
              <a:t>Descale</a:t>
            </a:r>
            <a:r>
              <a:rPr lang="en-US" sz="2400" dirty="0" smtClean="0"/>
              <a:t> the plant at least once a year with a suitable acid solution.</a:t>
            </a:r>
          </a:p>
          <a:p>
            <a:pPr algn="just"/>
            <a:r>
              <a:rPr lang="en-US" sz="2400" dirty="0" smtClean="0"/>
              <a:t>Check water vacuum system (working of vacuum pumps).</a:t>
            </a:r>
          </a:p>
          <a:p>
            <a:pPr algn="just"/>
            <a:r>
              <a:rPr lang="en-US" sz="2400" dirty="0" smtClean="0"/>
              <a:t>Periodical detection of steam coil leakage by hydraulic pressure test.</a:t>
            </a:r>
          </a:p>
          <a:p>
            <a:pPr algn="just"/>
            <a:r>
              <a:rPr lang="en-US" sz="2400" dirty="0" smtClean="0"/>
              <a:t>Condensate must be removed properly from the heating surface.</a:t>
            </a:r>
          </a:p>
          <a:p>
            <a:pPr algn="just"/>
            <a:r>
              <a:rPr lang="en-US" sz="2400" dirty="0" smtClean="0"/>
              <a:t>Release vacuum immediately in case of sudden power failure. Also steam valves and cooling water supply must be shut off at once.</a:t>
            </a:r>
          </a:p>
          <a:p>
            <a:pPr algn="just"/>
            <a:r>
              <a:rPr lang="en-US" sz="2400" dirty="0" smtClean="0"/>
              <a:t> </a:t>
            </a:r>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228600"/>
            <a:ext cx="7772400" cy="685800"/>
          </a:xfrm>
        </p:spPr>
        <p:txBody>
          <a:bodyPr/>
          <a:lstStyle/>
          <a:p>
            <a:pPr algn="l" eaLnBrk="1" hangingPunct="1"/>
            <a:r>
              <a:rPr lang="en-US" sz="3600" b="1" dirty="0" smtClean="0">
                <a:solidFill>
                  <a:srgbClr val="FF0000"/>
                </a:solidFill>
              </a:rPr>
              <a:t>    </a:t>
            </a:r>
            <a:r>
              <a:rPr lang="en-US" sz="2800" b="1" dirty="0" smtClean="0">
                <a:solidFill>
                  <a:srgbClr val="FF0000"/>
                </a:solidFill>
              </a:rPr>
              <a:t>Factors Affecting Operations &amp; Design</a:t>
            </a:r>
            <a:endParaRPr lang="en-US" sz="2800" b="1" dirty="0" smtClean="0">
              <a:solidFill>
                <a:srgbClr val="FF0000"/>
              </a:solidFill>
            </a:endParaRPr>
          </a:p>
        </p:txBody>
      </p:sp>
      <p:sp>
        <p:nvSpPr>
          <p:cNvPr id="4099" name="Content Placeholder 2"/>
          <p:cNvSpPr>
            <a:spLocks noGrp="1"/>
          </p:cNvSpPr>
          <p:nvPr>
            <p:ph idx="1"/>
          </p:nvPr>
        </p:nvSpPr>
        <p:spPr>
          <a:xfrm>
            <a:off x="457200" y="914400"/>
            <a:ext cx="8305800" cy="5638800"/>
          </a:xfrm>
        </p:spPr>
        <p:txBody>
          <a:bodyPr>
            <a:normAutofit fontScale="47500" lnSpcReduction="20000"/>
          </a:bodyPr>
          <a:lstStyle/>
          <a:p>
            <a:pPr marL="274320" indent="-274320" algn="just" eaLnBrk="1" fontAlgn="auto" hangingPunct="1">
              <a:spcAft>
                <a:spcPts val="0"/>
              </a:spcAft>
              <a:buClr>
                <a:schemeClr val="tx1"/>
              </a:buClr>
              <a:buFont typeface="Wingdings" pitchFamily="2" charset="2"/>
              <a:buChar char="Ø"/>
              <a:defRPr/>
            </a:pPr>
            <a:r>
              <a:rPr lang="en-US" sz="3600" dirty="0" smtClean="0"/>
              <a:t>One </a:t>
            </a:r>
            <a:r>
              <a:rPr lang="en-US" sz="3600" dirty="0" smtClean="0"/>
              <a:t>of the important parameter is the overall heat transfer coefficient expressed in W/m2.K. The U-value or the overall heat transfer coefficient is affected by number of factors, such as flow velocity, thermal conductivity of metal and the scale and the turbulence of the liquid product flowing down the tube. </a:t>
            </a:r>
            <a:endParaRPr lang="en-US" sz="3600" dirty="0" smtClean="0"/>
          </a:p>
          <a:p>
            <a:pPr marL="274320" indent="-274320" algn="just" eaLnBrk="1" fontAlgn="auto" hangingPunct="1">
              <a:spcAft>
                <a:spcPts val="0"/>
              </a:spcAft>
              <a:buClr>
                <a:schemeClr val="tx1"/>
              </a:buClr>
              <a:buNone/>
              <a:defRPr/>
            </a:pPr>
            <a:endParaRPr lang="en-US" sz="3600" dirty="0" smtClean="0"/>
          </a:p>
          <a:p>
            <a:pPr marL="274320" indent="-274320" algn="just" eaLnBrk="1" fontAlgn="auto" hangingPunct="1">
              <a:spcAft>
                <a:spcPts val="0"/>
              </a:spcAft>
              <a:buClr>
                <a:schemeClr val="tx1"/>
              </a:buClr>
              <a:buFont typeface="Wingdings" pitchFamily="2" charset="2"/>
              <a:buChar char="Ø"/>
              <a:defRPr/>
            </a:pPr>
            <a:r>
              <a:rPr lang="en-US" sz="3600" dirty="0" smtClean="0"/>
              <a:t>The change in specific gravity with change in concentration also affects the U-value. Thus the U-value is much higher for the first effect but goes on decreasing with increased concentration of liquid flowing in subsequent effects. </a:t>
            </a:r>
            <a:endParaRPr lang="en-US" sz="3600" dirty="0" smtClean="0"/>
          </a:p>
          <a:p>
            <a:pPr marL="274320" indent="-274320" algn="just" eaLnBrk="1" fontAlgn="auto" hangingPunct="1">
              <a:spcAft>
                <a:spcPts val="0"/>
              </a:spcAft>
              <a:buClr>
                <a:schemeClr val="tx1"/>
              </a:buClr>
              <a:buNone/>
              <a:defRPr/>
            </a:pPr>
            <a:endParaRPr lang="en-US" sz="3600" dirty="0" smtClean="0"/>
          </a:p>
          <a:p>
            <a:pPr marL="274320" indent="-274320" algn="just" eaLnBrk="1" fontAlgn="auto" hangingPunct="1">
              <a:spcAft>
                <a:spcPts val="0"/>
              </a:spcAft>
              <a:buClr>
                <a:schemeClr val="tx1"/>
              </a:buClr>
              <a:buFont typeface="Wingdings" pitchFamily="2" charset="2"/>
              <a:buChar char="Ø"/>
              <a:defRPr/>
            </a:pPr>
            <a:r>
              <a:rPr lang="en-US" sz="3600" dirty="0" smtClean="0"/>
              <a:t>The </a:t>
            </a:r>
            <a:r>
              <a:rPr lang="en-US" sz="3600" dirty="0" smtClean="0"/>
              <a:t>surface tension and viscosity indirectly affects the flowing velocity and thickness of film causing reduced heat transfer rate. The fouling of milk contact surface with hard scale is the main cause of reduction in U-value with time. </a:t>
            </a:r>
            <a:endParaRPr lang="en-US" sz="3600" dirty="0" smtClean="0"/>
          </a:p>
          <a:p>
            <a:pPr marL="274320" indent="-274320" algn="just" eaLnBrk="1" fontAlgn="auto" hangingPunct="1">
              <a:spcAft>
                <a:spcPts val="0"/>
              </a:spcAft>
              <a:buClr>
                <a:schemeClr val="tx1"/>
              </a:buClr>
              <a:buNone/>
              <a:defRPr/>
            </a:pPr>
            <a:endParaRPr lang="en-US" sz="3600" dirty="0" smtClean="0"/>
          </a:p>
          <a:p>
            <a:pPr marL="274320" indent="-274320" algn="just" eaLnBrk="1" fontAlgn="auto" hangingPunct="1">
              <a:spcAft>
                <a:spcPts val="0"/>
              </a:spcAft>
              <a:buClr>
                <a:schemeClr val="tx1"/>
              </a:buClr>
              <a:buFont typeface="Wingdings" pitchFamily="2" charset="2"/>
              <a:buChar char="Ø"/>
              <a:defRPr/>
            </a:pPr>
            <a:r>
              <a:rPr lang="en-US" sz="3600" dirty="0" smtClean="0"/>
              <a:t>The </a:t>
            </a:r>
            <a:r>
              <a:rPr lang="en-US" sz="3600" dirty="0" smtClean="0"/>
              <a:t>scale formation is basically due to inverse solubility of calcium and phosphorus salts present in milk at the tube wall temperature and protein </a:t>
            </a:r>
            <a:r>
              <a:rPr lang="en-US" sz="3600" dirty="0" err="1" smtClean="0"/>
              <a:t>denaturation</a:t>
            </a:r>
            <a:r>
              <a:rPr lang="en-US" sz="3600" dirty="0" smtClean="0"/>
              <a:t> at temperature above 70 °C occurring at heat transfer wall. </a:t>
            </a:r>
            <a:endParaRPr lang="en-US" sz="3600" dirty="0" smtClean="0"/>
          </a:p>
          <a:p>
            <a:pPr marL="274320" indent="-274320" algn="just" eaLnBrk="1" fontAlgn="auto" hangingPunct="1">
              <a:spcAft>
                <a:spcPts val="0"/>
              </a:spcAft>
              <a:buClr>
                <a:schemeClr val="tx1"/>
              </a:buClr>
              <a:buNone/>
              <a:defRPr/>
            </a:pPr>
            <a:endParaRPr lang="en-US" sz="3600" dirty="0" smtClean="0"/>
          </a:p>
          <a:p>
            <a:pPr marL="274320" indent="-274320" algn="just" eaLnBrk="1" fontAlgn="auto" hangingPunct="1">
              <a:spcAft>
                <a:spcPts val="0"/>
              </a:spcAft>
              <a:buClr>
                <a:schemeClr val="tx1"/>
              </a:buClr>
              <a:buFont typeface="Wingdings" pitchFamily="2" charset="2"/>
              <a:buChar char="Ø"/>
              <a:defRPr/>
            </a:pPr>
            <a:r>
              <a:rPr lang="en-US" sz="3600" dirty="0" smtClean="0"/>
              <a:t>In </a:t>
            </a:r>
            <a:r>
              <a:rPr lang="en-US" sz="3600" dirty="0" smtClean="0"/>
              <a:t>addition to this low flow rate or inadequate wetting of tube wall causes burning of the thin film at the tube wall even at slightly low temperature. Therefore, care is required in the operation of the plant to avoid conditions for hard and tough scale formation in the evaporator </a:t>
            </a:r>
            <a:r>
              <a:rPr lang="en-US" sz="3600" dirty="0" err="1" smtClean="0"/>
              <a:t>calandria</a:t>
            </a:r>
            <a:r>
              <a:rPr lang="en-US" sz="3600" dirty="0" smtClean="0"/>
              <a:t>. Over hard scale deposit, softer deposits are also formed causing reduction in heat transfer rate.</a:t>
            </a:r>
            <a:endParaRPr lang="en-US" sz="3600" dirty="0" smtClean="0"/>
          </a:p>
          <a:p>
            <a:pPr marL="274320" indent="-274320" algn="just" eaLnBrk="1" fontAlgn="auto" hangingPunct="1">
              <a:spcAft>
                <a:spcPts val="0"/>
              </a:spcAft>
              <a:buClr>
                <a:schemeClr val="accent3"/>
              </a:buClr>
              <a:buFont typeface="Wingdings 2"/>
              <a:buChar char=""/>
              <a:defRPr/>
            </a:pPr>
            <a:endParaRPr lang="en-US" sz="2400" dirty="0" smtClean="0">
              <a:solidFill>
                <a:srgbClr val="C00000"/>
              </a:solidFill>
            </a:endParaRPr>
          </a:p>
          <a:p>
            <a:pPr marL="274320" indent="-274320" algn="just" eaLnBrk="1" fontAlgn="auto" hangingPunct="1">
              <a:spcAft>
                <a:spcPts val="0"/>
              </a:spcAft>
              <a:buClr>
                <a:schemeClr val="accent3"/>
              </a:buClr>
              <a:buFont typeface="Wingdings 2"/>
              <a:buChar char=""/>
              <a:defRPr/>
            </a:pPr>
            <a:endParaRPr lang="en-US" sz="2400" dirty="0" smtClean="0">
              <a:solidFill>
                <a:srgbClr val="C00000"/>
              </a:solidFill>
            </a:endParaRPr>
          </a:p>
          <a:p>
            <a:pPr marL="274320" indent="-274320" algn="just" eaLnBrk="1" fontAlgn="auto" hangingPunct="1">
              <a:spcAft>
                <a:spcPts val="0"/>
              </a:spcAft>
              <a:buClr>
                <a:schemeClr val="accent3"/>
              </a:buClr>
              <a:buFont typeface="Wingdings 2"/>
              <a:buChar char=""/>
              <a:defRPr/>
            </a:pPr>
            <a:endParaRPr lang="en-US" sz="2400" dirty="0" smtClean="0"/>
          </a:p>
        </p:txBody>
      </p:sp>
      <p:sp>
        <p:nvSpPr>
          <p:cNvPr id="4100" name="Date Placeholder 3"/>
          <p:cNvSpPr>
            <a:spLocks noGrp="1"/>
          </p:cNvSpPr>
          <p:nvPr>
            <p:ph type="dt" sz="quarter" idx="10"/>
          </p:nvPr>
        </p:nvSpPr>
        <p:spPr/>
        <p:txBody>
          <a:bodyPr/>
          <a:lstStyle/>
          <a:p>
            <a:pPr>
              <a:defRPr/>
            </a:pPr>
            <a:endParaRPr lang="en-US" dirty="0"/>
          </a:p>
        </p:txBody>
      </p:sp>
      <p:sp>
        <p:nvSpPr>
          <p:cNvPr id="4101" name="Footer Placeholder 4"/>
          <p:cNvSpPr>
            <a:spLocks noGrp="1"/>
          </p:cNvSpPr>
          <p:nvPr>
            <p:ph type="ftr" sz="quarter" idx="11"/>
          </p:nvPr>
        </p:nvSpPr>
        <p:spPr>
          <a:xfrm>
            <a:off x="3733800" y="6356350"/>
            <a:ext cx="2286000" cy="365125"/>
          </a:xfrm>
        </p:spPr>
        <p:txBody>
          <a:bodyPr/>
          <a:lstStyle/>
          <a:p>
            <a:pPr>
              <a:defRPr/>
            </a:pPr>
            <a:r>
              <a:rPr lang="en-US" dirty="0" smtClean="0"/>
              <a:t>Class </a:t>
            </a:r>
            <a:r>
              <a:rPr lang="en-US" dirty="0" err="1" smtClean="0"/>
              <a:t>ppt</a:t>
            </a:r>
            <a:endParaRPr lang="en-US" dirty="0"/>
          </a:p>
        </p:txBody>
      </p:sp>
      <p:sp>
        <p:nvSpPr>
          <p:cNvPr id="4102" name="Slide Number Placeholder 5"/>
          <p:cNvSpPr>
            <a:spLocks noGrp="1"/>
          </p:cNvSpPr>
          <p:nvPr>
            <p:ph type="sldNum" sz="quarter" idx="12"/>
          </p:nvPr>
        </p:nvSpPr>
        <p:spPr>
          <a:xfrm>
            <a:off x="7239000" y="6356350"/>
            <a:ext cx="914400" cy="365125"/>
          </a:xfrm>
        </p:spPr>
        <p:txBody>
          <a:bodyPr/>
          <a:lstStyle/>
          <a:p>
            <a:pPr>
              <a:defRPr/>
            </a:pPr>
            <a:r>
              <a:rPr lang="en-US" dirty="0" smtClean="0"/>
              <a:t>3</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Factors Affecting operation and Design</a:t>
            </a:r>
            <a:endParaRPr lang="en-US" sz="2800" b="1" dirty="0">
              <a:solidFill>
                <a:srgbClr val="FF0000"/>
              </a:solidFill>
            </a:endParaRPr>
          </a:p>
        </p:txBody>
      </p:sp>
      <p:sp>
        <p:nvSpPr>
          <p:cNvPr id="3" name="Content Placeholder 2"/>
          <p:cNvSpPr>
            <a:spLocks noGrp="1"/>
          </p:cNvSpPr>
          <p:nvPr>
            <p:ph idx="1"/>
          </p:nvPr>
        </p:nvSpPr>
        <p:spPr>
          <a:xfrm>
            <a:off x="457200" y="990600"/>
            <a:ext cx="8458200" cy="5135563"/>
          </a:xfrm>
        </p:spPr>
        <p:txBody>
          <a:bodyPr/>
          <a:lstStyle/>
          <a:p>
            <a:pPr algn="just"/>
            <a:r>
              <a:rPr lang="en-US" sz="2000" dirty="0" smtClean="0"/>
              <a:t>With the increase in number of effects the available temperature difference will decrease and hence the capacity will remain constant or may even decrease because of increased loss of heat from surface of </a:t>
            </a:r>
            <a:r>
              <a:rPr lang="en-US" sz="2000" dirty="0" err="1" smtClean="0"/>
              <a:t>calandria</a:t>
            </a:r>
            <a:r>
              <a:rPr lang="en-US" sz="2000" dirty="0" smtClean="0"/>
              <a:t>.</a:t>
            </a:r>
          </a:p>
          <a:p>
            <a:pPr algn="just"/>
            <a:r>
              <a:rPr lang="en-US" sz="2000" dirty="0" smtClean="0"/>
              <a:t>The other factors which affect the plant operation are live steam pressure, flow rate of product, even distribution of feed to all tubes, maintaining constant vacuum, preventing leakage of air and operation of condenser for rapid condensing and removal of condensate. If thermo-compressor is used, the working of plant is affected by variation of steam pressure at inlet to thermo compressor. </a:t>
            </a:r>
            <a:endParaRPr lang="en-US" sz="2000" dirty="0" smtClean="0"/>
          </a:p>
          <a:p>
            <a:pPr algn="just"/>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685800" y="381000"/>
            <a:ext cx="7772400" cy="685800"/>
          </a:xfrm>
        </p:spPr>
        <p:txBody>
          <a:bodyPr>
            <a:normAutofit/>
          </a:bodyPr>
          <a:lstStyle/>
          <a:p>
            <a:pPr eaLnBrk="1" fontAlgn="auto" hangingPunct="1">
              <a:spcAft>
                <a:spcPts val="0"/>
              </a:spcAft>
              <a:defRPr/>
            </a:pPr>
            <a:r>
              <a:rPr lang="en-US" sz="3200" dirty="0" smtClean="0">
                <a:solidFill>
                  <a:srgbClr val="C00000"/>
                </a:solidFill>
              </a:rPr>
              <a:t>Design factors… contd.</a:t>
            </a:r>
            <a:endParaRPr lang="en-US" sz="3200" dirty="0" smtClean="0">
              <a:solidFill>
                <a:srgbClr val="C00000"/>
              </a:solidFill>
            </a:endParaRPr>
          </a:p>
        </p:txBody>
      </p:sp>
      <p:sp>
        <p:nvSpPr>
          <p:cNvPr id="5125" name="Rectangle 3"/>
          <p:cNvSpPr>
            <a:spLocks noGrp="1" noChangeArrowheads="1"/>
          </p:cNvSpPr>
          <p:nvPr>
            <p:ph idx="1"/>
          </p:nvPr>
        </p:nvSpPr>
        <p:spPr>
          <a:xfrm>
            <a:off x="457200" y="1066800"/>
            <a:ext cx="8001000" cy="5257800"/>
          </a:xfrm>
        </p:spPr>
        <p:txBody>
          <a:bodyPr>
            <a:normAutofit lnSpcReduction="10000"/>
          </a:bodyPr>
          <a:lstStyle/>
          <a:p>
            <a:pPr marL="274320" indent="-274320" algn="just" eaLnBrk="1" fontAlgn="auto" hangingPunct="1">
              <a:spcAft>
                <a:spcPts val="0"/>
              </a:spcAft>
              <a:buClr>
                <a:schemeClr val="tx1"/>
              </a:buClr>
              <a:buFont typeface="Wingdings" pitchFamily="2" charset="2"/>
              <a:buChar char="§"/>
              <a:defRPr/>
            </a:pPr>
            <a:r>
              <a:rPr lang="en-US" sz="2000" dirty="0" smtClean="0"/>
              <a:t>The uniform distribution of product to all the tubes is another major problem in the design and operation of falling film evaporator. The term wetting rate indicates the relationship between product feed rate and heating surface. Every tube requires a certain minimum quantity of product to cover the entire surface. Therefore in a single pass evaporator, the number of tubes per </a:t>
            </a:r>
            <a:r>
              <a:rPr lang="en-US" sz="2000" dirty="0" err="1" smtClean="0"/>
              <a:t>calandria</a:t>
            </a:r>
            <a:r>
              <a:rPr lang="en-US" sz="2000" dirty="0" smtClean="0"/>
              <a:t> will decrease from effect to effect, because the milk volume is constantly reduced as the concentration is increased. </a:t>
            </a:r>
            <a:endParaRPr lang="en-US" sz="2000" dirty="0" smtClean="0"/>
          </a:p>
          <a:p>
            <a:pPr marL="274320" indent="-274320" algn="just" eaLnBrk="1" fontAlgn="auto" hangingPunct="1">
              <a:spcAft>
                <a:spcPts val="0"/>
              </a:spcAft>
              <a:buClr>
                <a:schemeClr val="tx1"/>
              </a:buClr>
              <a:buFont typeface="Wingdings" pitchFamily="2" charset="2"/>
              <a:buChar char="§"/>
              <a:defRPr/>
            </a:pPr>
            <a:r>
              <a:rPr lang="en-US" sz="2000" dirty="0" smtClean="0">
                <a:solidFill>
                  <a:srgbClr val="C00000"/>
                </a:solidFill>
              </a:rPr>
              <a:t>TVR / MVR</a:t>
            </a:r>
          </a:p>
          <a:p>
            <a:pPr marL="274320" indent="-274320" algn="just" eaLnBrk="1" fontAlgn="auto" hangingPunct="1">
              <a:spcAft>
                <a:spcPts val="0"/>
              </a:spcAft>
              <a:buClr>
                <a:schemeClr val="tx1"/>
              </a:buClr>
              <a:buFont typeface="Wingdings" pitchFamily="2" charset="2"/>
              <a:buChar char="§"/>
              <a:defRPr/>
            </a:pPr>
            <a:r>
              <a:rPr lang="en-US" sz="2000" dirty="0" smtClean="0">
                <a:solidFill>
                  <a:srgbClr val="C00000"/>
                </a:solidFill>
              </a:rPr>
              <a:t>Steam Jet Ejectors/ Vacuum Pump</a:t>
            </a:r>
          </a:p>
          <a:p>
            <a:pPr marL="274320" indent="-274320" algn="just" eaLnBrk="1" fontAlgn="auto" hangingPunct="1">
              <a:spcAft>
                <a:spcPts val="0"/>
              </a:spcAft>
              <a:buClr>
                <a:schemeClr val="tx1"/>
              </a:buClr>
              <a:buFont typeface="Wingdings" pitchFamily="2" charset="2"/>
              <a:buChar char="§"/>
              <a:defRPr/>
            </a:pPr>
            <a:r>
              <a:rPr lang="en-US" sz="2000" dirty="0" smtClean="0">
                <a:solidFill>
                  <a:srgbClr val="C00000"/>
                </a:solidFill>
              </a:rPr>
              <a:t>Water seal to Feed and Concentrate Pump</a:t>
            </a:r>
          </a:p>
          <a:p>
            <a:pPr marL="274320" indent="-274320" algn="just" eaLnBrk="1" fontAlgn="auto" hangingPunct="1">
              <a:spcAft>
                <a:spcPts val="0"/>
              </a:spcAft>
              <a:buClr>
                <a:schemeClr val="tx1"/>
              </a:buClr>
              <a:buFont typeface="Wingdings" pitchFamily="2" charset="2"/>
              <a:buChar char="§"/>
              <a:defRPr/>
            </a:pPr>
            <a:r>
              <a:rPr lang="en-US" sz="2000" dirty="0" smtClean="0">
                <a:solidFill>
                  <a:srgbClr val="C00000"/>
                </a:solidFill>
              </a:rPr>
              <a:t>NRV (Non Return Valve at the exit of condensate and concentrate)</a:t>
            </a:r>
          </a:p>
          <a:p>
            <a:pPr marL="274320" indent="-274320" algn="just" eaLnBrk="1" fontAlgn="auto" hangingPunct="1">
              <a:spcAft>
                <a:spcPts val="0"/>
              </a:spcAft>
              <a:buClr>
                <a:schemeClr val="tx1"/>
              </a:buClr>
              <a:buFont typeface="Wingdings" pitchFamily="2" charset="2"/>
              <a:buChar char="§"/>
              <a:defRPr/>
            </a:pPr>
            <a:r>
              <a:rPr lang="en-US" sz="2000" dirty="0" smtClean="0">
                <a:solidFill>
                  <a:srgbClr val="C00000"/>
                </a:solidFill>
              </a:rPr>
              <a:t>Condensate removal Pump</a:t>
            </a:r>
          </a:p>
          <a:p>
            <a:pPr marL="274320" indent="-274320" algn="just" eaLnBrk="1" fontAlgn="auto" hangingPunct="1">
              <a:spcAft>
                <a:spcPts val="0"/>
              </a:spcAft>
              <a:buClr>
                <a:schemeClr val="tx1"/>
              </a:buClr>
              <a:buFont typeface="Wingdings" pitchFamily="2" charset="2"/>
              <a:buChar char="§"/>
              <a:defRPr/>
            </a:pPr>
            <a:r>
              <a:rPr lang="en-US" sz="2000" dirty="0" err="1" smtClean="0">
                <a:solidFill>
                  <a:srgbClr val="C00000"/>
                </a:solidFill>
              </a:rPr>
              <a:t>NCg</a:t>
            </a:r>
            <a:r>
              <a:rPr lang="en-US" sz="2000" dirty="0" smtClean="0">
                <a:solidFill>
                  <a:srgbClr val="C00000"/>
                </a:solidFill>
              </a:rPr>
              <a:t> lines and Vacuum Pumps</a:t>
            </a:r>
          </a:p>
          <a:p>
            <a:pPr marL="274320" indent="-274320" algn="just" eaLnBrk="1" fontAlgn="auto" hangingPunct="1">
              <a:spcAft>
                <a:spcPts val="0"/>
              </a:spcAft>
              <a:buClr>
                <a:schemeClr val="tx1"/>
              </a:buClr>
              <a:buFont typeface="Wingdings" pitchFamily="2" charset="2"/>
              <a:buChar char="§"/>
              <a:defRPr/>
            </a:pPr>
            <a:r>
              <a:rPr lang="en-US" sz="2000" dirty="0" smtClean="0">
                <a:solidFill>
                  <a:srgbClr val="C00000"/>
                </a:solidFill>
              </a:rPr>
              <a:t>Spray Pond and Barometric Leg Condenser/ Low head condenser Pumps</a:t>
            </a:r>
          </a:p>
          <a:p>
            <a:pPr marL="274320" indent="-274320" algn="just" eaLnBrk="1" fontAlgn="auto" hangingPunct="1">
              <a:spcAft>
                <a:spcPts val="0"/>
              </a:spcAft>
              <a:buClr>
                <a:schemeClr val="tx1"/>
              </a:buClr>
              <a:buFont typeface="Wingdings" pitchFamily="2" charset="2"/>
              <a:buChar char="§"/>
              <a:defRPr/>
            </a:pPr>
            <a:r>
              <a:rPr lang="en-US" sz="2000" dirty="0" smtClean="0">
                <a:solidFill>
                  <a:srgbClr val="C00000"/>
                </a:solidFill>
              </a:rPr>
              <a:t>Leakage Tests</a:t>
            </a:r>
            <a:endParaRPr lang="en-US" sz="2000" dirty="0" smtClean="0">
              <a:solidFill>
                <a:srgbClr val="C00000"/>
              </a:solidFill>
            </a:endParaRPr>
          </a:p>
        </p:txBody>
      </p:sp>
      <p:sp>
        <p:nvSpPr>
          <p:cNvPr id="5122" name="Date Placeholder 3"/>
          <p:cNvSpPr>
            <a:spLocks noGrp="1"/>
          </p:cNvSpPr>
          <p:nvPr>
            <p:ph type="dt" sz="quarter" idx="10"/>
          </p:nvPr>
        </p:nvSpPr>
        <p:spPr>
          <a:xfrm>
            <a:off x="838200" y="6172200"/>
            <a:ext cx="1600200" cy="457200"/>
          </a:xfrm>
        </p:spPr>
        <p:txBody>
          <a:bodyPr/>
          <a:lstStyle/>
          <a:p>
            <a:pPr>
              <a:defRPr/>
            </a:pPr>
            <a:endParaRPr lang="en-US" dirty="0"/>
          </a:p>
        </p:txBody>
      </p:sp>
      <p:sp>
        <p:nvSpPr>
          <p:cNvPr id="5123" name="Footer Placeholder 4"/>
          <p:cNvSpPr>
            <a:spLocks noGrp="1"/>
          </p:cNvSpPr>
          <p:nvPr>
            <p:ph type="ftr" sz="quarter" idx="11"/>
          </p:nvPr>
        </p:nvSpPr>
        <p:spPr>
          <a:xfrm>
            <a:off x="4800600" y="6248400"/>
            <a:ext cx="2133600" cy="457200"/>
          </a:xfrm>
        </p:spPr>
        <p:txBody>
          <a:bodyPr/>
          <a:lstStyle/>
          <a:p>
            <a:pPr>
              <a:defRPr/>
            </a:pPr>
            <a:r>
              <a:rPr lang="en-US" dirty="0"/>
              <a:t> </a:t>
            </a:r>
            <a:r>
              <a:rPr lang="en-US" dirty="0" smtClean="0"/>
              <a:t>Class </a:t>
            </a:r>
            <a:r>
              <a:rPr lang="en-US" dirty="0" err="1" smtClean="0"/>
              <a:t>PPt</a:t>
            </a:r>
            <a:endParaRPr lang="en-US" dirty="0"/>
          </a:p>
        </p:txBody>
      </p:sp>
    </p:spTree>
  </p:cSld>
  <p:clrMapOvr>
    <a:masterClrMapping/>
  </p:clrMapOvr>
  <p:transition spd="slow" advClick="0">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10087019</TotalTime>
  <Words>659</Words>
  <Application>Microsoft Office PowerPoint</Application>
  <PresentationFormat>On-screen Show (4:3)</PresentationFormat>
  <Paragraphs>109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Operation and Maintenance of Evaporators </vt:lpstr>
      <vt:lpstr>Operations of evaporators</vt:lpstr>
      <vt:lpstr>Energy Saving In Evaporators</vt:lpstr>
      <vt:lpstr>Care and maintenance of evaporators</vt:lpstr>
      <vt:lpstr>Care and Maintenance… contd.</vt:lpstr>
      <vt:lpstr>    Factors Affecting Operations &amp; Design</vt:lpstr>
      <vt:lpstr>Factors Affecting operation and Design</vt:lpstr>
      <vt:lpstr>Design factors… contd.</vt:lpstr>
      <vt:lpstr>Slide 9</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134</cp:revision>
  <dcterms:created xsi:type="dcterms:W3CDTF">2007-11-06T10:48:03Z</dcterms:created>
  <dcterms:modified xsi:type="dcterms:W3CDTF">2020-04-01T09:31:33Z</dcterms:modified>
</cp:coreProperties>
</file>