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2" r:id="rId6"/>
    <p:sldId id="263" r:id="rId7"/>
    <p:sldId id="261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4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7406640" cy="1776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Fetal Mummification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7406640" cy="1295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Bhavna</a:t>
            </a:r>
            <a:endParaRPr lang="en-US" dirty="0" smtClean="0"/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err="1" smtClean="0"/>
              <a:t>Deptt</a:t>
            </a:r>
            <a:r>
              <a:rPr lang="en-US" dirty="0" smtClean="0"/>
              <a:t>. of Veterinary Gynaecology and Obstetrics</a:t>
            </a:r>
            <a:endParaRPr lang="en-US" dirty="0"/>
          </a:p>
        </p:txBody>
      </p:sp>
      <p:pic>
        <p:nvPicPr>
          <p:cNvPr id="1026" name="Picture 2" descr="C:\Users\Bhavna\Desktop\mummification c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546027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havna\Desktop\physio lectures\c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6800" y="37381"/>
            <a:ext cx="2362200" cy="1639019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Cattle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953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Approx. 0.13-1.8% incidence.</a:t>
            </a:r>
          </a:p>
          <a:p>
            <a:pPr algn="just"/>
            <a:r>
              <a:rPr lang="en-US" sz="2800" dirty="0" smtClean="0"/>
              <a:t>High incidence in Guernsey and Jersey breeds.</a:t>
            </a:r>
          </a:p>
          <a:p>
            <a:pPr algn="just"/>
            <a:r>
              <a:rPr lang="en-US" sz="2800" dirty="0" smtClean="0"/>
              <a:t>Higher risk of recurrence (30%) in cows that have experienced previously.</a:t>
            </a:r>
          </a:p>
          <a:p>
            <a:pPr algn="just"/>
            <a:r>
              <a:rPr lang="en-US" sz="2800" dirty="0" smtClean="0"/>
              <a:t>Occurs after 70 days of gestation.</a:t>
            </a:r>
          </a:p>
          <a:p>
            <a:pPr algn="just"/>
            <a:r>
              <a:rPr lang="en-US" sz="2800" dirty="0" smtClean="0"/>
              <a:t>Most often between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and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month of pregnancy.</a:t>
            </a:r>
          </a:p>
          <a:p>
            <a:pPr algn="just"/>
            <a:r>
              <a:rPr lang="en-US" sz="2800" dirty="0" smtClean="0"/>
              <a:t>The longer the fetus is retained, the dryer, firmer and more leathery it becomes.</a:t>
            </a:r>
            <a:endParaRPr lang="en-US" sz="2800" dirty="0"/>
          </a:p>
        </p:txBody>
      </p:sp>
      <p:pic>
        <p:nvPicPr>
          <p:cNvPr id="2050" name="Picture 2" descr="C:\Users\Bhavna\Desktop\physio lectures\c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7381"/>
            <a:ext cx="2286000" cy="1639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u="sng" dirty="0" smtClean="0"/>
              <a:t>Causes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334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Bovine viral diarrhea (BVD)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Leptospirosis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Mould (</a:t>
            </a:r>
            <a:r>
              <a:rPr lang="en-US" sz="2800" i="1" dirty="0" err="1" smtClean="0"/>
              <a:t>Neospora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caninum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Compression/torsion of umbilical cord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Uterine torsion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Defective </a:t>
            </a:r>
            <a:r>
              <a:rPr lang="en-US" sz="2800" dirty="0" err="1" smtClean="0"/>
              <a:t>placentation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Genetic anomalies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Abnormal hormonal profile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Chromosomal abnormalities</a:t>
            </a:r>
            <a:endParaRPr lang="en-US" sz="2800" dirty="0"/>
          </a:p>
        </p:txBody>
      </p:sp>
      <p:pic>
        <p:nvPicPr>
          <p:cNvPr id="6147" name="Picture 3" descr="C:\Users\Bhavna\Desktop\mummification c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6787" y="0"/>
            <a:ext cx="2977213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u="sng" dirty="0" smtClean="0"/>
              <a:t>Clinical findings and Diagnosis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Cow’s abdomen to be unusually small for the given stage of pregnancy.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Body changes incident to parturition and calving fail to occur.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Transrectal palpation </a:t>
            </a:r>
            <a:r>
              <a:rPr lang="en-US" sz="2800" dirty="0" smtClean="0"/>
              <a:t>– compact, firm and immobile mass without placental fluid or </a:t>
            </a:r>
            <a:r>
              <a:rPr lang="en-US" sz="2800" dirty="0" err="1" smtClean="0"/>
              <a:t>placentomes</a:t>
            </a:r>
            <a:r>
              <a:rPr lang="en-US" sz="2800" dirty="0" smtClean="0"/>
              <a:t> and no </a:t>
            </a:r>
            <a:r>
              <a:rPr lang="en-US" sz="2800" dirty="0" err="1" smtClean="0"/>
              <a:t>fremitus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>
                <a:solidFill>
                  <a:srgbClr val="0070C0"/>
                </a:solidFill>
              </a:rPr>
              <a:t>USG</a:t>
            </a:r>
            <a:r>
              <a:rPr lang="en-US" sz="2800" dirty="0" smtClean="0"/>
              <a:t> – absence of heartbeat and fetal fluids.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Treatment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4488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Prostaglandins (PGF</a:t>
            </a:r>
            <a:r>
              <a:rPr lang="en-US" sz="2800" baseline="-25000" dirty="0" smtClean="0"/>
              <a:t>2α</a:t>
            </a:r>
            <a:r>
              <a:rPr lang="en-US" sz="2800" dirty="0" smtClean="0"/>
              <a:t>) are the primary and most effective treatment (25 mg, </a:t>
            </a:r>
            <a:r>
              <a:rPr lang="en-US" sz="2800" dirty="0" err="1" smtClean="0"/>
              <a:t>dinoprost</a:t>
            </a:r>
            <a:r>
              <a:rPr lang="en-US" sz="2800" dirty="0" smtClean="0"/>
              <a:t> </a:t>
            </a:r>
            <a:r>
              <a:rPr lang="en-US" sz="2800" dirty="0" err="1" smtClean="0"/>
              <a:t>tromethamine</a:t>
            </a:r>
            <a:r>
              <a:rPr lang="en-US" sz="2800" dirty="0" smtClean="0"/>
              <a:t> or 500</a:t>
            </a:r>
            <a:r>
              <a:rPr lang="el-GR" sz="2800" dirty="0" smtClean="0"/>
              <a:t>μ</a:t>
            </a:r>
            <a:r>
              <a:rPr lang="en-US" sz="2800" dirty="0" smtClean="0"/>
              <a:t>g, </a:t>
            </a:r>
            <a:r>
              <a:rPr lang="en-US" sz="2800" dirty="0" err="1" smtClean="0"/>
              <a:t>Cloprostenol</a:t>
            </a:r>
            <a:r>
              <a:rPr lang="en-US" sz="2800" dirty="0" smtClean="0"/>
              <a:t> Sodium).</a:t>
            </a:r>
          </a:p>
          <a:p>
            <a:pPr algn="just"/>
            <a:r>
              <a:rPr lang="en-US" sz="2800" dirty="0" err="1" smtClean="0"/>
              <a:t>Estradiol</a:t>
            </a:r>
            <a:r>
              <a:rPr lang="en-US" sz="2800" dirty="0" smtClean="0"/>
              <a:t> </a:t>
            </a:r>
            <a:r>
              <a:rPr lang="en-US" sz="2800" dirty="0" smtClean="0"/>
              <a:t>benzoate @ 20mg </a:t>
            </a:r>
            <a:r>
              <a:rPr lang="en-US" sz="2800" dirty="0" err="1" smtClean="0"/>
              <a:t>i</a:t>
            </a:r>
            <a:r>
              <a:rPr lang="en-US" sz="2800" dirty="0" smtClean="0"/>
              <a:t>/m</a:t>
            </a:r>
          </a:p>
          <a:p>
            <a:pPr algn="just"/>
            <a:r>
              <a:rPr lang="en-US" sz="2800" dirty="0" err="1" smtClean="0"/>
              <a:t>Epidosin</a:t>
            </a:r>
            <a:r>
              <a:rPr lang="en-US" sz="2800" dirty="0" smtClean="0"/>
              <a:t> @ 20mg/100kg body weight </a:t>
            </a:r>
            <a:r>
              <a:rPr lang="en-US" sz="2800" dirty="0" err="1" smtClean="0"/>
              <a:t>i</a:t>
            </a:r>
            <a:r>
              <a:rPr lang="en-US" sz="2800" dirty="0" smtClean="0"/>
              <a:t>/m (10 ml)</a:t>
            </a:r>
            <a:endParaRPr lang="en-US" sz="2800" dirty="0" smtClean="0"/>
          </a:p>
          <a:p>
            <a:pPr algn="just"/>
            <a:r>
              <a:rPr lang="en-US" sz="2800" dirty="0" smtClean="0"/>
              <a:t>Uterine </a:t>
            </a:r>
            <a:r>
              <a:rPr lang="en-US" sz="2800" dirty="0" err="1" smtClean="0"/>
              <a:t>lavage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Hysterotomy</a:t>
            </a:r>
            <a:r>
              <a:rPr lang="en-US" sz="2800" dirty="0" smtClean="0"/>
              <a:t>, if fetus fails to be expelled.</a:t>
            </a:r>
          </a:p>
          <a:p>
            <a:pPr algn="ctr">
              <a:buNone/>
            </a:pP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Prognosis</a:t>
            </a:r>
          </a:p>
          <a:p>
            <a:pPr algn="just"/>
            <a:r>
              <a:rPr lang="en-US" sz="2800" dirty="0" smtClean="0"/>
              <a:t>Both medical and surgical approaches result in normal pregnancy rates.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just"/>
            <a:r>
              <a:rPr lang="en-US" dirty="0" smtClean="0"/>
              <a:t>       </a:t>
            </a:r>
            <a:r>
              <a:rPr lang="en-US" u="sng" dirty="0" smtClean="0"/>
              <a:t>Goats and Sheep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48768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Uncommon but may affect one or both fetuses.</a:t>
            </a:r>
          </a:p>
          <a:p>
            <a:endParaRPr lang="en-US" sz="2800" dirty="0" smtClean="0"/>
          </a:p>
          <a:p>
            <a:r>
              <a:rPr lang="en-US" sz="2800" dirty="0" smtClean="0"/>
              <a:t>Associated with 4 major infections: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i="1" dirty="0" err="1" smtClean="0"/>
              <a:t>Toxoplasma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gondii</a:t>
            </a:r>
            <a:endParaRPr lang="en-US" sz="2800" i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i="1" dirty="0" err="1" smtClean="0"/>
              <a:t>Chlamydiphtla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abortus</a:t>
            </a:r>
            <a:endParaRPr lang="en-US" sz="2800" i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Border / hairy shaker disease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i="1" dirty="0" err="1" smtClean="0"/>
              <a:t>Coxtella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burnett</a:t>
            </a:r>
            <a:endParaRPr lang="en-US" sz="2800" i="1" dirty="0" smtClean="0"/>
          </a:p>
          <a:p>
            <a:pPr marL="596646" indent="-514350">
              <a:buNone/>
            </a:pPr>
            <a:r>
              <a:rPr lang="en-US" sz="2800" dirty="0" smtClean="0"/>
              <a:t>	(</a:t>
            </a:r>
            <a:r>
              <a:rPr lang="en-US" sz="2800" dirty="0" err="1" smtClean="0"/>
              <a:t>PoxChBCox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pic>
        <p:nvPicPr>
          <p:cNvPr id="3073" name="Picture 1" descr="C:\Users\Bhavna\Desktop\Hematinic-mummified-male-fetus-layered-with-chocolate-gummy-tenacious-exudat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33600" cy="1618790"/>
          </a:xfrm>
          <a:prstGeom prst="rect">
            <a:avLst/>
          </a:prstGeom>
          <a:noFill/>
        </p:spPr>
      </p:pic>
      <p:pic>
        <p:nvPicPr>
          <p:cNvPr id="3074" name="Picture 2" descr="C:\Users\Bhavna\Desktop\sheep-go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799" y="0"/>
            <a:ext cx="2362201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6096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Energy and protein deficiencies, particularly on days 90 – 120 of gestation.</a:t>
            </a:r>
          </a:p>
          <a:p>
            <a:endParaRPr lang="en-US" sz="2800" dirty="0" smtClean="0"/>
          </a:p>
          <a:p>
            <a:r>
              <a:rPr lang="en-US" sz="2800" dirty="0" smtClean="0"/>
              <a:t>Mummified fetuses are spontaneously aborted.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u="sng" dirty="0" smtClean="0"/>
              <a:t>Horses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5105400"/>
          </a:xfrm>
        </p:spPr>
        <p:txBody>
          <a:bodyPr/>
          <a:lstStyle/>
          <a:p>
            <a:pPr algn="just"/>
            <a:r>
              <a:rPr lang="en-US" sz="2800" dirty="0" smtClean="0"/>
              <a:t>Very rare, associated with the death of a twin fetus.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majority of surviving twin pregnancies abort at 9–11 months of gestation.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 smtClean="0"/>
              <a:t>Ultrasonography</a:t>
            </a:r>
            <a:r>
              <a:rPr lang="en-US" sz="2800" dirty="0" smtClean="0"/>
              <a:t>-guided twin reduction via a </a:t>
            </a:r>
            <a:r>
              <a:rPr lang="en-US" sz="2800" dirty="0" err="1" smtClean="0"/>
              <a:t>transvaginal</a:t>
            </a:r>
            <a:r>
              <a:rPr lang="en-US" sz="2800" dirty="0" smtClean="0"/>
              <a:t> (vesicular aspiration or fetal injection) or </a:t>
            </a:r>
            <a:r>
              <a:rPr lang="en-US" sz="2800" dirty="0" err="1" smtClean="0"/>
              <a:t>transabdominal</a:t>
            </a:r>
            <a:r>
              <a:rPr lang="en-US" sz="2800" dirty="0" smtClean="0"/>
              <a:t> (fetal cardiac injection) approach may result in mummification of the dead fetus.</a:t>
            </a:r>
            <a:endParaRPr lang="en-US" sz="2800" b="1" dirty="0"/>
          </a:p>
        </p:txBody>
      </p:sp>
      <p:pic>
        <p:nvPicPr>
          <p:cNvPr id="27650" name="Picture 2" descr="C:\Users\Bhavna\Desktop\fo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399" y="-1"/>
            <a:ext cx="2514601" cy="1447801"/>
          </a:xfrm>
          <a:prstGeom prst="rect">
            <a:avLst/>
          </a:prstGeom>
          <a:noFill/>
        </p:spPr>
      </p:pic>
      <p:pic>
        <p:nvPicPr>
          <p:cNvPr id="27651" name="Picture 3" descr="C:\Users\Bhavna\Desktop\physio lectures\ma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0"/>
            <a:ext cx="1905000" cy="1491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Clinical findings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714488" cy="5715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Mummified fetuses are found unexpectedly during a normal pregnancy, dystocia during foaling or prolonged pregnancy.</a:t>
            </a:r>
          </a:p>
          <a:p>
            <a:pPr algn="just"/>
            <a:endParaRPr lang="en-US" sz="2800" dirty="0" smtClean="0"/>
          </a:p>
          <a:p>
            <a:pPr algn="ctr">
              <a:buNone/>
            </a:pP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</a:p>
          <a:p>
            <a:pPr algn="just"/>
            <a:r>
              <a:rPr lang="en-US" sz="2800" dirty="0" smtClean="0"/>
              <a:t>Uncomplicated </a:t>
            </a:r>
          </a:p>
          <a:p>
            <a:pPr algn="just"/>
            <a:r>
              <a:rPr lang="en-US" sz="2800" dirty="0" smtClean="0"/>
              <a:t>Transrectal palpation and </a:t>
            </a:r>
            <a:r>
              <a:rPr lang="en-US" sz="2800" dirty="0" err="1" smtClean="0"/>
              <a:t>ultrasonography</a:t>
            </a:r>
            <a:r>
              <a:rPr lang="en-US" sz="2800" dirty="0" smtClean="0"/>
              <a:t> show a hard and bony structure without fluid in the uterine lumen.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Treatment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Where elevated progesterone is associated with a CL, PGF</a:t>
            </a:r>
            <a:r>
              <a:rPr lang="en-US" sz="2800" baseline="-25000" dirty="0" smtClean="0"/>
              <a:t>2α</a:t>
            </a:r>
            <a:r>
              <a:rPr lang="en-US" sz="2800" dirty="0" smtClean="0"/>
              <a:t> (25 mg </a:t>
            </a:r>
            <a:r>
              <a:rPr lang="en-US" sz="2800" dirty="0" err="1" smtClean="0"/>
              <a:t>dinoprost</a:t>
            </a:r>
            <a:r>
              <a:rPr lang="en-US" sz="2800" dirty="0" smtClean="0"/>
              <a:t> </a:t>
            </a:r>
            <a:r>
              <a:rPr lang="en-US" sz="2800" dirty="0" err="1" smtClean="0"/>
              <a:t>tromethamine</a:t>
            </a:r>
            <a:r>
              <a:rPr lang="en-US" sz="2800" dirty="0" smtClean="0"/>
              <a:t> IM) is indicated.</a:t>
            </a:r>
          </a:p>
          <a:p>
            <a:endParaRPr lang="en-US" sz="2800" dirty="0" smtClean="0"/>
          </a:p>
          <a:p>
            <a:pPr algn="just"/>
            <a:r>
              <a:rPr lang="en-US" sz="2800" dirty="0" smtClean="0"/>
              <a:t>In the absence of a CL,  17β-estradiol (5 mg IM) or PGE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(200 μg </a:t>
            </a:r>
            <a:r>
              <a:rPr lang="en-US" sz="2800" dirty="0" err="1" smtClean="0"/>
              <a:t>Misoprostol</a:t>
            </a:r>
            <a:r>
              <a:rPr lang="en-US" sz="2800" dirty="0" smtClean="0"/>
              <a:t>) administered locally on or in the cervix 24 hours before </a:t>
            </a:r>
            <a:r>
              <a:rPr lang="en-US" sz="2800" dirty="0" err="1" smtClean="0"/>
              <a:t>oxytocin</a:t>
            </a:r>
            <a:r>
              <a:rPr lang="en-US" sz="2800" dirty="0" smtClean="0"/>
              <a:t> is administered.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Caesarean section, if large in size.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Uterine </a:t>
            </a:r>
            <a:r>
              <a:rPr lang="en-US" sz="2800" dirty="0" err="1" smtClean="0"/>
              <a:t>lavage</a:t>
            </a:r>
            <a:r>
              <a:rPr lang="en-US" sz="2800" dirty="0" smtClean="0"/>
              <a:t> to remove debris is indicated.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u="sng" dirty="0" smtClean="0"/>
              <a:t>Prevention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Close monitoring to determine time of ovulation and so enable the diagnosis of double ovulation and confirm a twin pregnancy early (on day 14) is recommended.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Allows for early twin reduction in order to optimize success, and minimizes the risk of fetal mummification, reduces the risk of twins, and optimizes the future fertility of the mare.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868362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4488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Failure of pregnancy is usually divided into stages based on the fetus’s development and potential viability: embryonic mortality and fetal mortality.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The exact outcome of early fetal mortality is unpredictable and influenced by several factors: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cause of the fetal mortality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species differences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stage of gestation at fetal death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number of fetuses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u="sng" dirty="0" smtClean="0"/>
              <a:t>Swine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714488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Overall prevalence is 1.5%.</a:t>
            </a:r>
          </a:p>
          <a:p>
            <a:endParaRPr lang="en-US" sz="2800" dirty="0" smtClean="0"/>
          </a:p>
          <a:p>
            <a:r>
              <a:rPr lang="en-US" sz="2800" dirty="0" smtClean="0"/>
              <a:t>Possible after 35-40 days of pregnancy.</a:t>
            </a:r>
          </a:p>
          <a:p>
            <a:endParaRPr lang="en-US" sz="2800" dirty="0" smtClean="0"/>
          </a:p>
          <a:p>
            <a:pPr algn="just"/>
            <a:r>
              <a:rPr lang="en-US" sz="2800" dirty="0" smtClean="0"/>
              <a:t>Has been linked to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Parity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Litter size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Uterine capacity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Environmental temperature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Presence of </a:t>
            </a:r>
            <a:r>
              <a:rPr lang="en-US" sz="2800" dirty="0" err="1" smtClean="0"/>
              <a:t>mycotoxins</a:t>
            </a:r>
            <a:endParaRPr lang="en-US" sz="2800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Infectious diseases</a:t>
            </a:r>
          </a:p>
        </p:txBody>
      </p:sp>
      <p:pic>
        <p:nvPicPr>
          <p:cNvPr id="28675" name="Picture 3" descr="C:\Users\Bhavna\Desktop\piglet mu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2209800" cy="1473200"/>
          </a:xfrm>
          <a:prstGeom prst="rect">
            <a:avLst/>
          </a:prstGeom>
          <a:noFill/>
        </p:spPr>
      </p:pic>
      <p:pic>
        <p:nvPicPr>
          <p:cNvPr id="28676" name="Picture 4" descr="C:\Users\Bhavna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"/>
            <a:ext cx="2286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6324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Presence of one mummy in an otherwise normal litter may indicate physiological death, whereas the presence of multiple mummified fetuses indicates an infectious cause.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4800"/>
            <a:ext cx="7562088" cy="6248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Infectious agents potentially associated with fetal mummification in swine :	</a:t>
            </a:r>
          </a:p>
          <a:p>
            <a:pPr algn="just">
              <a:buNone/>
            </a:pPr>
            <a:r>
              <a:rPr lang="en-US" sz="2400" dirty="0" smtClean="0"/>
              <a:t>1.  Porcine parvovirus (PPV) 	</a:t>
            </a:r>
          </a:p>
          <a:p>
            <a:pPr algn="just"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Aujeszky’s</a:t>
            </a:r>
            <a:r>
              <a:rPr lang="en-US" sz="2400" dirty="0" smtClean="0"/>
              <a:t> disease / </a:t>
            </a:r>
            <a:r>
              <a:rPr lang="en-US" sz="2400" dirty="0" err="1" smtClean="0"/>
              <a:t>pseudorabies</a:t>
            </a:r>
            <a:r>
              <a:rPr lang="en-US" sz="2400" dirty="0" smtClean="0"/>
              <a:t> virus (AD/PRV) 	</a:t>
            </a:r>
          </a:p>
          <a:p>
            <a:pPr algn="just">
              <a:buNone/>
            </a:pPr>
            <a:r>
              <a:rPr lang="en-US" sz="2400" dirty="0" smtClean="0"/>
              <a:t>3.  </a:t>
            </a:r>
            <a:r>
              <a:rPr lang="en-US" sz="2400" dirty="0" err="1" smtClean="0"/>
              <a:t>Encephalomyocarditis</a:t>
            </a:r>
            <a:r>
              <a:rPr lang="en-US" sz="2400" dirty="0" smtClean="0"/>
              <a:t> virus (EMCV) 	</a:t>
            </a:r>
          </a:p>
          <a:p>
            <a:pPr algn="just">
              <a:buNone/>
            </a:pPr>
            <a:r>
              <a:rPr lang="en-US" sz="2400" dirty="0" smtClean="0"/>
              <a:t>4.  Erysipelas (bacteria) 	</a:t>
            </a:r>
          </a:p>
          <a:p>
            <a:pPr algn="just">
              <a:buNone/>
            </a:pPr>
            <a:r>
              <a:rPr lang="fr-FR" sz="2400" dirty="0" smtClean="0"/>
              <a:t>5.  </a:t>
            </a:r>
            <a:r>
              <a:rPr lang="fr-FR" sz="2400" dirty="0" err="1" smtClean="0"/>
              <a:t>Japanese</a:t>
            </a:r>
            <a:r>
              <a:rPr lang="fr-FR" sz="2400" dirty="0" smtClean="0"/>
              <a:t> </a:t>
            </a:r>
            <a:r>
              <a:rPr lang="fr-FR" sz="2400" dirty="0" err="1" smtClean="0"/>
              <a:t>encephalitis</a:t>
            </a:r>
            <a:r>
              <a:rPr lang="fr-FR" sz="2400" dirty="0" smtClean="0"/>
              <a:t> virus (JEV) 	</a:t>
            </a:r>
          </a:p>
          <a:p>
            <a:pPr algn="just">
              <a:buNone/>
            </a:pPr>
            <a:r>
              <a:rPr lang="pt-BR" sz="2400" dirty="0" smtClean="0"/>
              <a:t>6.  Porcine circovirus 2 (PCV2) 	</a:t>
            </a:r>
          </a:p>
          <a:p>
            <a:pPr algn="just">
              <a:buNone/>
            </a:pPr>
            <a:r>
              <a:rPr lang="en-US" sz="2400" dirty="0" smtClean="0"/>
              <a:t>7. Porcine reproductive and respiratory syndrome virus (PRRSV) 	</a:t>
            </a:r>
          </a:p>
          <a:p>
            <a:pPr algn="just">
              <a:buNone/>
            </a:pPr>
            <a:r>
              <a:rPr lang="en-US" sz="2400" dirty="0" smtClean="0"/>
              <a:t>8.  Swine fever virus (SFV; African and classical) 	</a:t>
            </a:r>
          </a:p>
          <a:p>
            <a:pPr algn="just">
              <a:buNone/>
            </a:pPr>
            <a:r>
              <a:rPr lang="en-US" sz="2400" dirty="0" smtClean="0"/>
              <a:t>9.  Swine influenza virus (SIV)	</a:t>
            </a:r>
          </a:p>
          <a:p>
            <a:pPr algn="just">
              <a:buNone/>
            </a:pPr>
            <a:r>
              <a:rPr lang="en-US" sz="2400" dirty="0" smtClean="0"/>
              <a:t>10.  </a:t>
            </a:r>
            <a:r>
              <a:rPr lang="en-US" sz="2400" dirty="0" err="1" smtClean="0"/>
              <a:t>Teschovirus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Clinical findings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Infection during early gestation (</a:t>
            </a:r>
            <a:r>
              <a:rPr lang="en-US" sz="2800" dirty="0" smtClean="0">
                <a:latin typeface="Times New Roman"/>
                <a:cs typeface="Times New Roman"/>
              </a:rPr>
              <a:t>˂</a:t>
            </a:r>
            <a:r>
              <a:rPr lang="en-US" sz="2800" dirty="0" smtClean="0"/>
              <a:t>40 days) causes absorption of the infected fetuses, and the dam returns to estrus in a regular (18–24 days after heat) or irregular (25–38 days after heat) manner or fails to </a:t>
            </a:r>
            <a:r>
              <a:rPr lang="en-US" sz="2800" dirty="0" err="1" smtClean="0"/>
              <a:t>farrow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Infection between 40 and 70 days of pregnancy, causes infection to fetuses, resulting in the mummification of fetuses of different sizes at birth, alongside the healthy piglets.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Diagnosis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number of mummified fetuses relative to litter size and age at which death occurs is an indication of the potential etiologic agent.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Insufficient space or a large litter - mummified fetuses associated with a normal litter size.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Infectious agent - the litter size will be normal, but more mummified fetuses and less live piglets will be observed.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Prevention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410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Proper care/comfort</a:t>
            </a:r>
          </a:p>
          <a:p>
            <a:endParaRPr lang="en-US" sz="2800" dirty="0" smtClean="0"/>
          </a:p>
          <a:p>
            <a:r>
              <a:rPr lang="en-US" sz="2800" dirty="0" smtClean="0"/>
              <a:t>Optimal nutrition</a:t>
            </a:r>
          </a:p>
          <a:p>
            <a:endParaRPr lang="en-US" sz="2800" dirty="0" smtClean="0"/>
          </a:p>
          <a:p>
            <a:r>
              <a:rPr lang="en-US" sz="2800" dirty="0" smtClean="0"/>
              <a:t>Effective stress management</a:t>
            </a:r>
          </a:p>
          <a:p>
            <a:endParaRPr lang="en-US" sz="2800" dirty="0" smtClean="0"/>
          </a:p>
          <a:p>
            <a:r>
              <a:rPr lang="en-US" sz="2800" dirty="0" smtClean="0"/>
              <a:t>Rigorous sanitary protocols</a:t>
            </a:r>
          </a:p>
          <a:p>
            <a:endParaRPr lang="en-US" sz="2800" dirty="0" smtClean="0"/>
          </a:p>
          <a:p>
            <a:r>
              <a:rPr lang="en-US" sz="2800" dirty="0" smtClean="0"/>
              <a:t>Vaccination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Dogs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14488" cy="4648200"/>
          </a:xfrm>
        </p:spPr>
        <p:txBody>
          <a:bodyPr/>
          <a:lstStyle/>
          <a:p>
            <a:r>
              <a:rPr lang="en-US" dirty="0" smtClean="0"/>
              <a:t>Most common cause is canine </a:t>
            </a:r>
            <a:r>
              <a:rPr lang="en-US" dirty="0" err="1" smtClean="0"/>
              <a:t>herpesvirus</a:t>
            </a:r>
            <a:r>
              <a:rPr lang="en-US" dirty="0" smtClean="0"/>
              <a:t> (CHV).</a:t>
            </a:r>
          </a:p>
          <a:p>
            <a:endParaRPr lang="en-US" dirty="0" smtClean="0"/>
          </a:p>
          <a:p>
            <a:r>
              <a:rPr lang="en-US" dirty="0" smtClean="0"/>
              <a:t>Difficult to diagnose esp. if bitch consumes or hides the fetus.</a:t>
            </a:r>
          </a:p>
          <a:p>
            <a:endParaRPr lang="en-US" dirty="0" smtClean="0"/>
          </a:p>
          <a:p>
            <a:r>
              <a:rPr lang="en-US" dirty="0" smtClean="0"/>
              <a:t>Proper vaccination may prevent.</a:t>
            </a:r>
            <a:endParaRPr lang="en-US" dirty="0"/>
          </a:p>
        </p:txBody>
      </p:sp>
      <p:pic>
        <p:nvPicPr>
          <p:cNvPr id="29698" name="Picture 2" descr="C:\Users\Bhavna\Desktop\physio lectures\d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"/>
            <a:ext cx="2057400" cy="1488498"/>
          </a:xfrm>
          <a:prstGeom prst="rect">
            <a:avLst/>
          </a:prstGeom>
          <a:noFill/>
        </p:spPr>
      </p:pic>
      <p:pic>
        <p:nvPicPr>
          <p:cNvPr id="29699" name="Picture 3" descr="C:\Users\Bhavna\Desktop\can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1" y="1"/>
            <a:ext cx="2175656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Cats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38288" cy="47244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Mostly due to Feline </a:t>
            </a:r>
            <a:r>
              <a:rPr lang="en-US" sz="2800" dirty="0" err="1" smtClean="0"/>
              <a:t>panleukopenia</a:t>
            </a:r>
            <a:r>
              <a:rPr lang="en-US" sz="2800" dirty="0" smtClean="0"/>
              <a:t> virus infection.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Accidently found during abdominal surgery and appear encapsulated within uterine tissue, wrapped in </a:t>
            </a:r>
            <a:r>
              <a:rPr lang="en-US" sz="2800" dirty="0" err="1" smtClean="0"/>
              <a:t>omental</a:t>
            </a:r>
            <a:r>
              <a:rPr lang="en-US" sz="2800" dirty="0" smtClean="0"/>
              <a:t> adhesions, or free in the peritoneal cavity beyond the normal time of parturition following normal birth or dystocia.</a:t>
            </a:r>
          </a:p>
        </p:txBody>
      </p:sp>
      <p:pic>
        <p:nvPicPr>
          <p:cNvPr id="30723" name="Picture 3" descr="C:\Users\Bhavna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0"/>
            <a:ext cx="1676400" cy="1668949"/>
          </a:xfrm>
          <a:prstGeom prst="rect">
            <a:avLst/>
          </a:prstGeom>
          <a:noFill/>
        </p:spPr>
      </p:pic>
      <p:pic>
        <p:nvPicPr>
          <p:cNvPr id="30724" name="Picture 4" descr="C:\Users\Bhavna\Desktop\vv2XDaV7z0DVZja3e0TCTpNtlTRUZUUUfnKfQEWrj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"/>
            <a:ext cx="2590800" cy="1750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pPr algn="just"/>
            <a:r>
              <a:rPr lang="en-US" dirty="0" smtClean="0"/>
              <a:t>Fetal death in domestic animals </a:t>
            </a:r>
            <a:r>
              <a:rPr lang="en-US" dirty="0" err="1" smtClean="0"/>
              <a:t>occuring</a:t>
            </a:r>
            <a:r>
              <a:rPr lang="en-US" dirty="0" smtClean="0"/>
              <a:t> during the middle or last third of gestation that does not result in involution of the corpus </a:t>
            </a:r>
            <a:r>
              <a:rPr lang="en-US" dirty="0" err="1" smtClean="0"/>
              <a:t>luteum</a:t>
            </a:r>
            <a:r>
              <a:rPr lang="en-US" dirty="0" smtClean="0"/>
              <a:t> and is followed by:</a:t>
            </a:r>
          </a:p>
          <a:p>
            <a:pPr algn="just"/>
            <a:r>
              <a:rPr lang="en-US" dirty="0" err="1" smtClean="0"/>
              <a:t>autolytic</a:t>
            </a:r>
            <a:r>
              <a:rPr lang="en-US" dirty="0" smtClean="0"/>
              <a:t> changes in the fetus, </a:t>
            </a:r>
          </a:p>
          <a:p>
            <a:pPr algn="just"/>
            <a:r>
              <a:rPr lang="en-US" dirty="0" smtClean="0"/>
              <a:t>absorption of placental and fetal fluids,</a:t>
            </a:r>
          </a:p>
          <a:p>
            <a:pPr algn="just"/>
            <a:r>
              <a:rPr lang="en-US" dirty="0" smtClean="0"/>
              <a:t>involution of the maternal placenta, and </a:t>
            </a:r>
          </a:p>
          <a:p>
            <a:pPr algn="just"/>
            <a:r>
              <a:rPr lang="en-US" dirty="0" smtClean="0"/>
              <a:t>mummification of the fetus.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60198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Autolysis involves two steps: </a:t>
            </a:r>
          </a:p>
          <a:p>
            <a:pPr algn="just"/>
            <a:endParaRPr lang="en-US" dirty="0" smtClean="0"/>
          </a:p>
          <a:p>
            <a:pPr marL="596646" indent="-514350" algn="just">
              <a:buAutoNum type="arabicParenR"/>
            </a:pPr>
            <a:r>
              <a:rPr lang="en-US" dirty="0" smtClean="0"/>
              <a:t>the release of digestive enzymes normally present in organs like the intestine and liver, and</a:t>
            </a:r>
          </a:p>
          <a:p>
            <a:pPr marL="596646" indent="-514350" algn="just">
              <a:buAutoNum type="arabicParenR"/>
            </a:pPr>
            <a:endParaRPr lang="en-US" dirty="0" smtClean="0"/>
          </a:p>
          <a:p>
            <a:pPr marL="596646" indent="-514350" algn="just">
              <a:buAutoNum type="arabicParenR"/>
            </a:pPr>
            <a:r>
              <a:rPr lang="en-US" dirty="0" smtClean="0"/>
              <a:t>the breakdown of organic matter by bacteria, or putrefaction.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Mummification stops autolysis/ decomposition.</a:t>
            </a:r>
          </a:p>
          <a:p>
            <a:pPr algn="ctr">
              <a:buNone/>
            </a:pPr>
            <a:r>
              <a:rPr lang="en-US" sz="2800" dirty="0" smtClean="0"/>
              <a:t>Dry conditions (tissue water decreases)          </a:t>
            </a:r>
          </a:p>
          <a:p>
            <a:pPr algn="ctr"/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low oxygen conc. 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Inhibits bacterial putrefaction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Tissue becomes </a:t>
            </a:r>
            <a:r>
              <a:rPr lang="en-US" sz="2800" dirty="0" err="1" smtClean="0"/>
              <a:t>dessicated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Body shrivels to a dry, leathery mass of skin, tendons and bones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991894" y="17907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991894" y="27813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991894" y="37711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991894" y="47617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Events that must be present for fetal mummification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498080" cy="4953000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The fetus must die after the development of bones is complete.</a:t>
            </a:r>
          </a:p>
          <a:p>
            <a:pPr marL="596646" indent="-514350" algn="just">
              <a:buFont typeface="+mj-lt"/>
              <a:buAutoNum type="arabicPeriod"/>
            </a:pPr>
            <a:endParaRPr lang="en-US" sz="2800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Uterine and fetal fluids must be </a:t>
            </a:r>
            <a:r>
              <a:rPr lang="en-US" sz="2800" dirty="0" err="1" smtClean="0"/>
              <a:t>resorbed</a:t>
            </a:r>
            <a:r>
              <a:rPr lang="en-US" sz="2800" dirty="0" smtClean="0"/>
              <a:t> relatively rapidly.</a:t>
            </a:r>
          </a:p>
          <a:p>
            <a:pPr marL="596646" indent="-514350" algn="just">
              <a:buFont typeface="+mj-lt"/>
              <a:buAutoNum type="arabicPeriod"/>
            </a:pPr>
            <a:endParaRPr lang="en-US" sz="2800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There must be no oxygen in the uterus until the mummification process is complete.</a:t>
            </a:r>
          </a:p>
          <a:p>
            <a:pPr marL="596646" indent="-514350" algn="just">
              <a:buFont typeface="+mj-lt"/>
              <a:buAutoNum type="arabicPeriod"/>
            </a:pPr>
            <a:endParaRPr lang="en-US" sz="2800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sz="2800" dirty="0" smtClean="0"/>
              <a:t>There must be no bacteria in the uterus.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638288" cy="6019800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Occasionally diagnosed in many domestic species, including the cow, sheep, goat, horse, swine, dog, and cat, with the </a:t>
            </a:r>
            <a:r>
              <a:rPr lang="en-US" dirty="0" smtClean="0">
                <a:solidFill>
                  <a:schemeClr val="accent3"/>
                </a:solidFill>
              </a:rPr>
              <a:t>highest prevalence occurring in the swine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Swine </a:t>
            </a:r>
            <a:r>
              <a:rPr lang="en-US" dirty="0" smtClean="0">
                <a:cs typeface="Times New Roman"/>
              </a:rPr>
              <a:t>˃ Small ruminants (Goats and Sheep) ˃ Cattle ˃ Cats and Dogs ˃ Horses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601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types: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hematic</a:t>
            </a:r>
            <a:r>
              <a:rPr lang="en-US" dirty="0" smtClean="0"/>
              <a:t> or chocolate mummification (in cattle)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papyraceous</a:t>
            </a:r>
            <a:r>
              <a:rPr lang="en-US" dirty="0" smtClean="0"/>
              <a:t>  (in other species)</a:t>
            </a:r>
          </a:p>
          <a:p>
            <a:r>
              <a:rPr lang="en-US" dirty="0" smtClean="0"/>
              <a:t>Produces a dry, stiff </a:t>
            </a:r>
            <a:r>
              <a:rPr lang="en-US" dirty="0" err="1" smtClean="0"/>
              <a:t>fetoplacental</a:t>
            </a:r>
            <a:r>
              <a:rPr lang="en-US" dirty="0" smtClean="0"/>
              <a:t> unit with no </a:t>
            </a:r>
            <a:r>
              <a:rPr lang="en-US" dirty="0" err="1" smtClean="0"/>
              <a:t>exudate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"/>
            <a:ext cx="7638288" cy="6248400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 err="1" smtClean="0">
                <a:solidFill>
                  <a:schemeClr val="accent3"/>
                </a:solidFill>
              </a:rPr>
              <a:t>Hematic</a:t>
            </a:r>
            <a:r>
              <a:rPr lang="en-US" sz="2800" b="1" u="sng" dirty="0" smtClean="0">
                <a:solidFill>
                  <a:schemeClr val="accent3"/>
                </a:solidFill>
              </a:rPr>
              <a:t> Mummification</a:t>
            </a:r>
          </a:p>
          <a:p>
            <a:pPr algn="ctr">
              <a:buNone/>
            </a:pPr>
            <a:r>
              <a:rPr lang="en-US" sz="2800" dirty="0" smtClean="0"/>
              <a:t>Involution of maternal </a:t>
            </a:r>
            <a:r>
              <a:rPr lang="en-US" sz="2800" dirty="0" err="1" smtClean="0"/>
              <a:t>caruncles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Haemorrhage</a:t>
            </a:r>
            <a:r>
              <a:rPr lang="en-US" sz="2800" dirty="0" smtClean="0"/>
              <a:t> between </a:t>
            </a:r>
            <a:r>
              <a:rPr lang="en-US" sz="2800" dirty="0" err="1" smtClean="0"/>
              <a:t>endometrium</a:t>
            </a:r>
            <a:r>
              <a:rPr lang="en-US" sz="2800" dirty="0" smtClean="0"/>
              <a:t> and fetal membranes 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Plasma gets absorbed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Reddish-brown</a:t>
            </a:r>
            <a:r>
              <a:rPr lang="en-US" sz="2800" dirty="0" smtClean="0"/>
              <a:t> gummy, tenacious mass of </a:t>
            </a:r>
            <a:r>
              <a:rPr lang="en-US" sz="2800" dirty="0" err="1" smtClean="0"/>
              <a:t>autolysed</a:t>
            </a:r>
            <a:r>
              <a:rPr lang="en-US" sz="2800" dirty="0" smtClean="0"/>
              <a:t> red cells, clots and mucus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Imparts </a:t>
            </a:r>
            <a:r>
              <a:rPr lang="en-US" sz="2800" dirty="0" smtClean="0">
                <a:solidFill>
                  <a:schemeClr val="accent3"/>
                </a:solidFill>
              </a:rPr>
              <a:t>reddish-brown</a:t>
            </a:r>
            <a:r>
              <a:rPr lang="en-US" sz="2800" dirty="0" smtClean="0"/>
              <a:t> colour to the fetus and fetal membranes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991100" y="1638300"/>
            <a:ext cx="3817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991100" y="2932906"/>
            <a:ext cx="3817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991100" y="3847306"/>
            <a:ext cx="3817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991100" y="5143500"/>
            <a:ext cx="3817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878</TotalTime>
  <Words>1143</Words>
  <Application>Microsoft Office PowerPoint</Application>
  <PresentationFormat>On-screen Show (4:3)</PresentationFormat>
  <Paragraphs>193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Fetal Mummification</vt:lpstr>
      <vt:lpstr>Introduction</vt:lpstr>
      <vt:lpstr>Slide 3</vt:lpstr>
      <vt:lpstr>Slide 4</vt:lpstr>
      <vt:lpstr>Slide 5</vt:lpstr>
      <vt:lpstr>Events that must be present for fetal mummification</vt:lpstr>
      <vt:lpstr>Slide 7</vt:lpstr>
      <vt:lpstr>Slide 8</vt:lpstr>
      <vt:lpstr>Slide 9</vt:lpstr>
      <vt:lpstr>Cattle</vt:lpstr>
      <vt:lpstr>Causes</vt:lpstr>
      <vt:lpstr>Clinical findings and Diagnosis</vt:lpstr>
      <vt:lpstr>Treatment </vt:lpstr>
      <vt:lpstr>       Goats and Sheep</vt:lpstr>
      <vt:lpstr>Slide 15</vt:lpstr>
      <vt:lpstr>Horses</vt:lpstr>
      <vt:lpstr>Clinical findings</vt:lpstr>
      <vt:lpstr>Treatment </vt:lpstr>
      <vt:lpstr>Prevention</vt:lpstr>
      <vt:lpstr>Swine</vt:lpstr>
      <vt:lpstr>Slide 21</vt:lpstr>
      <vt:lpstr>Slide 22</vt:lpstr>
      <vt:lpstr>Clinical findings</vt:lpstr>
      <vt:lpstr>Diagnosis</vt:lpstr>
      <vt:lpstr>Prevention </vt:lpstr>
      <vt:lpstr>Dogs</vt:lpstr>
      <vt:lpstr>Cats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Mummification</dc:title>
  <dc:creator>Bhavna</dc:creator>
  <cp:lastModifiedBy>Bhavna</cp:lastModifiedBy>
  <cp:revision>102</cp:revision>
  <dcterms:created xsi:type="dcterms:W3CDTF">2006-08-16T00:00:00Z</dcterms:created>
  <dcterms:modified xsi:type="dcterms:W3CDTF">2020-04-18T08:34:32Z</dcterms:modified>
</cp:coreProperties>
</file>