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31" r:id="rId3"/>
    <p:sldId id="348" r:id="rId4"/>
    <p:sldId id="350" r:id="rId5"/>
    <p:sldId id="339" r:id="rId6"/>
    <p:sldId id="352" r:id="rId7"/>
    <p:sldId id="325" r:id="rId8"/>
    <p:sldId id="330" r:id="rId9"/>
    <p:sldId id="341" r:id="rId10"/>
    <p:sldId id="342" r:id="rId11"/>
    <p:sldId id="344" r:id="rId12"/>
    <p:sldId id="345" r:id="rId13"/>
    <p:sldId id="353" r:id="rId14"/>
    <p:sldId id="354" r:id="rId15"/>
    <p:sldId id="355" r:id="rId16"/>
    <p:sldId id="303" r:id="rId17"/>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BDE7B-B888-46F4-844E-DC2E322AF47C}" type="datetimeFigureOut">
              <a:rPr lang="en-US" smtClean="0"/>
              <a:pPr/>
              <a:t>12/04/2020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97613-4797-4716-B539-7A297444DF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err="1" smtClean="0">
                <a:solidFill>
                  <a:srgbClr val="FF0000"/>
                </a:solidFill>
              </a:rPr>
              <a:t>Fluidised</a:t>
            </a:r>
            <a:r>
              <a:rPr lang="en-US" b="1" dirty="0" smtClean="0">
                <a:solidFill>
                  <a:srgbClr val="FF0000"/>
                </a:solidFill>
              </a:rPr>
              <a:t> Bed Dryers</a:t>
            </a: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Centrifugal Fluidized Bed Dryers*</a:t>
            </a:r>
            <a:endParaRPr lang="en-US" sz="2800" dirty="0"/>
          </a:p>
        </p:txBody>
      </p:sp>
      <p:sp>
        <p:nvSpPr>
          <p:cNvPr id="3" name="Content Placeholder 2"/>
          <p:cNvSpPr>
            <a:spLocks noGrp="1"/>
          </p:cNvSpPr>
          <p:nvPr>
            <p:ph idx="1"/>
          </p:nvPr>
        </p:nvSpPr>
        <p:spPr>
          <a:xfrm>
            <a:off x="457200" y="838200"/>
            <a:ext cx="8534400" cy="5562600"/>
          </a:xfrm>
        </p:spPr>
        <p:txBody>
          <a:bodyPr/>
          <a:lstStyle/>
          <a:p>
            <a:pPr algn="just"/>
            <a:r>
              <a:rPr lang="en-US" sz="2000" dirty="0" smtClean="0"/>
              <a:t>Drying characteristics of the fluidized food materials such as rice, potato and carrot have been investigated in a centrifugal fluidized bed whose effective length and diameter have been 0.2 m and 0.1 m, respectively. The effects of air velocity and initial moisture content on the hydrodynamics and drying rate have been determined. </a:t>
            </a:r>
          </a:p>
          <a:p>
            <a:pPr algn="just"/>
            <a:r>
              <a:rPr lang="en-US" sz="2000" dirty="0" smtClean="0"/>
              <a:t>The pressure drop has exhibited a maximum in the relatively thicker bed, while it has showed a plateau in the relatively thinner bed, with an increase in the air velocity. </a:t>
            </a:r>
          </a:p>
          <a:p>
            <a:pPr algn="just"/>
            <a:r>
              <a:rPr lang="en-US" sz="2000" dirty="0" smtClean="0"/>
              <a:t>The drying rate has been increased with increases in the initial moisture content of the materials and air velocity. </a:t>
            </a:r>
          </a:p>
          <a:p>
            <a:pPr algn="just"/>
            <a:r>
              <a:rPr lang="en-US" sz="2000" dirty="0" smtClean="0"/>
              <a:t>The variation of drying rate with respect to the moisture content has been almost linear at the falling rate period, and it has been well correlated by means of the rotational power acting on the bed.</a:t>
            </a:r>
          </a:p>
          <a:p>
            <a:pPr algn="just">
              <a:buNone/>
            </a:pPr>
            <a:r>
              <a:rPr lang="en-US" sz="2000" dirty="0" smtClean="0"/>
              <a:t> *Yong Kang et. al., 1995 . Drying of fluidized materials in a centrifugal</a:t>
            </a:r>
          </a:p>
          <a:p>
            <a:pPr algn="just">
              <a:buNone/>
            </a:pPr>
            <a:r>
              <a:rPr lang="en-US" sz="2000" dirty="0" smtClean="0"/>
              <a:t>    fluidized bed. In Korean Journal Of Chemical Engineering. Volume 12, pages: 325 -330.</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3200" dirty="0" smtClean="0">
                <a:solidFill>
                  <a:srgbClr val="FF0000"/>
                </a:solidFill>
              </a:rPr>
              <a:t>Tall Form and Multi-stage Dryer</a:t>
            </a:r>
            <a:endParaRPr lang="en-US" sz="3200" dirty="0">
              <a:solidFill>
                <a:srgbClr val="FF0000"/>
              </a:solidFill>
            </a:endParaRPr>
          </a:p>
        </p:txBody>
      </p:sp>
      <p:sp>
        <p:nvSpPr>
          <p:cNvPr id="3" name="Content Placeholder 2"/>
          <p:cNvSpPr>
            <a:spLocks noGrp="1"/>
          </p:cNvSpPr>
          <p:nvPr>
            <p:ph idx="1"/>
          </p:nvPr>
        </p:nvSpPr>
        <p:spPr>
          <a:xfrm>
            <a:off x="228600" y="762000"/>
            <a:ext cx="8610600" cy="5791200"/>
          </a:xfrm>
        </p:spPr>
        <p:txBody>
          <a:bodyPr/>
          <a:lstStyle/>
          <a:p>
            <a:r>
              <a:rPr lang="en-US" sz="2000" b="1" dirty="0" smtClean="0"/>
              <a:t>Tall Form Dryer (TFD)</a:t>
            </a:r>
          </a:p>
          <a:p>
            <a:pPr algn="just"/>
            <a:r>
              <a:rPr lang="en-US" sz="2000" dirty="0" smtClean="0"/>
              <a:t>The atomized droplets dry while gently falling down the tower</a:t>
            </a:r>
            <a:r>
              <a:rPr lang="en-US" sz="2000" dirty="0" smtClean="0"/>
              <a:t>.</a:t>
            </a:r>
          </a:p>
          <a:p>
            <a:pPr algn="just"/>
            <a:r>
              <a:rPr lang="en-US" sz="2000" dirty="0" smtClean="0"/>
              <a:t>Further </a:t>
            </a:r>
            <a:r>
              <a:rPr lang="en-US" sz="2000" dirty="0" smtClean="0"/>
              <a:t>drying and cooling are carried out in a vibrating fluid bed located under the tower. </a:t>
            </a:r>
            <a:endParaRPr lang="en-US" sz="2000" dirty="0" smtClean="0"/>
          </a:p>
          <a:p>
            <a:pPr algn="just"/>
            <a:r>
              <a:rPr lang="en-US" sz="2000" dirty="0" smtClean="0"/>
              <a:t>The </a:t>
            </a:r>
            <a:r>
              <a:rPr lang="en-US" sz="2000" dirty="0" smtClean="0"/>
              <a:t>tall form dryer is suited for both non-fat and fat-containing products, producing non-agglomerated and agglomerated free-flowing powders.</a:t>
            </a:r>
          </a:p>
          <a:p>
            <a:pPr>
              <a:buNone/>
            </a:pPr>
            <a:r>
              <a:rPr lang="en-US" sz="2000" dirty="0" smtClean="0"/>
              <a:t/>
            </a:r>
            <a:br>
              <a:rPr lang="en-US" sz="2000" dirty="0" smtClean="0"/>
            </a:br>
            <a:endParaRPr lang="en-US" sz="2000" dirty="0" smtClean="0"/>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t/>
            </a:r>
            <a:br>
              <a:rPr lang="en-US" sz="3200" b="1" dirty="0" smtClean="0"/>
            </a:br>
            <a:r>
              <a:rPr lang="en-US" sz="3200" b="1" dirty="0" smtClean="0">
                <a:solidFill>
                  <a:srgbClr val="FF0000"/>
                </a:solidFill>
              </a:rPr>
              <a:t>FILTERMAT </a:t>
            </a:r>
            <a:r>
              <a:rPr lang="en-US" sz="3200" b="1" dirty="0" smtClean="0">
                <a:solidFill>
                  <a:srgbClr val="FF0000"/>
                </a:solidFill>
              </a:rPr>
              <a:t>Dryer</a:t>
            </a:r>
            <a:r>
              <a:rPr lang="en-US" sz="3200" b="1" dirty="0" smtClean="0"/>
              <a:t/>
            </a:r>
            <a:br>
              <a:rPr lang="en-US" sz="3200" b="1" dirty="0" smtClean="0"/>
            </a:br>
            <a:endParaRPr lang="en-US" sz="3200" dirty="0"/>
          </a:p>
        </p:txBody>
      </p:sp>
      <p:sp>
        <p:nvSpPr>
          <p:cNvPr id="3" name="Content Placeholder 2"/>
          <p:cNvSpPr>
            <a:spLocks noGrp="1"/>
          </p:cNvSpPr>
          <p:nvPr>
            <p:ph idx="1"/>
          </p:nvPr>
        </p:nvSpPr>
        <p:spPr>
          <a:xfrm>
            <a:off x="457200" y="762000"/>
            <a:ext cx="8229600" cy="5364163"/>
          </a:xfrm>
        </p:spPr>
        <p:txBody>
          <a:bodyPr/>
          <a:lstStyle/>
          <a:p>
            <a:pPr>
              <a:buNone/>
            </a:pPr>
            <a:endParaRPr lang="en-US" sz="2000" b="1" dirty="0" smtClean="0"/>
          </a:p>
          <a:p>
            <a:pPr algn="just"/>
            <a:r>
              <a:rPr lang="en-US" sz="2000" dirty="0" smtClean="0"/>
              <a:t>The FILTERMAT Spray Dryer is frequently used in food and dairy applications. </a:t>
            </a:r>
            <a:endParaRPr lang="en-US" sz="2000" dirty="0" smtClean="0"/>
          </a:p>
          <a:p>
            <a:pPr algn="just">
              <a:buNone/>
            </a:pPr>
            <a:endParaRPr lang="en-US" sz="2000" dirty="0" smtClean="0"/>
          </a:p>
          <a:p>
            <a:pPr algn="just"/>
            <a:r>
              <a:rPr lang="en-US" sz="2000" dirty="0" smtClean="0"/>
              <a:t>It </a:t>
            </a:r>
            <a:r>
              <a:rPr lang="en-US" sz="2000" dirty="0" smtClean="0"/>
              <a:t>operates at a low outlet temperature, achieving high thermal efficiency. </a:t>
            </a:r>
            <a:endParaRPr lang="en-US" sz="2000" dirty="0" smtClean="0"/>
          </a:p>
          <a:p>
            <a:pPr algn="just">
              <a:buNone/>
            </a:pPr>
            <a:endParaRPr lang="en-US" sz="2000" dirty="0" smtClean="0"/>
          </a:p>
          <a:p>
            <a:pPr algn="just"/>
            <a:r>
              <a:rPr lang="en-US" sz="2000" dirty="0" smtClean="0"/>
              <a:t>It </a:t>
            </a:r>
            <a:r>
              <a:rPr lang="en-US" sz="2000" dirty="0" smtClean="0"/>
              <a:t>is the recommended system for drying high fat, sugar-based, hydrolyzed, and fermented products.</a:t>
            </a:r>
          </a:p>
          <a:p>
            <a:pPr>
              <a:buNone/>
            </a:pPr>
            <a:r>
              <a:rPr lang="en-US" sz="2000" dirty="0" smtClean="0"/>
              <a:t/>
            </a:r>
            <a:br>
              <a:rPr lang="en-US" sz="2000" dirty="0" smtClean="0"/>
            </a:b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dirty="0" smtClean="0">
                <a:solidFill>
                  <a:srgbClr val="FF0000"/>
                </a:solidFill>
              </a:rPr>
              <a:t>Schematic Diagram of FBD</a:t>
            </a:r>
            <a:endParaRPr lang="en-US" sz="3200" dirty="0">
              <a:solidFill>
                <a:srgbClr val="FF0000"/>
              </a:solidFill>
            </a:endParaRPr>
          </a:p>
        </p:txBody>
      </p:sp>
      <p:pic>
        <p:nvPicPr>
          <p:cNvPr id="1026" name="Picture 2" descr="C:\Users\jhangir\Desktop\Fluidised bed dryer.jpg"/>
          <p:cNvPicPr>
            <a:picLocks noGrp="1" noChangeAspect="1" noChangeArrowheads="1"/>
          </p:cNvPicPr>
          <p:nvPr>
            <p:ph idx="1"/>
          </p:nvPr>
        </p:nvPicPr>
        <p:blipFill>
          <a:blip r:embed="rId2"/>
          <a:srcRect/>
          <a:stretch>
            <a:fillRect/>
          </a:stretch>
        </p:blipFill>
        <p:spPr bwMode="auto">
          <a:xfrm>
            <a:off x="1600200" y="1752600"/>
            <a:ext cx="5943600" cy="350519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FF0000"/>
                </a:solidFill>
              </a:rPr>
              <a:t>Three stage Spray Dryer</a:t>
            </a:r>
            <a:endParaRPr lang="en-US" sz="3200" b="1" dirty="0">
              <a:solidFill>
                <a:srgbClr val="FF0000"/>
              </a:solidFill>
            </a:endParaRPr>
          </a:p>
        </p:txBody>
      </p:sp>
      <p:pic>
        <p:nvPicPr>
          <p:cNvPr id="2050" name="Picture 2" descr="C:\Users\jhangir\Desktop\multistage dryer.jpg"/>
          <p:cNvPicPr>
            <a:picLocks noGrp="1" noChangeAspect="1" noChangeArrowheads="1"/>
          </p:cNvPicPr>
          <p:nvPr>
            <p:ph idx="1"/>
          </p:nvPr>
        </p:nvPicPr>
        <p:blipFill>
          <a:blip r:embed="rId2"/>
          <a:srcRect/>
          <a:stretch>
            <a:fillRect/>
          </a:stretch>
        </p:blipFill>
        <p:spPr bwMode="auto">
          <a:xfrm>
            <a:off x="1905000" y="1447800"/>
            <a:ext cx="5181600" cy="3962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smtClean="0"/>
              <a:t>FBD Image</a:t>
            </a:r>
            <a:endParaRPr lang="en-US" sz="2800" dirty="0"/>
          </a:p>
        </p:txBody>
      </p:sp>
      <p:pic>
        <p:nvPicPr>
          <p:cNvPr id="3076" name="Picture 4" descr="C:\Users\jhangir\Desktop\FBD image.jpg"/>
          <p:cNvPicPr>
            <a:picLocks noGrp="1" noChangeAspect="1" noChangeArrowheads="1"/>
          </p:cNvPicPr>
          <p:nvPr>
            <p:ph idx="1"/>
          </p:nvPr>
        </p:nvPicPr>
        <p:blipFill>
          <a:blip r:embed="rId2"/>
          <a:srcRect/>
          <a:stretch>
            <a:fillRect/>
          </a:stretch>
        </p:blipFill>
        <p:spPr bwMode="auto">
          <a:xfrm>
            <a:off x="2057400" y="1676400"/>
            <a:ext cx="5486400" cy="3657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Plug Flow Fluid - Bed Dryer</a:t>
            </a:r>
            <a:endParaRPr lang="en-US" sz="3200" b="1" dirty="0">
              <a:solidFill>
                <a:srgbClr val="FF0000"/>
              </a:solidFill>
            </a:endParaRPr>
          </a:p>
        </p:txBody>
      </p:sp>
      <p:sp>
        <p:nvSpPr>
          <p:cNvPr id="3" name="Content Placeholder 2"/>
          <p:cNvSpPr>
            <a:spLocks noGrp="1"/>
          </p:cNvSpPr>
          <p:nvPr>
            <p:ph idx="1"/>
          </p:nvPr>
        </p:nvSpPr>
        <p:spPr>
          <a:xfrm>
            <a:off x="457200" y="762000"/>
            <a:ext cx="8229600" cy="5791200"/>
          </a:xfrm>
        </p:spPr>
        <p:txBody>
          <a:bodyPr/>
          <a:lstStyle/>
          <a:p>
            <a:pPr algn="just"/>
            <a:r>
              <a:rPr lang="en-US" sz="2000" dirty="0" smtClean="0"/>
              <a:t>These are applied for feeds that are directly </a:t>
            </a:r>
            <a:r>
              <a:rPr lang="en-US" sz="2000" dirty="0" err="1" smtClean="0"/>
              <a:t>fluidizable</a:t>
            </a:r>
            <a:r>
              <a:rPr lang="en-US" sz="2000" dirty="0" smtClean="0"/>
              <a:t>. Plug flow of solids is obtained by designing the fluid bed with baffles to limit solids mixing in the horizontal direction. </a:t>
            </a:r>
            <a:r>
              <a:rPr lang="en-US" sz="2000" dirty="0" smtClean="0"/>
              <a:t/>
            </a:r>
            <a:br>
              <a:rPr lang="en-US" sz="2000" dirty="0" smtClean="0"/>
            </a:br>
            <a:endParaRPr lang="en-US" sz="2000" dirty="0" smtClean="0"/>
          </a:p>
          <a:p>
            <a:pPr algn="just"/>
            <a:r>
              <a:rPr lang="en-US" sz="2000" dirty="0" smtClean="0"/>
              <a:t>The volatile content and temperature vary uniformly as solids pass through the bed, and the plug flow enables the solids to come close to equilibrium with the incoming gas.</a:t>
            </a:r>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r>
              <a:rPr lang="en-US" sz="2000" dirty="0" smtClean="0"/>
              <a:t/>
            </a:r>
            <a:br>
              <a:rPr lang="en-US" sz="2000" dirty="0" smtClean="0"/>
            </a:b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b="1" dirty="0" smtClean="0"/>
              <a:t/>
            </a:r>
            <a:br>
              <a:rPr lang="en-US" sz="2000" b="1" dirty="0" smtClean="0"/>
            </a:br>
            <a:endParaRPr lang="en-US" sz="2000" dirty="0" smtClean="0"/>
          </a:p>
          <a:p>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endParaRPr lang="en-US" sz="2000" dirty="0" smtClean="0"/>
          </a:p>
          <a:p>
            <a:endParaRPr lang="en-US" sz="2000" dirty="0" smtClean="0"/>
          </a:p>
          <a:p>
            <a:pPr>
              <a:buNone/>
            </a:pP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39762"/>
          </a:xfrm>
        </p:spPr>
        <p:txBody>
          <a:bodyPr/>
          <a:lstStyle/>
          <a:p>
            <a:r>
              <a:rPr lang="en-US" sz="2800" b="1" dirty="0" smtClean="0">
                <a:solidFill>
                  <a:srgbClr val="FF0000"/>
                </a:solidFill>
              </a:rPr>
              <a:t>Contact Fluidizers</a:t>
            </a:r>
            <a:endParaRPr lang="en-US" sz="28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This is a rectangular fluid bed dryer incorporating back-mix and mix flow sections. A rotary distributor disperses the wet feed evenly over the back-mix section equipped with contact heating surfaces immersed in the fluidized layer</a:t>
            </a:r>
            <a:r>
              <a:rPr lang="en-US" sz="2000" dirty="0" smtClean="0"/>
              <a:t>.</a:t>
            </a:r>
          </a:p>
          <a:p>
            <a:pPr algn="just">
              <a:buNone/>
            </a:pPr>
            <a:endParaRPr lang="en-US" sz="2000" dirty="0" smtClean="0"/>
          </a:p>
          <a:p>
            <a:pPr algn="just"/>
            <a:r>
              <a:rPr lang="en-US" sz="2000" dirty="0" smtClean="0"/>
              <a:t>The </a:t>
            </a:r>
            <a:r>
              <a:rPr lang="en-US" sz="2000" dirty="0" smtClean="0"/>
              <a:t>heating surfaces provide a significant portion of the required energy, and therefore, it is possible to reduce both the temperature and the flow of the gas through the system. This is particularly important for heat sensitive products. </a:t>
            </a:r>
            <a:endParaRPr lang="en-US" sz="2000" dirty="0" smtClean="0"/>
          </a:p>
          <a:p>
            <a:pPr algn="just">
              <a:buNone/>
            </a:pPr>
            <a:endParaRPr lang="en-US" sz="2000" dirty="0" smtClean="0"/>
          </a:p>
          <a:p>
            <a:pPr algn="just"/>
            <a:r>
              <a:rPr lang="en-US" sz="2000" dirty="0" smtClean="0"/>
              <a:t>Subsequent plug flow sections are used for post drying and cooling, if required.</a:t>
            </a:r>
          </a:p>
          <a:p>
            <a:pPr algn="just"/>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400" b="1" dirty="0" smtClean="0">
                <a:solidFill>
                  <a:srgbClr val="FF0000"/>
                </a:solidFill>
              </a:rPr>
              <a:t>Conventional Two stage Dryer and Compact Dryer</a:t>
            </a:r>
            <a:endParaRPr lang="en-US" sz="2400" b="1"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algn="just"/>
            <a:r>
              <a:rPr lang="en-US" sz="2000" b="1" dirty="0" smtClean="0"/>
              <a:t>Conventional Two-Stage Dryer</a:t>
            </a:r>
          </a:p>
          <a:p>
            <a:pPr algn="just"/>
            <a:r>
              <a:rPr lang="en-US" sz="2000" dirty="0" smtClean="0"/>
              <a:t>Powder discharged from the drying chamber can be further dried and cooled in a vibrating fluid bed, </a:t>
            </a:r>
            <a:r>
              <a:rPr lang="en-US" sz="2000" dirty="0" err="1" smtClean="0"/>
              <a:t>Vibro</a:t>
            </a:r>
            <a:r>
              <a:rPr lang="en-US" sz="2000" dirty="0" smtClean="0"/>
              <a:t>-Fluidizer. </a:t>
            </a:r>
            <a:endParaRPr lang="en-US" sz="2000" dirty="0" smtClean="0"/>
          </a:p>
          <a:p>
            <a:pPr algn="just"/>
            <a:r>
              <a:rPr lang="en-US" sz="2000" dirty="0" smtClean="0"/>
              <a:t>This </a:t>
            </a:r>
            <a:r>
              <a:rPr lang="en-US" sz="2000" dirty="0" smtClean="0"/>
              <a:t>two-stage drying concept achieves better overall heat economy and is suitable for many food and dairy products. </a:t>
            </a:r>
            <a:endParaRPr lang="en-US" sz="2000" dirty="0" smtClean="0"/>
          </a:p>
          <a:p>
            <a:pPr algn="just"/>
            <a:r>
              <a:rPr lang="en-US" sz="2000" dirty="0" smtClean="0"/>
              <a:t>When </a:t>
            </a:r>
            <a:r>
              <a:rPr lang="en-US" sz="2000" dirty="0" smtClean="0"/>
              <a:t>non-agglomerated powders of non-fat products are dried, a pneumatic transport system can replace the fluid bed.</a:t>
            </a:r>
          </a:p>
          <a:p>
            <a:r>
              <a:rPr lang="en-US" sz="2000" b="1" dirty="0" smtClean="0"/>
              <a:t>Compact </a:t>
            </a:r>
            <a:r>
              <a:rPr lang="en-US" sz="2000" b="1" dirty="0" smtClean="0"/>
              <a:t>Dryer</a:t>
            </a:r>
          </a:p>
          <a:p>
            <a:pPr algn="just"/>
            <a:r>
              <a:rPr lang="en-US" sz="2000" dirty="0" smtClean="0"/>
              <a:t>Atomization is created by either a rotary atomizer or spray nozzle atomizer. </a:t>
            </a:r>
            <a:endParaRPr lang="en-US" sz="2000" dirty="0" smtClean="0"/>
          </a:p>
          <a:p>
            <a:pPr algn="just"/>
            <a:r>
              <a:rPr lang="en-US" sz="2000" dirty="0" smtClean="0"/>
              <a:t>The </a:t>
            </a:r>
            <a:r>
              <a:rPr lang="en-US" sz="2000" dirty="0" smtClean="0"/>
              <a:t>location of the fluid bed within the drying chamber permits drying to be achieved at lower temperature levels resulting in higher thermal efficiencies and cooler conditions for powder handling. </a:t>
            </a:r>
            <a:endParaRPr lang="en-US" sz="2000" dirty="0" smtClean="0"/>
          </a:p>
          <a:p>
            <a:pPr algn="just"/>
            <a:r>
              <a:rPr lang="en-US" sz="2000" dirty="0" smtClean="0"/>
              <a:t>The </a:t>
            </a:r>
            <a:r>
              <a:rPr lang="en-US" sz="2000" dirty="0" smtClean="0"/>
              <a:t>plant can be equipped with pneumatic transport system for many powders or with an external vibrating fluid bed for agglomerated powders.</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200" b="1" dirty="0" smtClean="0"/>
              <a:t/>
            </a:r>
            <a:br>
              <a:rPr lang="en-US" sz="3200" b="1" dirty="0" smtClean="0"/>
            </a:br>
            <a:r>
              <a:rPr lang="en-US" sz="3200" b="1" dirty="0" smtClean="0">
                <a:solidFill>
                  <a:srgbClr val="FF0000"/>
                </a:solidFill>
              </a:rPr>
              <a:t>Vibrating Fluid Bed Dryer (VFBD)</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066800"/>
            <a:ext cx="8229600" cy="5562600"/>
          </a:xfrm>
        </p:spPr>
        <p:txBody>
          <a:bodyPr/>
          <a:lstStyle/>
          <a:p>
            <a:pPr algn="just">
              <a:buFont typeface="Arial" pitchFamily="34" charset="0"/>
              <a:buChar char="•"/>
            </a:pPr>
            <a:r>
              <a:rPr lang="en-US" sz="2000" dirty="0" smtClean="0"/>
              <a:t>It is specially applied for drying and cooling the products that fluidize poorly. It is due to a broad particle size distribution, highly irregular particle shape or require relatively low fluidization velocities to prevent attrition and high stickiness.</a:t>
            </a:r>
          </a:p>
          <a:p>
            <a:pPr algn="just">
              <a:buNone/>
            </a:pPr>
            <a:endParaRPr lang="en-US" sz="2000" dirty="0" smtClean="0"/>
          </a:p>
          <a:p>
            <a:pPr algn="just">
              <a:buFont typeface="Arial" pitchFamily="34" charset="0"/>
              <a:buChar char="•"/>
            </a:pPr>
            <a:r>
              <a:rPr lang="en-US" sz="2000" dirty="0" smtClean="0"/>
              <a:t>It is worth considering a batch or continuous vibrated bed dryer,  which is basically of plug flow type.</a:t>
            </a:r>
          </a:p>
          <a:p>
            <a:pPr algn="just">
              <a:buNone/>
            </a:pPr>
            <a:endParaRPr lang="en-US" sz="2000" dirty="0" smtClean="0"/>
          </a:p>
          <a:p>
            <a:pPr algn="just">
              <a:buFont typeface="Arial" pitchFamily="34" charset="0"/>
              <a:buChar char="•"/>
            </a:pPr>
            <a:r>
              <a:rPr lang="en-US" sz="2000" dirty="0" smtClean="0"/>
              <a:t> An application of nearly vertical sinusoidal mechanical vibration (half-amplitude 3-5 mm; frequency 10-50 Hz) allows ‘pseudo-fluidization’ of the bed with rather low airflow rates. </a:t>
            </a:r>
          </a:p>
          <a:p>
            <a:pPr algn="just">
              <a:buNone/>
            </a:pPr>
            <a:endParaRPr lang="en-US" sz="2000" dirty="0" smtClean="0"/>
          </a:p>
          <a:p>
            <a:pPr algn="just">
              <a:buFont typeface="Arial" pitchFamily="34" charset="0"/>
              <a:buChar char="•"/>
            </a:pPr>
            <a:r>
              <a:rPr lang="en-US" sz="2000" dirty="0" smtClean="0"/>
              <a:t>The </a:t>
            </a:r>
            <a:r>
              <a:rPr lang="en-US" sz="2000" dirty="0" err="1" smtClean="0"/>
              <a:t>vibro</a:t>
            </a:r>
            <a:r>
              <a:rPr lang="en-US" sz="2000" dirty="0" smtClean="0"/>
              <a:t>-fluidizer operates with a shallow powder layer of less than 200 mm. This gives a much lower product residence time per unit bed area than non-vibrating beds, which can have powder layers up to 1500 mm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
            </a:r>
            <a:br>
              <a:rPr lang="en-US" sz="2800" b="1" dirty="0" smtClean="0">
                <a:solidFill>
                  <a:srgbClr val="FF0000"/>
                </a:solidFill>
              </a:rPr>
            </a:br>
            <a:r>
              <a:rPr lang="en-US" sz="2400" b="1" dirty="0" smtClean="0">
                <a:solidFill>
                  <a:srgbClr val="FF0000"/>
                </a:solidFill>
              </a:rPr>
              <a:t>Fluidized </a:t>
            </a:r>
            <a:r>
              <a:rPr lang="en-US" sz="2400" b="1" dirty="0" smtClean="0">
                <a:solidFill>
                  <a:srgbClr val="FF0000"/>
                </a:solidFill>
              </a:rPr>
              <a:t>Spray Dryer </a:t>
            </a:r>
            <a:r>
              <a:rPr lang="en-US" sz="2400" b="1" dirty="0" smtClean="0">
                <a:solidFill>
                  <a:srgbClr val="FF0000"/>
                </a:solidFill>
              </a:rPr>
              <a:t>– FSD/Multi Stage Dryer</a:t>
            </a:r>
            <a:r>
              <a:rPr lang="en-US" sz="2800" dirty="0" smtClean="0"/>
              <a:t/>
            </a:r>
            <a:br>
              <a:rPr lang="en-US" sz="2800" dirty="0" smtClean="0"/>
            </a:br>
            <a:endParaRPr lang="en-US" sz="2800" dirty="0"/>
          </a:p>
        </p:txBody>
      </p:sp>
      <p:sp>
        <p:nvSpPr>
          <p:cNvPr id="3" name="Content Placeholder 2"/>
          <p:cNvSpPr>
            <a:spLocks noGrp="1"/>
          </p:cNvSpPr>
          <p:nvPr>
            <p:ph idx="1"/>
          </p:nvPr>
        </p:nvSpPr>
        <p:spPr>
          <a:xfrm>
            <a:off x="304800" y="914400"/>
            <a:ext cx="8610600" cy="5486400"/>
          </a:xfrm>
        </p:spPr>
        <p:txBody>
          <a:bodyPr/>
          <a:lstStyle/>
          <a:p>
            <a:pPr algn="just"/>
            <a:r>
              <a:rPr lang="en-US" sz="1800" dirty="0" smtClean="0"/>
              <a:t>Agglomerated </a:t>
            </a:r>
            <a:r>
              <a:rPr lang="en-US" sz="1800" dirty="0" smtClean="0"/>
              <a:t>powders are obtained in systems based upon the integrated fluid bed or belt and a multi-stage concept where moist powder, produced during the first drying stage, forms agglomerates, which are after-dried and cooled in the following stages</a:t>
            </a:r>
            <a:r>
              <a:rPr lang="en-US" sz="1800" dirty="0" smtClean="0"/>
              <a:t>.</a:t>
            </a:r>
            <a:endParaRPr lang="en-US" sz="1800" b="1" dirty="0" smtClean="0"/>
          </a:p>
          <a:p>
            <a:pPr algn="just"/>
            <a:r>
              <a:rPr lang="en-US" sz="1800" dirty="0" smtClean="0"/>
              <a:t>The Fluidized Spray Dryer and the Multi Stage Dryer combine spray drying and fluid bed drying technologies and offer excellent product flexibility, thermal efficiency.</a:t>
            </a:r>
          </a:p>
          <a:p>
            <a:pPr algn="just"/>
            <a:r>
              <a:rPr lang="en-US" sz="1800" dirty="0" smtClean="0"/>
              <a:t>Pressure nozzles or a rotary atomizer spray the feed down towards the fluid bed where agglomeration incorporating finer, recycled material takes place. Exhaust air outlet is let through the roof causing further agglomeration in the spray zone.</a:t>
            </a:r>
          </a:p>
          <a:p>
            <a:pPr algn="just"/>
            <a:r>
              <a:rPr lang="en-US" sz="1800" dirty="0" smtClean="0"/>
              <a:t>Sticky products can be dried successfully, and the concept is ideal for drying heat sensitive products, and improved aroma retention is accomplished</a:t>
            </a:r>
            <a:r>
              <a:rPr lang="en-US" sz="1800" dirty="0" smtClean="0"/>
              <a:t>.</a:t>
            </a:r>
            <a:endParaRPr lang="en-US" sz="1800" b="1" dirty="0" smtClean="0"/>
          </a:p>
          <a:p>
            <a:pPr algn="just"/>
            <a:r>
              <a:rPr lang="en-US" sz="1800" dirty="0" smtClean="0"/>
              <a:t>It </a:t>
            </a:r>
            <a:r>
              <a:rPr lang="en-US" sz="1800" dirty="0" smtClean="0"/>
              <a:t>operates with low outlet-temperatures, achieving high thermal efficiency. Dry ingredients for additional flavor or nutrient fortification can be added within the system to further promote capabilities and improve formulation efficiencies. </a:t>
            </a:r>
          </a:p>
          <a:p>
            <a:pPr algn="just"/>
            <a:r>
              <a:rPr lang="en-US" sz="1800" dirty="0" smtClean="0"/>
              <a:t>This design concept is successful for drying high fats, hygroscopic, and sticky products that are difficult to handle in more conventional designs.</a:t>
            </a:r>
          </a:p>
          <a:p>
            <a:pPr algn="just"/>
            <a:endParaRPr lang="en-US" sz="1800" dirty="0" smtClean="0"/>
          </a:p>
          <a:p>
            <a:pPr algn="just"/>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152400"/>
            <a:ext cx="7772400" cy="457200"/>
          </a:xfrm>
        </p:spPr>
        <p:txBody>
          <a:bodyPr>
            <a:normAutofit fontScale="90000"/>
          </a:bodyPr>
          <a:lstStyle/>
          <a:p>
            <a:r>
              <a:rPr lang="en-US" sz="2800" b="1" dirty="0" smtClean="0">
                <a:solidFill>
                  <a:srgbClr val="FF0000"/>
                </a:solidFill>
              </a:rPr>
              <a:t>Multi-Tier Fluid Beds</a:t>
            </a:r>
            <a:endParaRPr lang="en-US" sz="2800" dirty="0" smtClean="0">
              <a:solidFill>
                <a:srgbClr val="FF0000"/>
              </a:solidFill>
            </a:endParaRPr>
          </a:p>
        </p:txBody>
      </p:sp>
      <p:sp>
        <p:nvSpPr>
          <p:cNvPr id="3075" name="Content Placeholder 2"/>
          <p:cNvSpPr>
            <a:spLocks noGrp="1"/>
          </p:cNvSpPr>
          <p:nvPr>
            <p:ph idx="1"/>
          </p:nvPr>
        </p:nvSpPr>
        <p:spPr>
          <a:xfrm>
            <a:off x="304800" y="685800"/>
            <a:ext cx="8610600" cy="5791200"/>
          </a:xfrm>
        </p:spPr>
        <p:txBody>
          <a:bodyPr>
            <a:noAutofit/>
          </a:bodyPr>
          <a:lstStyle/>
          <a:p>
            <a:pPr algn="just"/>
            <a:r>
              <a:rPr lang="en-US" sz="2000" dirty="0" smtClean="0"/>
              <a:t>These fluid beds consist of two or more stacked fluid beds. The upper tier (back-mix or plug flow) is for pre drying and the lower tier (plug flow) for the post drying. </a:t>
            </a:r>
            <a:endParaRPr lang="en-US" sz="2000" dirty="0" smtClean="0"/>
          </a:p>
          <a:p>
            <a:pPr algn="just">
              <a:buNone/>
            </a:pPr>
            <a:endParaRPr lang="en-US" sz="2000" dirty="0" smtClean="0"/>
          </a:p>
          <a:p>
            <a:pPr algn="just"/>
            <a:r>
              <a:rPr lang="en-US" sz="2000" dirty="0" smtClean="0"/>
              <a:t>The drying gas travels counter-current to the solids. The gas leaving the lower tier contains sensible heat, which is transferred to the upper tier. </a:t>
            </a:r>
            <a:endParaRPr lang="en-US" sz="2000" dirty="0" smtClean="0"/>
          </a:p>
          <a:p>
            <a:pPr algn="just">
              <a:buNone/>
            </a:pPr>
            <a:endParaRPr lang="en-US" sz="2000" dirty="0" smtClean="0"/>
          </a:p>
          <a:p>
            <a:pPr algn="just"/>
            <a:r>
              <a:rPr lang="en-US" sz="2000" dirty="0" smtClean="0"/>
              <a:t>Each fluid bed may be provided with immersed heating surfaces. These designs result in a low gas throughput and high thermal efficiency, which are of great importance in closed cycle drying systems.</a:t>
            </a:r>
            <a:br>
              <a:rPr lang="en-US" sz="2000" dirty="0" smtClean="0"/>
            </a:br>
            <a:endParaRPr lang="en-US" sz="2000" dirty="0" smtClean="0"/>
          </a:p>
          <a:p>
            <a:pPr>
              <a:buNone/>
            </a:pPr>
            <a:r>
              <a:rPr lang="en-US" sz="2000" dirty="0" smtClean="0"/>
              <a:t/>
            </a:r>
            <a:br>
              <a:rPr lang="en-US" sz="2000" dirty="0" smtClean="0"/>
            </a:br>
            <a:endParaRPr lang="en-US" sz="2000" dirty="0" smtClean="0"/>
          </a:p>
          <a:p>
            <a:pPr marL="514350" indent="-514350">
              <a:buFont typeface="+mj-lt"/>
              <a:buAutoNum type="romanLcPeriod"/>
            </a:pPr>
            <a:endParaRPr lang="en-US" sz="2000" dirty="0" smtClean="0"/>
          </a:p>
          <a:p>
            <a:pPr algn="just"/>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Mechanically</a:t>
            </a:r>
            <a:r>
              <a:rPr lang="en-US" sz="2800" b="1" dirty="0" smtClean="0"/>
              <a:t> </a:t>
            </a:r>
            <a:r>
              <a:rPr lang="en-US" sz="2800" b="1" dirty="0" smtClean="0">
                <a:solidFill>
                  <a:srgbClr val="FF0000"/>
                </a:solidFill>
              </a:rPr>
              <a:t>Agitated Fluidized Bed Dryer</a:t>
            </a:r>
            <a:endParaRPr lang="en-US" sz="2800" dirty="0">
              <a:solidFill>
                <a:srgbClr val="FF0000"/>
              </a:solidFill>
            </a:endParaRPr>
          </a:p>
        </p:txBody>
      </p:sp>
      <p:sp>
        <p:nvSpPr>
          <p:cNvPr id="3" name="Content Placeholder 2"/>
          <p:cNvSpPr>
            <a:spLocks noGrp="1"/>
          </p:cNvSpPr>
          <p:nvPr>
            <p:ph idx="1"/>
          </p:nvPr>
        </p:nvSpPr>
        <p:spPr>
          <a:xfrm>
            <a:off x="457200" y="685800"/>
            <a:ext cx="8229600" cy="5943600"/>
          </a:xfrm>
        </p:spPr>
        <p:txBody>
          <a:bodyPr/>
          <a:lstStyle/>
          <a:p>
            <a:pPr algn="just"/>
            <a:r>
              <a:rPr lang="en-US" sz="1800" dirty="0" smtClean="0"/>
              <a:t>For drying of pastes, one variant uses a cylindrical vessel with a fast spinning </a:t>
            </a:r>
            <a:r>
              <a:rPr lang="en-US" sz="1800" dirty="0" smtClean="0"/>
              <a:t>agitator.  The </a:t>
            </a:r>
            <a:r>
              <a:rPr lang="en-US" sz="1800" dirty="0" smtClean="0"/>
              <a:t>feed drops by </a:t>
            </a:r>
            <a:r>
              <a:rPr lang="en-US" sz="1800" dirty="0" smtClean="0"/>
              <a:t>gravity on agitator bottom </a:t>
            </a:r>
            <a:r>
              <a:rPr lang="en-US" sz="1800" dirty="0" smtClean="0"/>
              <a:t>for dispersion into an upward spiral of hot drying gas.</a:t>
            </a:r>
          </a:p>
          <a:p>
            <a:pPr algn="just"/>
            <a:r>
              <a:rPr lang="en-US" sz="1800" dirty="0" smtClean="0"/>
              <a:t>Other versions use a high rpm chopper that disperse the feed in to hot air. More commonly, slowly rotating agitators (or rakes) are used to facilitate fluidization in the feed </a:t>
            </a:r>
            <a:r>
              <a:rPr lang="en-US" sz="1800" dirty="0" smtClean="0"/>
              <a:t>zone, </a:t>
            </a:r>
            <a:r>
              <a:rPr lang="en-US" sz="1800" dirty="0" smtClean="0"/>
              <a:t>where highly wet feed is fed into a continuous plug-flow dryer.</a:t>
            </a:r>
            <a:endParaRPr lang="en-US" sz="1800" b="1" dirty="0" smtClean="0"/>
          </a:p>
          <a:p>
            <a:pPr algn="just"/>
            <a:r>
              <a:rPr lang="en-US" sz="1800" dirty="0" smtClean="0"/>
              <a:t>The drying of micrometer-sized, cohesive particles belonging to the group C type materials according to </a:t>
            </a:r>
            <a:r>
              <a:rPr lang="en-US" sz="1800" dirty="0" err="1" smtClean="0"/>
              <a:t>Geldart's</a:t>
            </a:r>
            <a:r>
              <a:rPr lang="en-US" sz="1800" dirty="0" smtClean="0"/>
              <a:t> classification is always challenging. An agitated fluid bed dryer (AFBD) of pilot-scale capacity was designed to study the effect of the type of agitator and its speed, gas velocity, and inlet temperature and feed loading on the hydrodynamic performance of the AFBD. </a:t>
            </a:r>
          </a:p>
          <a:p>
            <a:pPr algn="just"/>
            <a:r>
              <a:rPr lang="en-US" sz="1800" dirty="0" smtClean="0"/>
              <a:t>Key hydrodynamic parameters such as pressure drop have a profound influence on determining the fluidization characteristics. The pressure drop across the AFBD system was expressed in terms of flow coefficient, ξ, which can be conveniently used as a design parameter. </a:t>
            </a:r>
          </a:p>
          <a:p>
            <a:pPr algn="just"/>
            <a:r>
              <a:rPr lang="en-US" sz="1800" dirty="0" smtClean="0"/>
              <a:t>The choice of agitator has an even </a:t>
            </a:r>
            <a:r>
              <a:rPr lang="en-US" sz="2000" dirty="0" smtClean="0"/>
              <a:t>greater influence on the drying kinetics and the results have been summarized, paving the way for a more efficient spiral agitator of the helical ribbon type.</a:t>
            </a:r>
          </a:p>
          <a:p>
            <a:pPr>
              <a:buNone/>
            </a:pPr>
            <a:r>
              <a:rPr lang="en-US" sz="2000" dirty="0" smtClean="0"/>
              <a:t/>
            </a:r>
            <a:br>
              <a:rPr lang="en-US" sz="2000" dirty="0" smtClean="0"/>
            </a:br>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Centrifugal Fluidized Bed Dryers</a:t>
            </a:r>
            <a:endParaRPr lang="en-US" sz="3200" dirty="0" smtClean="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dirty="0" smtClean="0"/>
              <a:t>To intensify heat and mass transfer rates for rapid drying of surface-wet particles, a centrifugal-type device may be used so that the drag force due to the fluidizing gas can be balanced with an ‘artificial gravity’ generated by rotating the bed on a vertical axis. </a:t>
            </a:r>
          </a:p>
          <a:p>
            <a:pPr algn="just">
              <a:buNone/>
            </a:pPr>
            <a:endParaRPr lang="en-US" sz="2000" dirty="0" smtClean="0"/>
          </a:p>
          <a:p>
            <a:pPr algn="just"/>
            <a:r>
              <a:rPr lang="en-US" sz="2000" dirty="0" smtClean="0"/>
              <a:t>The rotating fluidized bed equipment is complex and the decrease in drying times for most material is normally not high enough or essential enough to justify the cost and complexity.</a:t>
            </a:r>
          </a:p>
          <a:p>
            <a:pPr>
              <a:buNone/>
            </a:pPr>
            <a:endParaRPr lang="en-US" sz="2000" dirty="0" smtClean="0"/>
          </a:p>
          <a:p>
            <a:pPr>
              <a:buNone/>
            </a:pPr>
            <a:r>
              <a:rPr lang="en-US" sz="2000" dirty="0" smtClean="0"/>
              <a:t>.</a:t>
            </a:r>
            <a:endParaRPr lang="en-US" sz="2000" dirty="0" smtClean="0"/>
          </a:p>
          <a:p>
            <a:pPr algn="just"/>
            <a:endParaRPr lang="en-US" sz="2000" dirty="0" smtClean="0"/>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10087994</TotalTime>
  <Words>1354</Words>
  <Application>Microsoft Office PowerPoint</Application>
  <PresentationFormat>On-screen Show (4:3)</PresentationFormat>
  <Paragraphs>117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 Fluidised Bed Dryers</vt:lpstr>
      <vt:lpstr>Plug Flow Fluid - Bed Dryer</vt:lpstr>
      <vt:lpstr>Contact Fluidizers</vt:lpstr>
      <vt:lpstr>Conventional Two stage Dryer and Compact Dryer</vt:lpstr>
      <vt:lpstr> Vibrating Fluid Bed Dryer (VFBD) </vt:lpstr>
      <vt:lpstr> Fluidized Spray Dryer – FSD/Multi Stage Dryer </vt:lpstr>
      <vt:lpstr>Multi-Tier Fluid Beds</vt:lpstr>
      <vt:lpstr>Mechanically Agitated Fluidized Bed Dryer</vt:lpstr>
      <vt:lpstr>Centrifugal Fluidized Bed Dryers</vt:lpstr>
      <vt:lpstr>Centrifugal Fluidized Bed Dryers*</vt:lpstr>
      <vt:lpstr>Tall Form and Multi-stage Dryer</vt:lpstr>
      <vt:lpstr> FILTERMAT Dryer </vt:lpstr>
      <vt:lpstr>Schematic Diagram of FBD</vt:lpstr>
      <vt:lpstr>Three stage Spray Dryer</vt:lpstr>
      <vt:lpstr>FBD Image</vt:lpstr>
      <vt:lpstr>Slide 16</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191</cp:revision>
  <dcterms:created xsi:type="dcterms:W3CDTF">2007-11-06T10:48:03Z</dcterms:created>
  <dcterms:modified xsi:type="dcterms:W3CDTF">2020-04-12T13:44:00Z</dcterms:modified>
</cp:coreProperties>
</file>