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256" r:id="rId2"/>
    <p:sldId id="352" r:id="rId3"/>
    <p:sldId id="598" r:id="rId4"/>
    <p:sldId id="550" r:id="rId5"/>
    <p:sldId id="353" r:id="rId6"/>
    <p:sldId id="597" r:id="rId7"/>
    <p:sldId id="551" r:id="rId8"/>
    <p:sldId id="354" r:id="rId9"/>
    <p:sldId id="552" r:id="rId10"/>
    <p:sldId id="599" r:id="rId11"/>
    <p:sldId id="355" r:id="rId12"/>
    <p:sldId id="553" r:id="rId13"/>
    <p:sldId id="356" r:id="rId14"/>
    <p:sldId id="554" r:id="rId15"/>
    <p:sldId id="574" r:id="rId16"/>
    <p:sldId id="600" r:id="rId17"/>
    <p:sldId id="357" r:id="rId18"/>
    <p:sldId id="555" r:id="rId19"/>
    <p:sldId id="556" r:id="rId20"/>
    <p:sldId id="358" r:id="rId21"/>
    <p:sldId id="560" r:id="rId22"/>
    <p:sldId id="359" r:id="rId23"/>
    <p:sldId id="557" r:id="rId24"/>
    <p:sldId id="601" r:id="rId25"/>
    <p:sldId id="558" r:id="rId26"/>
    <p:sldId id="559" r:id="rId27"/>
    <p:sldId id="360" r:id="rId28"/>
    <p:sldId id="602" r:id="rId29"/>
    <p:sldId id="561" r:id="rId30"/>
    <p:sldId id="362" r:id="rId31"/>
    <p:sldId id="575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F0F4CA-2DAC-437B-B088-761E75568278}" type="datetimeFigureOut">
              <a:rPr lang="en-IN" smtClean="0"/>
              <a:t>24-04-2020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8E2B62-2113-460F-8E55-57889F74B46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38652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43660F-3CAE-4004-A9C5-7A248052B1B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4654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8A83E5-BCED-4AEC-A091-9DDCF8A1D2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7B5F5C-453A-4958-8D39-E2287606E0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B90947-BCC5-48F2-8045-CC382B263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40BA9-20E6-40D4-BC70-FEF526F56737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31D8DD-AE68-4C80-871F-69C70835A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E59499-E2C1-4346-BF3B-FFB61CA5E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273F2-FE41-4E4E-88EA-1B49CA02A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213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2D05B-BBD9-45E0-8755-B870DC6FB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BC35BC-CD45-4154-B19A-404DF006A5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A8D0DA-E736-4850-B5F3-DAED93E83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40BA9-20E6-40D4-BC70-FEF526F56737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FBE90-73A0-4105-998F-FAF33B23C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B7D937-C8EA-47C1-A541-DD1A7772E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273F2-FE41-4E4E-88EA-1B49CA02A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392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51BFCCE-9A22-43B1-91C4-4471DD1171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FC6785-91DE-4CB6-B790-B39FEE66A5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645BE5-9D85-4622-8B89-0B344205F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40BA9-20E6-40D4-BC70-FEF526F56737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FBAA78-D18D-4421-BD55-144B67EA2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A3481E-7AD0-4454-9B5B-2FF5BC808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273F2-FE41-4E4E-88EA-1B49CA02A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533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0FDC8-7756-494B-BACD-2D8AF7ACB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8C3613-41C7-4E27-95F1-F94E224860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4CC46E-15E7-421D-ADFE-2EA96237F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40BA9-20E6-40D4-BC70-FEF526F56737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6BEB55-6054-4D87-942A-12D30BD8C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456FBA-ED97-493F-AC44-061554CBC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273F2-FE41-4E4E-88EA-1B49CA02A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387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58AF3-ABCF-422F-BEA2-D85C9434A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11ACE7-B9CC-46FF-9286-3C1D5179D0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DFC730-FF4F-45E4-9F4C-1679DA937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40BA9-20E6-40D4-BC70-FEF526F56737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F6C59B-45C0-4812-982A-9CDB26737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70A5F0-1839-4FFD-8BCF-F61BF46FC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273F2-FE41-4E4E-88EA-1B49CA02A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004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9EA77-E59A-4B7B-AC0D-43994A84F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B17312-998C-4B9F-A3A9-CDFF9E72FD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B90131-3249-47DA-9745-9638D0DABE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91719B-3965-48BF-BAC7-D434B3EEB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40BA9-20E6-40D4-BC70-FEF526F56737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64DC43-43A7-41C9-83B9-F1B215B9D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3C6995-BEE7-47A1-BD0E-77C68ACA6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273F2-FE41-4E4E-88EA-1B49CA02A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735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50A44B-C405-4578-A5F6-CF4E95E63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068304-9D89-45D1-A4BD-8A61561E0E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2AD0BE-7779-4DA6-8590-B2AD9F79ED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19F8DF-60FF-4A27-895F-E6036C9BBB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C306D8-4625-433F-963B-934CE349E0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DF5AC1C-01B7-4F5D-9B77-FF385767D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40BA9-20E6-40D4-BC70-FEF526F56737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7C70B1-045C-4F1B-AAB4-2F9114652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F4F5486-BF5A-4863-94BB-CC390F9EA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273F2-FE41-4E4E-88EA-1B49CA02A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263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E47CC-71E6-45BD-B084-8D66C2965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B51679-BE9C-4E97-B133-2E718E2A2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40BA9-20E6-40D4-BC70-FEF526F56737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5495FF-F472-4B2B-ACAF-7BC5D330A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6ADF7C-103C-4773-87B8-5FB91C872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273F2-FE41-4E4E-88EA-1B49CA02A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229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91A0261-48AA-460B-A4E2-AE37BD0E8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40BA9-20E6-40D4-BC70-FEF526F56737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6A35DC-14C2-4C43-83A1-4A5CBAEF3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B95A33-47CD-4D1C-B71E-E16A27EC9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273F2-FE41-4E4E-88EA-1B49CA02A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976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D538BC-E12F-46B4-B3E6-5016E8219A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DFEDB6-6B6E-45D9-92BA-4AB27CD310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AE8759-D578-4BF1-980C-22268F511F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D395BD-089F-4187-AD6F-E23282006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40BA9-20E6-40D4-BC70-FEF526F56737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5181F3-1F55-4E77-894A-D03E50F11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A7D471-81DB-4893-A18D-2CDE632DC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273F2-FE41-4E4E-88EA-1B49CA02A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435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4AAF8-540A-4276-82DB-6F60ACD10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D10EF9-46B8-448D-9A04-5D7CA4CE89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A22A2C-B7D4-40A6-B68F-AAC10EFCA4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59B925-60C7-465A-AA44-3808CAE10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40BA9-20E6-40D4-BC70-FEF526F56737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3A2821-BEEF-4D2C-A47B-B30B8B4A3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DB2FA6-E1FE-4F5D-AD39-7AA62D839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273F2-FE41-4E4E-88EA-1B49CA02A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292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075E4E-D8C1-43D9-A0BF-B45806E662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384DED-6C3F-4E22-BF28-E651BD2DBB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C4D49F-D915-4AA8-A7D9-F45D81DE50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40BA9-20E6-40D4-BC70-FEF526F56737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BC98EE-2C2A-46B5-AC72-8EC782F683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0E335B-4577-43B1-8A44-D03C9ED7DF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273F2-FE41-4E4E-88EA-1B49CA02AA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711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0">
            <a:extLst>
              <a:ext uri="{FF2B5EF4-FFF2-40B4-BE49-F238E27FC236}">
                <a16:creationId xmlns:a16="http://schemas.microsoft.com/office/drawing/2014/main" id="{91B91BCF-A164-4BA6-88C8-3F7E059026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3" y="2420888"/>
            <a:ext cx="5393905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AU" dirty="0">
                <a:latin typeface="Arial" charset="0"/>
              </a:rPr>
              <a:t>BINITA RANI</a:t>
            </a:r>
          </a:p>
          <a:p>
            <a:pPr>
              <a:defRPr/>
            </a:pPr>
            <a:r>
              <a:rPr lang="en-AU" dirty="0">
                <a:latin typeface="Arial" charset="0"/>
              </a:rPr>
              <a:t>ASSOCIATE PROFESSOR (DAIRY CHEMISTRY)</a:t>
            </a:r>
          </a:p>
          <a:p>
            <a:pPr>
              <a:defRPr/>
            </a:pPr>
            <a:r>
              <a:rPr lang="en-AU" dirty="0">
                <a:latin typeface="Arial" charset="0"/>
              </a:rPr>
              <a:t>FACULTY OF DAIRY TECHNOLOGY</a:t>
            </a:r>
          </a:p>
          <a:p>
            <a:pPr>
              <a:defRPr/>
            </a:pPr>
            <a:r>
              <a:rPr lang="en-AU" dirty="0">
                <a:latin typeface="Arial" charset="0"/>
              </a:rPr>
              <a:t>S.G.I.D.T., BVC CAMPUS,</a:t>
            </a:r>
          </a:p>
          <a:p>
            <a:pPr>
              <a:defRPr/>
            </a:pPr>
            <a:r>
              <a:rPr lang="en-US" dirty="0">
                <a:latin typeface="Arial" charset="0"/>
              </a:rPr>
              <a:t>P.O.- BVC, DIST.-PATNA-800014</a:t>
            </a:r>
            <a:endParaRPr lang="en-AU" dirty="0">
              <a:latin typeface="Arial" charset="0"/>
            </a:endParaRPr>
          </a:p>
        </p:txBody>
      </p:sp>
      <p:pic>
        <p:nvPicPr>
          <p:cNvPr id="4" name="Picture 16" descr="C:\Users\Rakesh Kumar\Downloads\IMG-20171012-WA0017.jpg">
            <a:extLst>
              <a:ext uri="{FF2B5EF4-FFF2-40B4-BE49-F238E27FC236}">
                <a16:creationId xmlns:a16="http://schemas.microsoft.com/office/drawing/2014/main" id="{FDD3A43D-3CC9-455F-980F-A1A6396420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520" y="323185"/>
            <a:ext cx="1357322" cy="1472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Users\Rakesh Kumar\Desktop\New folder (6)\BASU Official Noticeboard 20180110_000810.jpg">
            <a:extLst>
              <a:ext uri="{FF2B5EF4-FFF2-40B4-BE49-F238E27FC236}">
                <a16:creationId xmlns:a16="http://schemas.microsoft.com/office/drawing/2014/main" id="{699DE3EB-6670-4C5E-A884-0430F97749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02054" y="183161"/>
            <a:ext cx="1428760" cy="1472372"/>
          </a:xfrm>
          <a:prstGeom prst="rect">
            <a:avLst/>
          </a:prstGeom>
          <a:noFill/>
        </p:spPr>
      </p:pic>
      <p:pic>
        <p:nvPicPr>
          <p:cNvPr id="6" name="Picture 2" descr="http://www.sgidst.org.in/wp-content/uploads/2016/11/dairy_banner_002-1090x344.jpg">
            <a:extLst>
              <a:ext uri="{FF2B5EF4-FFF2-40B4-BE49-F238E27FC236}">
                <a16:creationId xmlns:a16="http://schemas.microsoft.com/office/drawing/2014/main" id="{C2468F3D-D6B8-45A0-A8C4-5409A4A8DE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8866" y="4010020"/>
            <a:ext cx="11291517" cy="2587332"/>
          </a:xfrm>
          <a:prstGeom prst="rect">
            <a:avLst/>
          </a:prstGeom>
          <a:noFill/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25B0E8DB-3908-4B07-B982-98FA6B1D8D09}"/>
              </a:ext>
            </a:extLst>
          </p:cNvPr>
          <p:cNvSpPr>
            <a:spLocks noGrp="1"/>
          </p:cNvSpPr>
          <p:nvPr/>
        </p:nvSpPr>
        <p:spPr>
          <a:xfrm>
            <a:off x="2153478" y="224048"/>
            <a:ext cx="7885043" cy="114004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FOOD CHEMISTRY</a:t>
            </a:r>
            <a:br>
              <a:rPr lang="en-US" sz="3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DTC-321     Credit hours- 3(2+1) 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597E791-2446-498B-99A4-12679EBDC7C8}"/>
              </a:ext>
            </a:extLst>
          </p:cNvPr>
          <p:cNvSpPr txBox="1">
            <a:spLocks/>
          </p:cNvSpPr>
          <p:nvPr/>
        </p:nvSpPr>
        <p:spPr>
          <a:xfrm>
            <a:off x="7087326" y="2419642"/>
            <a:ext cx="3379038" cy="56540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spc="200" dirty="0">
                <a:solidFill>
                  <a:srgbClr val="0070C0"/>
                </a:solidFill>
              </a:rPr>
              <a:t>Food  Enzymes  </a:t>
            </a:r>
          </a:p>
        </p:txBody>
      </p:sp>
    </p:spTree>
    <p:extLst>
      <p:ext uri="{BB962C8B-B14F-4D97-AF65-F5344CB8AC3E}">
        <p14:creationId xmlns:p14="http://schemas.microsoft.com/office/powerpoint/2010/main" val="15372466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AB4F061-313C-47C4-9C1C-EFDF7824B0B0}"/>
              </a:ext>
            </a:extLst>
          </p:cNvPr>
          <p:cNvSpPr/>
          <p:nvPr/>
        </p:nvSpPr>
        <p:spPr>
          <a:xfrm>
            <a:off x="509666" y="502414"/>
            <a:ext cx="1118266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4.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Lyases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catalyze the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cleavage of C-C, C-O, C-N and other groups by elimination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(not by hydrolysis), leaving double bonds, or conversely adding  groups to double bonds.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e.g.,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fumarate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hydratase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(EC 4.2.1.2).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5.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Isomerases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catalysis of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isomerizations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within one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molecule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,e.g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.,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mutase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(EC 5.4.2.1).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6.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Ligases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formation of bonds with ATP cleavage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involved in the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biosynthesis of a compound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with the simultaneous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hydrolysis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of a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pyrophosphate bond in ATP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441682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" y="-26126"/>
            <a:ext cx="11922034" cy="584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Alkaline phosphatase 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Trivial name : alkaline phosphatase 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Systematic name :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orthophosphoric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monoester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phosphohydrolase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Reaction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catalysed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: Orthophosphoric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monoestser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+ H2O « An alcohol + H3PO4 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Classification number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EC 3.1.3.1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where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EC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stands for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Enzyme Commission </a:t>
            </a:r>
          </a:p>
          <a:p>
            <a:pPr marL="457200" marR="0" lvl="1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first digit      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(3) for the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class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name (hydrolases) </a:t>
            </a:r>
          </a:p>
          <a:p>
            <a:pPr marL="457200" marR="0" lvl="1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second digit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(1) for the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subclass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(acting on ester bonds) </a:t>
            </a:r>
          </a:p>
          <a:p>
            <a:pPr marL="457200" marR="0" lvl="1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third digit    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(3) for the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sub-subclass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(phosphoric monoester) </a:t>
            </a:r>
          </a:p>
          <a:p>
            <a:pPr marL="457200" marR="0" lvl="1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fourth digit  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(1) designates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alkaline phosphatase </a:t>
            </a:r>
          </a:p>
        </p:txBody>
      </p:sp>
    </p:spTree>
    <p:extLst>
      <p:ext uri="{BB962C8B-B14F-4D97-AF65-F5344CB8AC3E}">
        <p14:creationId xmlns:p14="http://schemas.microsoft.com/office/powerpoint/2010/main" val="24452651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98BB018-B3C3-47E1-96D4-AD0129254FDB}"/>
              </a:ext>
            </a:extLst>
          </p:cNvPr>
          <p:cNvSpPr/>
          <p:nvPr/>
        </p:nvSpPr>
        <p:spPr>
          <a:xfrm>
            <a:off x="393895" y="403919"/>
            <a:ext cx="11282290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Lipase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Recommended name : lipase 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Systematic name : glycerol ester hydrolase 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Reaction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catalysed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: A triglyceride + H2O « A diglyceride + a fatty acid 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Classification number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EC 3.1.1.3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where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EC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stands for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Enzyme Commission 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first digit      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(3) for the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class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name (hydrolases) 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second digit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(1) for the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subclass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(acting on ester bonds)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third digit    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(1) for the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sub-subclass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(carboxylic ester) 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fourth digit  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(3) designates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lipase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361888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29757"/>
            <a:ext cx="12191999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</a:t>
            </a: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HYDROLASES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Most of these enzymes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used in the food industry.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1.  </a:t>
            </a: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Amylases 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α-amylase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α-1,4-bonds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(amylose and amylopectin)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random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manner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small units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with free non-reducing end groups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low molecular weight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dextrins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β-amylase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α1,4-bonds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(amylose and amylopectin)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maltose units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from non-reducing end of starch in an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orderly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fashion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α-amylase and β-amylase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do not cleave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the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α-1,6-linkages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in amylopectin.</a:t>
            </a:r>
          </a:p>
        </p:txBody>
      </p:sp>
    </p:spTree>
    <p:extLst>
      <p:ext uri="{BB962C8B-B14F-4D97-AF65-F5344CB8AC3E}">
        <p14:creationId xmlns:p14="http://schemas.microsoft.com/office/powerpoint/2010/main" val="6168570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0D70C69-9244-46AD-AE4E-99630BBF44EA}"/>
              </a:ext>
            </a:extLst>
          </p:cNvPr>
          <p:cNvSpPr/>
          <p:nvPr/>
        </p:nvSpPr>
        <p:spPr>
          <a:xfrm>
            <a:off x="0" y="-47697"/>
            <a:ext cx="121919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uses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: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</a:t>
            </a:r>
            <a:r>
              <a:rPr kumimoji="0" lang="en-US" sz="36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Bread making </a:t>
            </a:r>
            <a:endParaRPr kumimoji="0" lang="en-US" sz="3600" b="1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571500" marR="0" lvl="0" indent="-571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During </a:t>
            </a:r>
            <a:r>
              <a:rPr kumimoji="0" lang="en-US" sz="3600" b="1" i="0" u="sng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fermentation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period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α-amylase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catalyzes the dextrinization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of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damaged starch granules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dextrins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hydrolyzed by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β-amylase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maltose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provides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fermentable sugar 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for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yeast cells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571500" marR="0" lvl="0" indent="-571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571500" marR="0" lvl="0" indent="-571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During </a:t>
            </a:r>
            <a:r>
              <a:rPr kumimoji="0" lang="en-US" sz="3600" b="1" i="0" u="sng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baking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α-amylase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activity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destroyed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(oven temperature).</a:t>
            </a:r>
          </a:p>
          <a:p>
            <a:pPr marL="571500" marR="0" lvl="0" indent="-571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571500" marR="0" lvl="0" indent="-571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amylases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bread with a greater 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volume,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deeper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crust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colour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softer crumb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improved grain and texture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191762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F790713-F28E-400D-9DA5-82D814A0223D}"/>
              </a:ext>
            </a:extLst>
          </p:cNvPr>
          <p:cNvSpPr/>
          <p:nvPr/>
        </p:nvSpPr>
        <p:spPr>
          <a:xfrm>
            <a:off x="764497" y="783001"/>
            <a:ext cx="1086786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corn syrup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starch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acid and enzymatic hydrolysis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conversion into sweet syrups.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fungal amylase preparation (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α-, β- and amylo-1,6-glucosidase)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used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produce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 well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flavoured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low viscous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syrup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consisting of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dextrose, maltose, and dextrin.</a:t>
            </a:r>
          </a:p>
        </p:txBody>
      </p:sp>
    </p:spTree>
    <p:extLst>
      <p:ext uri="{BB962C8B-B14F-4D97-AF65-F5344CB8AC3E}">
        <p14:creationId xmlns:p14="http://schemas.microsoft.com/office/powerpoint/2010/main" val="20118639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89883ED-22FD-4DDA-BFA0-9E4025D27418}"/>
              </a:ext>
            </a:extLst>
          </p:cNvPr>
          <p:cNvSpPr/>
          <p:nvPr/>
        </p:nvSpPr>
        <p:spPr>
          <a:xfrm>
            <a:off x="614597" y="502414"/>
            <a:ext cx="1100278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2.</a:t>
            </a:r>
            <a:r>
              <a:rPr kumimoji="0" lang="en-US" sz="3600" b="1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β-D-</a:t>
            </a:r>
            <a:r>
              <a:rPr kumimoji="0" lang="en-US" sz="3600" b="1" i="0" u="sng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Fructofuranosidase</a:t>
            </a:r>
            <a:r>
              <a:rPr kumimoji="0" lang="en-US" sz="3600" b="1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(Invertase)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sng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confectionary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industry.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involved in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hydrolysis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of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sucrose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products of hydrolysis,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invert sugar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consist of equimolar amounts of 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glucose and fructose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have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sweeter taste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than the original sucrose.   </a:t>
            </a:r>
          </a:p>
        </p:txBody>
      </p:sp>
    </p:spTree>
    <p:extLst>
      <p:ext uri="{BB962C8B-B14F-4D97-AF65-F5344CB8AC3E}">
        <p14:creationId xmlns:p14="http://schemas.microsoft.com/office/powerpoint/2010/main" val="20134460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5461" y="50540"/>
            <a:ext cx="11625943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3. </a:t>
            </a:r>
            <a:r>
              <a:rPr kumimoji="0" lang="en-US" sz="3200" b="1" i="0" u="sng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Pectinolytic</a:t>
            </a: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Enzymes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include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polygalacturonase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,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pectin methyl esterase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pectate lyases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act on pectic substances. 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Polygalacturonase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hydrolyzes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l-G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α-1,4-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glycosidic bond between the anhydro galacturonic acid units.  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Pectin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methylesterase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hydrolyzes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methyl ester bond of pectin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pectic acid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and methanol.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Pectic acid 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flocculates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( in presence of Ca2+ ions). 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Pectinolytic enzymes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clarification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of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fruit and vegetable juices.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59641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55AC3FA-B353-40B9-A6B1-F14E4A86E98E}"/>
              </a:ext>
            </a:extLst>
          </p:cNvPr>
          <p:cNvSpPr/>
          <p:nvPr/>
        </p:nvSpPr>
        <p:spPr>
          <a:xfrm>
            <a:off x="464233" y="17870"/>
            <a:ext cx="11268221" cy="7232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4. </a:t>
            </a:r>
            <a:r>
              <a:rPr kumimoji="0" lang="en-US" sz="3600" b="1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Glucoamylase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produced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bacterial and fungal cultures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cleaves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β-D-glucose units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non-reducing end of 1,4-α-D-glucan.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The α-1,6-branching bond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cleaved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about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30 times slower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than α-1,4-linkages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in straight chains.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the swelling , gelatinization and liquefaction of starch can occur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single step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heat stable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bacterial α-amylase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amylases yields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starch syrup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w/c is a mixture of glucose, maltose and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dextrins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60320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B181A67-1D5F-4535-9DF0-6F3D4183CCC6}"/>
              </a:ext>
            </a:extLst>
          </p:cNvPr>
          <p:cNvSpPr/>
          <p:nvPr/>
        </p:nvSpPr>
        <p:spPr>
          <a:xfrm>
            <a:off x="464233" y="359455"/>
            <a:ext cx="11296357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</a:t>
            </a: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5. </a:t>
            </a:r>
            <a:r>
              <a:rPr kumimoji="0" lang="el-GR" sz="3200" b="1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β-</a:t>
            </a: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D-Galactosidase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(Lactase)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  <a:p>
            <a:pPr marL="571500" marR="0" lvl="0" indent="-571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Lactose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glucose and galactose.</a:t>
            </a:r>
          </a:p>
          <a:p>
            <a:pPr marL="571500" marR="0" lvl="0" indent="-571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571500" marR="0" lvl="0" indent="-571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produced from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fungi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(Aspergillus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niger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 or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yeast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571500" marR="0" lvl="0" indent="-571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</a:t>
            </a: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uses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</a:p>
          <a:p>
            <a:pPr marL="571500" marR="0" lvl="0" indent="-571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571500" marR="0" lvl="0" indent="-571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dairy industry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hydrolyze lactose.</a:t>
            </a:r>
          </a:p>
          <a:p>
            <a:pPr marL="571500" marR="0" lvl="0" indent="-571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571500" marR="0" lvl="0" indent="-571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Immobilized enzymes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produce milk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suitable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people suffering from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lactose intolerance.   </a:t>
            </a:r>
          </a:p>
        </p:txBody>
      </p:sp>
    </p:spTree>
    <p:extLst>
      <p:ext uri="{BB962C8B-B14F-4D97-AF65-F5344CB8AC3E}">
        <p14:creationId xmlns:p14="http://schemas.microsoft.com/office/powerpoint/2010/main" val="1579234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5463" y="30284"/>
            <a:ext cx="11608525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</a:t>
            </a: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Enzymes</a:t>
            </a:r>
            <a:r>
              <a:rPr kumimoji="0" lang="en-US" sz="32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biological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catalysts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proteinaceous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specific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catalytic site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(active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centre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).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some enzymes contain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“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cofactor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”( nonprotein organic compound)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catalytically active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“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apoenzyme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”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protein portion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holoenzyme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fully intact enzyme.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26976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7713" y="-5975"/>
            <a:ext cx="11591108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6. </a:t>
            </a:r>
            <a:r>
              <a:rPr kumimoji="0" lang="en-US" sz="3600" b="1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Proteases 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hydrolysis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peptide bonds of proteins.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used in the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food industry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endopeptidases. 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isolated from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animal organs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higher plants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or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genetically engineered  microorganisms.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</a:t>
            </a:r>
            <a:r>
              <a:rPr kumimoji="0" lang="en-US" sz="36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utilization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: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dairy industry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cheese manufacture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formation of casein curd is achieved with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chymosin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or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rennin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or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proteinases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from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Mucor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miehei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Mucor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pusillus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and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Endothia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parasitica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(a suitable replacement for rennin). 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Rennin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essentially free of other undesirable proteinases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so, especially suitable for cheesemaking. 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38085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D8CDC8A-C036-42DD-B96D-60FFA0BA7683}"/>
              </a:ext>
            </a:extLst>
          </p:cNvPr>
          <p:cNvSpPr/>
          <p:nvPr/>
        </p:nvSpPr>
        <p:spPr>
          <a:xfrm>
            <a:off x="604911" y="46269"/>
            <a:ext cx="11000935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Proteolytic enzymes (papain, pepsin, ficin, bromelain and microbial proteases)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prevent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haze formation in beer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by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reducing the polypeptide size.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Papain, ficin and bromelain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are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sulphydryl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proteases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catalyze the hydrolysis of peptide, ester and amide bonds. 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Proteases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wheat flour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some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bakery products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modify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rheological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properties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of dough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firmness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of end product.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During such dough treatment, the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hard wheat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gluten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is partially hydrolyzed to a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soft-type gluten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Proteases are used for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tenderization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of meat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Enzymes (trypsin, papain, bromelain, ficin) hydrolyze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one or more of the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muscle tissue components.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790941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3209" y="-5474"/>
            <a:ext cx="11922036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7. </a:t>
            </a: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Lipases</a:t>
            </a: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play a major role in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cheese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manufacture.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microbial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sources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utilized in cheese ripening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development of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aromas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responsible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hydrolytic rancidity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 dairy products.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hydrolyze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ester linkage in glycerides.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Lipase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through the release of mono- and diacylglycerols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retards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staling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of bakery products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defatting of bones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production of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gelatin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facilitated by lipase-catalyzed hydrolysis).</a:t>
            </a:r>
          </a:p>
        </p:txBody>
      </p:sp>
    </p:spTree>
    <p:extLst>
      <p:ext uri="{BB962C8B-B14F-4D97-AF65-F5344CB8AC3E}">
        <p14:creationId xmlns:p14="http://schemas.microsoft.com/office/powerpoint/2010/main" val="3758316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48ECD99-A4E2-4A06-94AD-C34064A79A98}"/>
              </a:ext>
            </a:extLst>
          </p:cNvPr>
          <p:cNvSpPr/>
          <p:nvPr/>
        </p:nvSpPr>
        <p:spPr>
          <a:xfrm>
            <a:off x="422031" y="1156795"/>
            <a:ext cx="1112754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</a:t>
            </a:r>
            <a:r>
              <a:rPr kumimoji="0" lang="en-US" sz="40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Oxidoreductases 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involved in 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oxidation-reduction reactions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oxidize or reduce substrates by transfer of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hydrogen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or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electrons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or by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oxygen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687745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855239C-82EA-4D78-B01C-FC7C2D00C7F0}"/>
              </a:ext>
            </a:extLst>
          </p:cNvPr>
          <p:cNvSpPr/>
          <p:nvPr/>
        </p:nvSpPr>
        <p:spPr>
          <a:xfrm>
            <a:off x="569625" y="446678"/>
            <a:ext cx="11017771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Glucose Oxidase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produced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by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fungi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such as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Penicillium notatum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and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Aspergillus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niger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sng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used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: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remove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traces of glucose and oxygen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from food products, such as fruit juices, mayonnaise, beer, wine ,etc.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as an analytical reagent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for the specific determination of glucose.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oxidizes glucose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gluconic acid in presence of oxygen and hydrogen peroxide.</a:t>
            </a:r>
          </a:p>
        </p:txBody>
      </p:sp>
    </p:spTree>
    <p:extLst>
      <p:ext uri="{BB962C8B-B14F-4D97-AF65-F5344CB8AC3E}">
        <p14:creationId xmlns:p14="http://schemas.microsoft.com/office/powerpoint/2010/main" val="10362898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93AE08E-0CA1-4676-8165-6CA9CF2CA1DE}"/>
              </a:ext>
            </a:extLst>
          </p:cNvPr>
          <p:cNvSpPr/>
          <p:nvPr/>
        </p:nvSpPr>
        <p:spPr>
          <a:xfrm>
            <a:off x="379827" y="476351"/>
            <a:ext cx="11366695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2. </a:t>
            </a: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Catalase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sng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catalyzes decomposition of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hydrogen peroxide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water and molecular oxygen.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In plants, catalase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dispose of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excess H2O2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produced in oxidative metabolism 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use H2O2 in oxidation of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phenols, alcohols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and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other hydrogen donors.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used in combination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with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glucose oxidase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243143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F8718B2-C104-45F5-8CB9-A774AC6A06D3}"/>
              </a:ext>
            </a:extLst>
          </p:cNvPr>
          <p:cNvSpPr/>
          <p:nvPr/>
        </p:nvSpPr>
        <p:spPr>
          <a:xfrm>
            <a:off x="464234" y="455751"/>
            <a:ext cx="1133856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3. </a:t>
            </a: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Ascorbic Acid Oxidase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sng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catalyzes the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following reaction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L-Ascorbic acid + ½ O2 ---------- dehydroascorbic acid + H2O 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This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rks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is significant in 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fruits and vegetables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responsible for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the initiation of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browning reaction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and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For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the eventual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loss of all vitamin C activity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   </a:t>
            </a:r>
          </a:p>
        </p:txBody>
      </p:sp>
    </p:spTree>
    <p:extLst>
      <p:ext uri="{BB962C8B-B14F-4D97-AF65-F5344CB8AC3E}">
        <p14:creationId xmlns:p14="http://schemas.microsoft.com/office/powerpoint/2010/main" val="34887804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8674" y="209231"/>
            <a:ext cx="1170432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</a:t>
            </a:r>
            <a:r>
              <a:rPr kumimoji="0" lang="en-US" sz="2400" b="1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1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4. </a:t>
            </a:r>
            <a:r>
              <a:rPr kumimoji="0" lang="en-US" sz="3600" b="1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Lipoxygenase: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</a:t>
            </a:r>
            <a:r>
              <a:rPr kumimoji="0" lang="en-US" sz="36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uses 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bleaching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of flour and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improvement of the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rheological properties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of dough.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169025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589A619-1885-48DE-B49C-D90464F74104}"/>
              </a:ext>
            </a:extLst>
          </p:cNvPr>
          <p:cNvSpPr/>
          <p:nvPr/>
        </p:nvSpPr>
        <p:spPr>
          <a:xfrm>
            <a:off x="569626" y="-113094"/>
            <a:ext cx="11107712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5. </a:t>
            </a:r>
            <a:r>
              <a:rPr kumimoji="0" lang="en-US" sz="3600" b="1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Peroxidase</a:t>
            </a:r>
            <a:r>
              <a:rPr kumimoji="0" lang="en-US" sz="3600" b="1" i="0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common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plant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peroxidases contain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iron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Peroxidases of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animal tissue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and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milk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(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lactoperoxidase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 are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flavoprotein peroxidases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peroxidase test is used as indicator of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satisfactory blanching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of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fruits and vegetables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Peroxidase catalyzes the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following reaction 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H2O2 + AH2 --------- 2H2O + A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AH2 is an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oxidizable substrate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  <a:endParaRPr kumimoji="0" lang="en-I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75437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1382C6F-E1C5-4862-9ED9-219D44B59BD7}"/>
              </a:ext>
            </a:extLst>
          </p:cNvPr>
          <p:cNvSpPr/>
          <p:nvPr/>
        </p:nvSpPr>
        <p:spPr>
          <a:xfrm>
            <a:off x="534571" y="295648"/>
            <a:ext cx="11113477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6. </a:t>
            </a:r>
            <a:r>
              <a:rPr kumimoji="0" lang="en-US" sz="3200" b="1" i="0" u="sng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Phenolases</a:t>
            </a:r>
            <a:r>
              <a:rPr kumimoji="0" lang="en-US" sz="3200" b="1" i="0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also known as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polyphenol oxidases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or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polyphenolases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present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in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potatoes, apples, peaches, bananas, tea leaves, coffee beans etc.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have the ability to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oxidize phenolic compounds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to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o-quinones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involved in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enzymatic browning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desirable in the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processing of tea and coffee.</a:t>
            </a:r>
            <a:endParaRPr kumimoji="0" lang="en-IN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6199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33A62E9-7FC7-4867-BD51-996D4945F827}"/>
              </a:ext>
            </a:extLst>
          </p:cNvPr>
          <p:cNvSpPr/>
          <p:nvPr/>
        </p:nvSpPr>
        <p:spPr>
          <a:xfrm>
            <a:off x="0" y="21444"/>
            <a:ext cx="1219200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Cofactor + apoenzyme ® Holoenzyme (or enzyme)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  <a:p>
            <a:pPr marL="342900" lvl="0" indent="-342900" algn="just">
              <a:buFont typeface="Wingdings" panose="05000000000000000000" pitchFamily="2" charset="2"/>
              <a:buChar char="Ø"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Cofactors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simple divalent metallic ion (e.g. Ca2+, Co2</a:t>
            </a: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+, Mg2+ ,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Mn2</a:t>
            </a: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or Zn2+ ).</a:t>
            </a:r>
          </a:p>
          <a:p>
            <a:pPr marL="342900" lvl="0" indent="-342900" algn="just">
              <a:buFont typeface="Wingdings" panose="05000000000000000000" pitchFamily="2" charset="2"/>
              <a:buChar char="Ø"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Cofactors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firmly bound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to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apoenzyme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prosthetic group.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Cofactors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loosely bound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to apoenzyme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coenzyme.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Cofactors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stable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to heat.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most enzyme 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lose activity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on heating.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532751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0926" y="195670"/>
            <a:ext cx="11538857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Various factors 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rate of enzyme catalyzed reactions 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Substrate concentration,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Enzyme concentration,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Temperature,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pH,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Specific activators,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inhibitors.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354529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8688DF3-F529-4C1C-A4A7-3A11B74E8B4F}"/>
              </a:ext>
            </a:extLst>
          </p:cNvPr>
          <p:cNvSpPr/>
          <p:nvPr/>
        </p:nvSpPr>
        <p:spPr>
          <a:xfrm>
            <a:off x="6485205" y="4614202"/>
            <a:ext cx="454386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THANKS</a:t>
            </a:r>
            <a:endParaRPr kumimoji="0" lang="en-IN" sz="72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9877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B057F0A-1FC6-4F3D-85EB-8D457143B41F}"/>
              </a:ext>
            </a:extLst>
          </p:cNvPr>
          <p:cNvSpPr/>
          <p:nvPr/>
        </p:nvSpPr>
        <p:spPr>
          <a:xfrm>
            <a:off x="464233" y="1203515"/>
            <a:ext cx="1128228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</a:t>
            </a:r>
            <a:r>
              <a:rPr kumimoji="0" lang="en-US" sz="3600" b="1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Proenzyme or zymogen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571500" marR="0" lvl="0" indent="-571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inactive form of enzymes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converted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active form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</a:p>
          <a:p>
            <a:pPr marL="571500" marR="0" lvl="0" indent="-571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571500" marR="0" lvl="0" indent="-571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Proenzyme –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Pepsinogen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Enzyme - Pepsin  </a:t>
            </a:r>
          </a:p>
          <a:p>
            <a:pPr marL="571500" marR="0" lvl="0" indent="-571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571500" marR="0" lvl="0" indent="-571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Proenzyme –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Trypsinogen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Enzyme - Trypsin  </a:t>
            </a:r>
          </a:p>
        </p:txBody>
      </p:sp>
    </p:spTree>
    <p:extLst>
      <p:ext uri="{BB962C8B-B14F-4D97-AF65-F5344CB8AC3E}">
        <p14:creationId xmlns:p14="http://schemas.microsoft.com/office/powerpoint/2010/main" val="2112439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18" y="573850"/>
            <a:ext cx="11922036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PROPERTIES OF ENZYMES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protein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in nature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larger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than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substrate molecules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substrate binds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active site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or active 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centre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of enzyme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active site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bear a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specific complementary relationship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structure of the substrate (s)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w/c allows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an almost precise fit b/w them.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549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AFBC3E7-33C2-489B-8468-2DFF55975493}"/>
              </a:ext>
            </a:extLst>
          </p:cNvPr>
          <p:cNvSpPr/>
          <p:nvPr/>
        </p:nvSpPr>
        <p:spPr>
          <a:xfrm>
            <a:off x="434715" y="153164"/>
            <a:ext cx="11302583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active site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made up of :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a)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 binding site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and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b)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 catalytic site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only a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few of the amino acids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take part in the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catalytic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mechanism,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others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determine the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specificity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of enzyme.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active site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amino acids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have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reactive side-chain grouping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e.g.,  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cysteine , histidine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and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serine.</a:t>
            </a:r>
          </a:p>
        </p:txBody>
      </p:sp>
    </p:spTree>
    <p:extLst>
      <p:ext uri="{BB962C8B-B14F-4D97-AF65-F5344CB8AC3E}">
        <p14:creationId xmlns:p14="http://schemas.microsoft.com/office/powerpoint/2010/main" val="2215292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A5818B9-1419-489A-A249-F9757C9E112F}"/>
              </a:ext>
            </a:extLst>
          </p:cNvPr>
          <p:cNvSpPr/>
          <p:nvPr/>
        </p:nvSpPr>
        <p:spPr>
          <a:xfrm>
            <a:off x="1" y="-22388"/>
            <a:ext cx="121920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enzyme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specificity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depends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particular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atomic    structure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and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configuration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of both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substrate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&amp;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enzyme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571500" marR="0" lvl="0" indent="-571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rate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of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enzyme-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catalysed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reactions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extraordinarily rapid.</a:t>
            </a:r>
          </a:p>
          <a:p>
            <a:pPr marL="571500" marR="0" lvl="0" indent="-571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571500" marR="0" lvl="0" indent="-571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enzymes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promote reactions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mild temperatures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571500" marR="0" lvl="0" indent="-571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enzymes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promote reactions 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neutral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pHs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571500" marR="0" lvl="0" indent="-571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enzymes are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synthesized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direction of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genes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and consequently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regulated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by factors influencing those genes.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571500" marR="0" lvl="0" indent="-571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distinctive feature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of enzyme-catalyzed reactions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saturation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of enzyme with substrate.  </a:t>
            </a:r>
          </a:p>
        </p:txBody>
      </p:sp>
    </p:spTree>
    <p:extLst>
      <p:ext uri="{BB962C8B-B14F-4D97-AF65-F5344CB8AC3E}">
        <p14:creationId xmlns:p14="http://schemas.microsoft.com/office/powerpoint/2010/main" val="16668204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4503" y="-149597"/>
            <a:ext cx="11895909" cy="71442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</a:t>
            </a: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NOMENCLATURE AND CLASSIFICATION OF ENZYMES 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The Commission on Enzymes of the International Union of Biochemistry.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The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basis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of classification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is the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division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of enzymes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six major classes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and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sets of subclasses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according to the type of reaction catalyzed.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Each enzyme can be described in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three ways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–  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By a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trivial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name: usually short and appropriate for everyday use, 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By a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systematic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name: which identifies the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reaction it catalyzes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and 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By a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number of the Enzyme Commission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(EC): which is used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where accurate &amp; unambiguous identification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of an enzyme is required, as in international research journals, abstracts and indexes. </a:t>
            </a:r>
          </a:p>
        </p:txBody>
      </p:sp>
    </p:spTree>
    <p:extLst>
      <p:ext uri="{BB962C8B-B14F-4D97-AF65-F5344CB8AC3E}">
        <p14:creationId xmlns:p14="http://schemas.microsoft.com/office/powerpoint/2010/main" val="37996537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3941D2A-24D5-4C59-8C66-C22D5A7785D2}"/>
              </a:ext>
            </a:extLst>
          </p:cNvPr>
          <p:cNvSpPr/>
          <p:nvPr/>
        </p:nvSpPr>
        <p:spPr>
          <a:xfrm>
            <a:off x="0" y="-1113"/>
            <a:ext cx="121920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six major classes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of enzymes :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1.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Oxido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-reductases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oxidation-reduction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reactions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oxidize or reduce substrates by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transfer of hydrogen or electrons or by oxygen,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e.g.,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catalase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(EC 1.11.1.6).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2.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Transferases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transfer of functional group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remove groups from substrates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and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transfer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them to acceptor molecules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e.g.,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glucokinase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(EC 2.7.1.2).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3.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Hydrolases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hydrolysis reactions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catalyze hydrolysis of ester, thioester, peptide, glycosyl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acid anhydride by the addition of water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For a substrate XY, the reaction can be represented as follows: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XY + HOH ------- HX + YOH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e.g.,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alkaline phosphatase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(EC 3.1.3.1).</a:t>
            </a:r>
          </a:p>
        </p:txBody>
      </p:sp>
    </p:spTree>
    <p:extLst>
      <p:ext uri="{BB962C8B-B14F-4D97-AF65-F5344CB8AC3E}">
        <p14:creationId xmlns:p14="http://schemas.microsoft.com/office/powerpoint/2010/main" val="14850227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1935</Words>
  <Application>Microsoft Office PowerPoint</Application>
  <PresentationFormat>Widescreen</PresentationFormat>
  <Paragraphs>258</Paragraphs>
  <Slides>31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Arial</vt:lpstr>
      <vt:lpstr>Calibri</vt:lpstr>
      <vt:lpstr>Calibri Light</vt:lpstr>
      <vt:lpstr>Times New Roman</vt:lpstr>
      <vt:lpstr>Wingdings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Rana Anshuman</dc:creator>
  <cp:lastModifiedBy>Rana Anshuman</cp:lastModifiedBy>
  <cp:revision>8</cp:revision>
  <dcterms:created xsi:type="dcterms:W3CDTF">2020-04-21T12:22:40Z</dcterms:created>
  <dcterms:modified xsi:type="dcterms:W3CDTF">2020-04-24T07:02:51Z</dcterms:modified>
</cp:coreProperties>
</file>