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57" r:id="rId4"/>
    <p:sldId id="264" r:id="rId5"/>
    <p:sldId id="258" r:id="rId6"/>
    <p:sldId id="265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CDA7F-5DC8-4D82-9111-A87F858DAC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4FE5A54-65B6-45BA-A2A8-898458655F27}">
      <dgm:prSet phldrT="[Text]" custT="1"/>
      <dgm:spPr>
        <a:noFill/>
      </dgm:spPr>
      <dgm:t>
        <a:bodyPr/>
        <a:lstStyle/>
        <a:p>
          <a:pPr rtl="0"/>
          <a:r>
            <a:rPr kumimoji="0" lang="en-US" sz="28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Change of gene frequency and genotype frequency</a:t>
          </a:r>
          <a:endParaRPr lang="en-IN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EBB7A1-8C53-43BD-9713-0CBE1607398A}" type="parTrans" cxnId="{97F03836-5965-4E44-86BC-8761A879991E}">
      <dgm:prSet/>
      <dgm:spPr/>
      <dgm:t>
        <a:bodyPr/>
        <a:lstStyle/>
        <a:p>
          <a:endParaRPr lang="en-IN"/>
        </a:p>
      </dgm:t>
    </dgm:pt>
    <dgm:pt modelId="{03412D3F-B69C-4646-B2EC-5FBD9E4AC86D}" type="sibTrans" cxnId="{97F03836-5965-4E44-86BC-8761A879991E}">
      <dgm:prSet/>
      <dgm:spPr/>
      <dgm:t>
        <a:bodyPr/>
        <a:lstStyle/>
        <a:p>
          <a:endParaRPr lang="en-IN"/>
        </a:p>
      </dgm:t>
    </dgm:pt>
    <dgm:pt modelId="{DC7EC28A-DE1D-4C7D-B50D-3F82715A1813}">
      <dgm:prSet phldrT="[Text]" custT="1"/>
      <dgm:spPr>
        <a:noFill/>
      </dgm:spPr>
      <dgm:t>
        <a:bodyPr/>
        <a:lstStyle/>
        <a:p>
          <a:pPr algn="ctr"/>
          <a:endParaRPr lang="en-US" sz="15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15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15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Dispersive Process</a:t>
          </a:r>
          <a:endParaRPr lang="en-US" sz="1500" u="none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en-US" sz="15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</a:t>
          </a:r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Only amount can be predicted but not  the direction.</a:t>
          </a:r>
        </a:p>
        <a:p>
          <a:pPr algn="just"/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It takes place in a small population due to sampling.</a:t>
          </a:r>
        </a:p>
        <a:p>
          <a:pPr algn="just"/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Random drift or Genetic drift</a:t>
          </a:r>
          <a:r>
            <a:rPr lang="en-US" sz="15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F8E96D25-BF69-4345-B64D-B9F48B957335}" type="parTrans" cxnId="{68479139-5DF5-4008-9030-A9E96DBF5013}">
      <dgm:prSet/>
      <dgm:spPr/>
      <dgm:t>
        <a:bodyPr/>
        <a:lstStyle/>
        <a:p>
          <a:endParaRPr lang="en-IN"/>
        </a:p>
      </dgm:t>
    </dgm:pt>
    <dgm:pt modelId="{761C8BC4-E839-4B60-A510-AB7E9C1EB7D2}" type="sibTrans" cxnId="{68479139-5DF5-4008-9030-A9E96DBF5013}">
      <dgm:prSet/>
      <dgm:spPr/>
      <dgm:t>
        <a:bodyPr/>
        <a:lstStyle/>
        <a:p>
          <a:endParaRPr lang="en-IN"/>
        </a:p>
      </dgm:t>
    </dgm:pt>
    <dgm:pt modelId="{4417B97B-6B76-4640-B5EF-ECE0845515F7}">
      <dgm:prSet phldrT="[Text]" custT="1"/>
      <dgm:spPr>
        <a:noFill/>
      </dgm:spPr>
      <dgm:t>
        <a:bodyPr/>
        <a:lstStyle/>
        <a:p>
          <a:pPr algn="ctr"/>
          <a:endParaRPr lang="en-US" sz="15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15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1500" u="sng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15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Systematic Process</a:t>
          </a:r>
        </a:p>
        <a:p>
          <a:pPr algn="just"/>
          <a:r>
            <a:rPr lang="en-US" sz="15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</a:t>
          </a:r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Gene Frequency can be predicted both in amount and direction.</a:t>
          </a:r>
        </a:p>
        <a:p>
          <a:pPr algn="just"/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It takes place in a large random matting population</a:t>
          </a:r>
        </a:p>
        <a:p>
          <a:pPr algn="just"/>
          <a:r>
            <a:rPr lang="en-US" sz="15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</a:t>
          </a:r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Types</a:t>
          </a:r>
        </a:p>
        <a:p>
          <a:pPr algn="just"/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	o Migration</a:t>
          </a:r>
        </a:p>
        <a:p>
          <a:pPr algn="just"/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	o Mutation</a:t>
          </a:r>
        </a:p>
        <a:p>
          <a:pPr algn="just"/>
          <a:r>
            <a:rPr lang="en-US" sz="200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	o Selection</a:t>
          </a:r>
        </a:p>
        <a:p>
          <a:pPr algn="ctr"/>
          <a:endParaRPr lang="en-IN" sz="1500" u="none" dirty="0"/>
        </a:p>
      </dgm:t>
    </dgm:pt>
    <dgm:pt modelId="{20521947-1064-48A3-B163-32682E3B1D74}" type="sibTrans" cxnId="{99D40077-1570-43BD-85A3-34C5E3671C1B}">
      <dgm:prSet/>
      <dgm:spPr/>
      <dgm:t>
        <a:bodyPr/>
        <a:lstStyle/>
        <a:p>
          <a:endParaRPr lang="en-IN"/>
        </a:p>
      </dgm:t>
    </dgm:pt>
    <dgm:pt modelId="{4E1E52CF-6CCF-41F1-A171-19C01AB6ECE7}" type="parTrans" cxnId="{99D40077-1570-43BD-85A3-34C5E3671C1B}">
      <dgm:prSet/>
      <dgm:spPr/>
      <dgm:t>
        <a:bodyPr/>
        <a:lstStyle/>
        <a:p>
          <a:endParaRPr lang="en-IN"/>
        </a:p>
      </dgm:t>
    </dgm:pt>
    <dgm:pt modelId="{E1783C48-B99D-442C-8728-CDD355ECDF7A}" type="pres">
      <dgm:prSet presAssocID="{6DCCDA7F-5DC8-4D82-9111-A87F858DAC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8FFA38-5DE3-4E2E-BFA9-CCBB64147E45}" type="pres">
      <dgm:prSet presAssocID="{D4FE5A54-65B6-45BA-A2A8-898458655F27}" presName="hierRoot1" presStyleCnt="0">
        <dgm:presLayoutVars>
          <dgm:hierBranch val="init"/>
        </dgm:presLayoutVars>
      </dgm:prSet>
      <dgm:spPr/>
    </dgm:pt>
    <dgm:pt modelId="{30D138E9-8846-4FAC-96BD-71F05A9FFD28}" type="pres">
      <dgm:prSet presAssocID="{D4FE5A54-65B6-45BA-A2A8-898458655F27}" presName="rootComposite1" presStyleCnt="0"/>
      <dgm:spPr/>
    </dgm:pt>
    <dgm:pt modelId="{7B07DE64-D4E6-484A-82CD-94A06A320606}" type="pres">
      <dgm:prSet presAssocID="{D4FE5A54-65B6-45BA-A2A8-898458655F27}" presName="rootText1" presStyleLbl="node0" presStyleIdx="0" presStyleCnt="1" custScaleX="213280" custScaleY="57532" custLinFactNeighborX="0" custLinFactNeighborY="-3801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F88F85B-E6BA-4F0F-9788-D83A7FD0054B}" type="pres">
      <dgm:prSet presAssocID="{D4FE5A54-65B6-45BA-A2A8-898458655F2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A4CAB5-1A11-415C-B8E3-35BD635906A7}" type="pres">
      <dgm:prSet presAssocID="{D4FE5A54-65B6-45BA-A2A8-898458655F27}" presName="hierChild2" presStyleCnt="0"/>
      <dgm:spPr/>
    </dgm:pt>
    <dgm:pt modelId="{F35065A3-6BD3-4B8F-8789-E0839291390C}" type="pres">
      <dgm:prSet presAssocID="{4E1E52CF-6CCF-41F1-A171-19C01AB6ECE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E767102-5AD7-4D50-9372-2B8179C87399}" type="pres">
      <dgm:prSet presAssocID="{4417B97B-6B76-4640-B5EF-ECE0845515F7}" presName="hierRoot2" presStyleCnt="0">
        <dgm:presLayoutVars>
          <dgm:hierBranch val="init"/>
        </dgm:presLayoutVars>
      </dgm:prSet>
      <dgm:spPr/>
    </dgm:pt>
    <dgm:pt modelId="{BB80EA2D-E0E0-45A8-9440-EDB9A4DD8F2F}" type="pres">
      <dgm:prSet presAssocID="{4417B97B-6B76-4640-B5EF-ECE0845515F7}" presName="rootComposite" presStyleCnt="0"/>
      <dgm:spPr/>
    </dgm:pt>
    <dgm:pt modelId="{2EADC7DD-C077-4F23-A87F-0D82B262B55C}" type="pres">
      <dgm:prSet presAssocID="{4417B97B-6B76-4640-B5EF-ECE0845515F7}" presName="rootText" presStyleLbl="node2" presStyleIdx="0" presStyleCnt="2" custScaleX="124011" custScaleY="17603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35EE842-2916-4BE0-9374-E2B39DDEAAA1}" type="pres">
      <dgm:prSet presAssocID="{4417B97B-6B76-4640-B5EF-ECE0845515F7}" presName="rootConnector" presStyleLbl="node2" presStyleIdx="0" presStyleCnt="2"/>
      <dgm:spPr/>
      <dgm:t>
        <a:bodyPr/>
        <a:lstStyle/>
        <a:p>
          <a:endParaRPr lang="en-US"/>
        </a:p>
      </dgm:t>
    </dgm:pt>
    <dgm:pt modelId="{3B0FFDF5-954D-42F3-97D1-4797022246F4}" type="pres">
      <dgm:prSet presAssocID="{4417B97B-6B76-4640-B5EF-ECE0845515F7}" presName="hierChild4" presStyleCnt="0"/>
      <dgm:spPr/>
    </dgm:pt>
    <dgm:pt modelId="{7F157506-0E1B-475F-8EDC-34CC71EF38A8}" type="pres">
      <dgm:prSet presAssocID="{4417B97B-6B76-4640-B5EF-ECE0845515F7}" presName="hierChild5" presStyleCnt="0"/>
      <dgm:spPr/>
    </dgm:pt>
    <dgm:pt modelId="{05EF4518-FE44-4850-BFAD-057955D0ACA2}" type="pres">
      <dgm:prSet presAssocID="{F8E96D25-BF69-4345-B64D-B9F48B95733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33DE5DA-B1B5-4B0E-9D64-D27F889BB951}" type="pres">
      <dgm:prSet presAssocID="{DC7EC28A-DE1D-4C7D-B50D-3F82715A1813}" presName="hierRoot2" presStyleCnt="0">
        <dgm:presLayoutVars>
          <dgm:hierBranch val="init"/>
        </dgm:presLayoutVars>
      </dgm:prSet>
      <dgm:spPr/>
    </dgm:pt>
    <dgm:pt modelId="{AC887522-4909-4C51-94D9-2BD32640A958}" type="pres">
      <dgm:prSet presAssocID="{DC7EC28A-DE1D-4C7D-B50D-3F82715A1813}" presName="rootComposite" presStyleCnt="0"/>
      <dgm:spPr/>
    </dgm:pt>
    <dgm:pt modelId="{44C514D4-1DD4-49E6-B9A5-0F8CFD02EB19}" type="pres">
      <dgm:prSet presAssocID="{DC7EC28A-DE1D-4C7D-B50D-3F82715A1813}" presName="rootText" presStyleLbl="node2" presStyleIdx="1" presStyleCnt="2" custScaleX="12155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473801E-2E93-48A2-AB61-85056091C02F}" type="pres">
      <dgm:prSet presAssocID="{DC7EC28A-DE1D-4C7D-B50D-3F82715A1813}" presName="rootConnector" presStyleLbl="node2" presStyleIdx="1" presStyleCnt="2"/>
      <dgm:spPr/>
      <dgm:t>
        <a:bodyPr/>
        <a:lstStyle/>
        <a:p>
          <a:endParaRPr lang="en-US"/>
        </a:p>
      </dgm:t>
    </dgm:pt>
    <dgm:pt modelId="{44E43D01-8DEB-4E4B-A1B4-BEE64E49DB99}" type="pres">
      <dgm:prSet presAssocID="{DC7EC28A-DE1D-4C7D-B50D-3F82715A1813}" presName="hierChild4" presStyleCnt="0"/>
      <dgm:spPr/>
    </dgm:pt>
    <dgm:pt modelId="{4413E4FF-E726-4BAA-B111-EC24B148A5E8}" type="pres">
      <dgm:prSet presAssocID="{DC7EC28A-DE1D-4C7D-B50D-3F82715A1813}" presName="hierChild5" presStyleCnt="0"/>
      <dgm:spPr/>
    </dgm:pt>
    <dgm:pt modelId="{7C315202-ED23-428F-AADB-2758862D29D9}" type="pres">
      <dgm:prSet presAssocID="{D4FE5A54-65B6-45BA-A2A8-898458655F27}" presName="hierChild3" presStyleCnt="0"/>
      <dgm:spPr/>
    </dgm:pt>
  </dgm:ptLst>
  <dgm:cxnLst>
    <dgm:cxn modelId="{AAC78F66-F22E-4C79-9DE1-2AF0569D2A4B}" type="presOf" srcId="{6DCCDA7F-5DC8-4D82-9111-A87F858DAC66}" destId="{E1783C48-B99D-442C-8728-CDD355ECDF7A}" srcOrd="0" destOrd="0" presId="urn:microsoft.com/office/officeart/2005/8/layout/orgChart1"/>
    <dgm:cxn modelId="{97F03836-5965-4E44-86BC-8761A879991E}" srcId="{6DCCDA7F-5DC8-4D82-9111-A87F858DAC66}" destId="{D4FE5A54-65B6-45BA-A2A8-898458655F27}" srcOrd="0" destOrd="0" parTransId="{90EBB7A1-8C53-43BD-9713-0CBE1607398A}" sibTransId="{03412D3F-B69C-4646-B2EC-5FBD9E4AC86D}"/>
    <dgm:cxn modelId="{42B0C108-D627-4FE4-BE3F-777F2B840D89}" type="presOf" srcId="{D4FE5A54-65B6-45BA-A2A8-898458655F27}" destId="{7B07DE64-D4E6-484A-82CD-94A06A320606}" srcOrd="0" destOrd="0" presId="urn:microsoft.com/office/officeart/2005/8/layout/orgChart1"/>
    <dgm:cxn modelId="{877A510D-6F5F-4395-A595-55992BC97EBE}" type="presOf" srcId="{4417B97B-6B76-4640-B5EF-ECE0845515F7}" destId="{2EADC7DD-C077-4F23-A87F-0D82B262B55C}" srcOrd="0" destOrd="0" presId="urn:microsoft.com/office/officeart/2005/8/layout/orgChart1"/>
    <dgm:cxn modelId="{315F8793-8DA2-436D-A6CA-3D9488958922}" type="presOf" srcId="{DC7EC28A-DE1D-4C7D-B50D-3F82715A1813}" destId="{6473801E-2E93-48A2-AB61-85056091C02F}" srcOrd="1" destOrd="0" presId="urn:microsoft.com/office/officeart/2005/8/layout/orgChart1"/>
    <dgm:cxn modelId="{68479139-5DF5-4008-9030-A9E96DBF5013}" srcId="{D4FE5A54-65B6-45BA-A2A8-898458655F27}" destId="{DC7EC28A-DE1D-4C7D-B50D-3F82715A1813}" srcOrd="1" destOrd="0" parTransId="{F8E96D25-BF69-4345-B64D-B9F48B957335}" sibTransId="{761C8BC4-E839-4B60-A510-AB7E9C1EB7D2}"/>
    <dgm:cxn modelId="{3BF5DF96-26C8-4D46-8020-B0044AC48073}" type="presOf" srcId="{4E1E52CF-6CCF-41F1-A171-19C01AB6ECE7}" destId="{F35065A3-6BD3-4B8F-8789-E0839291390C}" srcOrd="0" destOrd="0" presId="urn:microsoft.com/office/officeart/2005/8/layout/orgChart1"/>
    <dgm:cxn modelId="{99D40077-1570-43BD-85A3-34C5E3671C1B}" srcId="{D4FE5A54-65B6-45BA-A2A8-898458655F27}" destId="{4417B97B-6B76-4640-B5EF-ECE0845515F7}" srcOrd="0" destOrd="0" parTransId="{4E1E52CF-6CCF-41F1-A171-19C01AB6ECE7}" sibTransId="{20521947-1064-48A3-B163-32682E3B1D74}"/>
    <dgm:cxn modelId="{D1DC89D3-0ED4-4D45-9125-E8B25E42C68C}" type="presOf" srcId="{F8E96D25-BF69-4345-B64D-B9F48B957335}" destId="{05EF4518-FE44-4850-BFAD-057955D0ACA2}" srcOrd="0" destOrd="0" presId="urn:microsoft.com/office/officeart/2005/8/layout/orgChart1"/>
    <dgm:cxn modelId="{88C198F1-3B4D-48B2-973B-5D7B7F500009}" type="presOf" srcId="{DC7EC28A-DE1D-4C7D-B50D-3F82715A1813}" destId="{44C514D4-1DD4-49E6-B9A5-0F8CFD02EB19}" srcOrd="0" destOrd="0" presId="urn:microsoft.com/office/officeart/2005/8/layout/orgChart1"/>
    <dgm:cxn modelId="{293D0E95-D6D5-43A0-8F01-02DD96727B0E}" type="presOf" srcId="{4417B97B-6B76-4640-B5EF-ECE0845515F7}" destId="{C35EE842-2916-4BE0-9374-E2B39DDEAAA1}" srcOrd="1" destOrd="0" presId="urn:microsoft.com/office/officeart/2005/8/layout/orgChart1"/>
    <dgm:cxn modelId="{AC04133A-3774-46F5-966A-AAD212E5E12C}" type="presOf" srcId="{D4FE5A54-65B6-45BA-A2A8-898458655F27}" destId="{6F88F85B-E6BA-4F0F-9788-D83A7FD0054B}" srcOrd="1" destOrd="0" presId="urn:microsoft.com/office/officeart/2005/8/layout/orgChart1"/>
    <dgm:cxn modelId="{5EA46C42-B9EB-4145-9C30-16F0D19FFFB8}" type="presParOf" srcId="{E1783C48-B99D-442C-8728-CDD355ECDF7A}" destId="{768FFA38-5DE3-4E2E-BFA9-CCBB64147E45}" srcOrd="0" destOrd="0" presId="urn:microsoft.com/office/officeart/2005/8/layout/orgChart1"/>
    <dgm:cxn modelId="{72CA95A1-FD4E-4650-AB68-8FB915D7E887}" type="presParOf" srcId="{768FFA38-5DE3-4E2E-BFA9-CCBB64147E45}" destId="{30D138E9-8846-4FAC-96BD-71F05A9FFD28}" srcOrd="0" destOrd="0" presId="urn:microsoft.com/office/officeart/2005/8/layout/orgChart1"/>
    <dgm:cxn modelId="{3D052223-4380-4875-A5BA-215E089C2549}" type="presParOf" srcId="{30D138E9-8846-4FAC-96BD-71F05A9FFD28}" destId="{7B07DE64-D4E6-484A-82CD-94A06A320606}" srcOrd="0" destOrd="0" presId="urn:microsoft.com/office/officeart/2005/8/layout/orgChart1"/>
    <dgm:cxn modelId="{4A577BA8-D2CF-42C9-A09B-BFD4A4B33D62}" type="presParOf" srcId="{30D138E9-8846-4FAC-96BD-71F05A9FFD28}" destId="{6F88F85B-E6BA-4F0F-9788-D83A7FD0054B}" srcOrd="1" destOrd="0" presId="urn:microsoft.com/office/officeart/2005/8/layout/orgChart1"/>
    <dgm:cxn modelId="{7A8179F0-E23E-4B59-B32B-DCEE1C5DC345}" type="presParOf" srcId="{768FFA38-5DE3-4E2E-BFA9-CCBB64147E45}" destId="{32A4CAB5-1A11-415C-B8E3-35BD635906A7}" srcOrd="1" destOrd="0" presId="urn:microsoft.com/office/officeart/2005/8/layout/orgChart1"/>
    <dgm:cxn modelId="{8947B72C-F319-44AB-BFF0-717783DE8FB5}" type="presParOf" srcId="{32A4CAB5-1A11-415C-B8E3-35BD635906A7}" destId="{F35065A3-6BD3-4B8F-8789-E0839291390C}" srcOrd="0" destOrd="0" presId="urn:microsoft.com/office/officeart/2005/8/layout/orgChart1"/>
    <dgm:cxn modelId="{4605BF42-33D5-4495-8BB1-73BAC63FC339}" type="presParOf" srcId="{32A4CAB5-1A11-415C-B8E3-35BD635906A7}" destId="{CE767102-5AD7-4D50-9372-2B8179C87399}" srcOrd="1" destOrd="0" presId="urn:microsoft.com/office/officeart/2005/8/layout/orgChart1"/>
    <dgm:cxn modelId="{C92E89DD-6CF3-4BB9-9E73-1730533E0EF6}" type="presParOf" srcId="{CE767102-5AD7-4D50-9372-2B8179C87399}" destId="{BB80EA2D-E0E0-45A8-9440-EDB9A4DD8F2F}" srcOrd="0" destOrd="0" presId="urn:microsoft.com/office/officeart/2005/8/layout/orgChart1"/>
    <dgm:cxn modelId="{A961BCA2-B059-4F13-B80D-05EFE64897F9}" type="presParOf" srcId="{BB80EA2D-E0E0-45A8-9440-EDB9A4DD8F2F}" destId="{2EADC7DD-C077-4F23-A87F-0D82B262B55C}" srcOrd="0" destOrd="0" presId="urn:microsoft.com/office/officeart/2005/8/layout/orgChart1"/>
    <dgm:cxn modelId="{638804A8-7586-4341-9234-4329F14A9A0A}" type="presParOf" srcId="{BB80EA2D-E0E0-45A8-9440-EDB9A4DD8F2F}" destId="{C35EE842-2916-4BE0-9374-E2B39DDEAAA1}" srcOrd="1" destOrd="0" presId="urn:microsoft.com/office/officeart/2005/8/layout/orgChart1"/>
    <dgm:cxn modelId="{7BE47102-1B43-4FED-9F84-7E5BBA52B497}" type="presParOf" srcId="{CE767102-5AD7-4D50-9372-2B8179C87399}" destId="{3B0FFDF5-954D-42F3-97D1-4797022246F4}" srcOrd="1" destOrd="0" presId="urn:microsoft.com/office/officeart/2005/8/layout/orgChart1"/>
    <dgm:cxn modelId="{FAF78246-9BB8-4A49-8BE7-601DF124885C}" type="presParOf" srcId="{CE767102-5AD7-4D50-9372-2B8179C87399}" destId="{7F157506-0E1B-475F-8EDC-34CC71EF38A8}" srcOrd="2" destOrd="0" presId="urn:microsoft.com/office/officeart/2005/8/layout/orgChart1"/>
    <dgm:cxn modelId="{185C2615-A450-49DC-8311-05DB4E3FC983}" type="presParOf" srcId="{32A4CAB5-1A11-415C-B8E3-35BD635906A7}" destId="{05EF4518-FE44-4850-BFAD-057955D0ACA2}" srcOrd="2" destOrd="0" presId="urn:microsoft.com/office/officeart/2005/8/layout/orgChart1"/>
    <dgm:cxn modelId="{46488EFB-0264-40FB-9A96-3B2F0DBADE1B}" type="presParOf" srcId="{32A4CAB5-1A11-415C-B8E3-35BD635906A7}" destId="{B33DE5DA-B1B5-4B0E-9D64-D27F889BB951}" srcOrd="3" destOrd="0" presId="urn:microsoft.com/office/officeart/2005/8/layout/orgChart1"/>
    <dgm:cxn modelId="{597BEFC4-903C-491E-A1BB-BD9567A48AEA}" type="presParOf" srcId="{B33DE5DA-B1B5-4B0E-9D64-D27F889BB951}" destId="{AC887522-4909-4C51-94D9-2BD32640A958}" srcOrd="0" destOrd="0" presId="urn:microsoft.com/office/officeart/2005/8/layout/orgChart1"/>
    <dgm:cxn modelId="{BF98F76A-5B84-48AB-8427-8B516AFA1746}" type="presParOf" srcId="{AC887522-4909-4C51-94D9-2BD32640A958}" destId="{44C514D4-1DD4-49E6-B9A5-0F8CFD02EB19}" srcOrd="0" destOrd="0" presId="urn:microsoft.com/office/officeart/2005/8/layout/orgChart1"/>
    <dgm:cxn modelId="{301FD82D-8ABE-4113-AE7F-056AA350C0C7}" type="presParOf" srcId="{AC887522-4909-4C51-94D9-2BD32640A958}" destId="{6473801E-2E93-48A2-AB61-85056091C02F}" srcOrd="1" destOrd="0" presId="urn:microsoft.com/office/officeart/2005/8/layout/orgChart1"/>
    <dgm:cxn modelId="{0B9A9EF1-E279-4582-A2E0-A8AF49A120AF}" type="presParOf" srcId="{B33DE5DA-B1B5-4B0E-9D64-D27F889BB951}" destId="{44E43D01-8DEB-4E4B-A1B4-BEE64E49DB99}" srcOrd="1" destOrd="0" presId="urn:microsoft.com/office/officeart/2005/8/layout/orgChart1"/>
    <dgm:cxn modelId="{C407BF08-9BB3-4F3B-8653-9EBD511C4BBD}" type="presParOf" srcId="{B33DE5DA-B1B5-4B0E-9D64-D27F889BB951}" destId="{4413E4FF-E726-4BAA-B111-EC24B148A5E8}" srcOrd="2" destOrd="0" presId="urn:microsoft.com/office/officeart/2005/8/layout/orgChart1"/>
    <dgm:cxn modelId="{46B6DD16-8EF8-431A-A3B4-3970D4C92784}" type="presParOf" srcId="{768FFA38-5DE3-4E2E-BFA9-CCBB64147E45}" destId="{7C315202-ED23-428F-AADB-2758862D29D9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F4518-FE44-4850-BFAD-057955D0ACA2}">
      <dsp:nvSpPr>
        <dsp:cNvPr id="0" name=""/>
        <dsp:cNvSpPr/>
      </dsp:nvSpPr>
      <dsp:spPr>
        <a:xfrm>
          <a:off x="3898216" y="840473"/>
          <a:ext cx="2118435" cy="1138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714"/>
              </a:lnTo>
              <a:lnTo>
                <a:pt x="2118435" y="831714"/>
              </a:lnTo>
              <a:lnTo>
                <a:pt x="2118435" y="1138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065A3-6BD3-4B8F-8789-E0839291390C}">
      <dsp:nvSpPr>
        <dsp:cNvPr id="0" name=""/>
        <dsp:cNvSpPr/>
      </dsp:nvSpPr>
      <dsp:spPr>
        <a:xfrm>
          <a:off x="1815659" y="840473"/>
          <a:ext cx="2082556" cy="1138499"/>
        </a:xfrm>
        <a:custGeom>
          <a:avLst/>
          <a:gdLst/>
          <a:ahLst/>
          <a:cxnLst/>
          <a:rect l="0" t="0" r="0" b="0"/>
          <a:pathLst>
            <a:path>
              <a:moveTo>
                <a:pt x="2082556" y="0"/>
              </a:moveTo>
              <a:lnTo>
                <a:pt x="2082556" y="831714"/>
              </a:lnTo>
              <a:lnTo>
                <a:pt x="0" y="831714"/>
              </a:lnTo>
              <a:lnTo>
                <a:pt x="0" y="11384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7DE64-D4E6-484A-82CD-94A06A320606}">
      <dsp:nvSpPr>
        <dsp:cNvPr id="0" name=""/>
        <dsp:cNvSpPr/>
      </dsp:nvSpPr>
      <dsp:spPr>
        <a:xfrm>
          <a:off x="782452" y="0"/>
          <a:ext cx="6231526" cy="840473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Change of gene frequency and genotype frequency</a:t>
          </a:r>
          <a:endParaRPr lang="en-IN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2452" y="0"/>
        <a:ext cx="6231526" cy="840473"/>
      </dsp:txXfrm>
    </dsp:sp>
    <dsp:sp modelId="{2EADC7DD-C077-4F23-A87F-0D82B262B55C}">
      <dsp:nvSpPr>
        <dsp:cNvPr id="0" name=""/>
        <dsp:cNvSpPr/>
      </dsp:nvSpPr>
      <dsp:spPr>
        <a:xfrm>
          <a:off x="4008" y="1978972"/>
          <a:ext cx="3623302" cy="257161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Systematic Process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</a:t>
          </a: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Gene Frequency can be predicted both in amount and direction.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It takes place in a large random matting population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</a:t>
          </a: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Types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	o Migration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	o Mutation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	o Selection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u="none" kern="1200" dirty="0"/>
        </a:p>
      </dsp:txBody>
      <dsp:txXfrm>
        <a:off x="4008" y="1978972"/>
        <a:ext cx="3623302" cy="2571615"/>
      </dsp:txXfrm>
    </dsp:sp>
    <dsp:sp modelId="{44C514D4-1DD4-49E6-B9A5-0F8CFD02EB19}">
      <dsp:nvSpPr>
        <dsp:cNvPr id="0" name=""/>
        <dsp:cNvSpPr/>
      </dsp:nvSpPr>
      <dsp:spPr>
        <a:xfrm>
          <a:off x="4240879" y="1978972"/>
          <a:ext cx="3551543" cy="146087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u="sng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Dispersive Process</a:t>
          </a:r>
          <a:endParaRPr lang="en-US" sz="1500" u="none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</a:t>
          </a: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Only amount can be predicted but not  the direction.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It takes place in a small population due to sampling.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&gt;&gt; Random drift or Genetic drift</a:t>
          </a:r>
          <a:r>
            <a:rPr lang="en-US" sz="150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240879" y="1978972"/>
        <a:ext cx="3551543" cy="146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A8E6F-5D9B-473D-9826-8972B2AAFF68}" type="datetimeFigureOut">
              <a:rPr lang="en-US" smtClean="0"/>
              <a:t>4/11/2020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878B8-CDA0-4674-924D-5B6D435EF03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878B8-CDA0-4674-924D-5B6D435EF031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E16E-2705-4F2D-B72D-40604122FB0F}" type="datetimeFigureOut">
              <a:rPr lang="en-US" smtClean="0"/>
              <a:pPr/>
              <a:t>4/11/2020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3560-D115-4B9F-9D11-5A418E2CFCD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6168177"/>
          </a:xfrm>
        </p:spPr>
        <p:txBody>
          <a:bodyPr>
            <a:noAutofit/>
          </a:bodyPr>
          <a:lstStyle/>
          <a:p>
            <a:pPr lvl="0"/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Class </a:t>
            </a:r>
            <a:b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 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 changing gene and genotype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2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52010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Change of gene frequency due to selection under complete dominance and selection operates against a recessive genotypes.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sz="2100" dirty="0" smtClean="0"/>
              </a:p>
              <a:p>
                <a:pPr marL="0" indent="0" algn="just">
                  <a:buNone/>
                </a:pPr>
                <a:endParaRPr lang="en-US" sz="2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gametic contribution = 1-sq</a:t>
                </a:r>
                <a:r>
                  <a:rPr lang="en-US" sz="21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marL="0" indent="0" algn="just">
                  <a:buNone/>
                </a:pPr>
                <a:r>
                  <a:rPr lang="en-U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Change of gene frequency</a:t>
                </a: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 sq</a:t>
                </a:r>
                <a:r>
                  <a:rPr lang="en-US" sz="21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(1-q)/1-sq</a:t>
                </a:r>
                <a:r>
                  <a:rPr lang="en-US" sz="21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marL="0" indent="0" algn="just">
                  <a:buNone/>
                </a:pPr>
                <a:r>
                  <a:rPr lang="en-U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Conclusion:</a:t>
                </a:r>
                <a:r>
                  <a:rPr lang="en-US" sz="2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effect of selection on gene frequency depends not only on the intensity of selection, “s” but also on the initial gene frequency.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520106"/>
              </a:xfrm>
              <a:blipFill>
                <a:blip r:embed="rId2"/>
                <a:stretch>
                  <a:fillRect l="-889" t="-663" r="-8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7998331"/>
              </p:ext>
            </p:extLst>
          </p:nvPr>
        </p:nvGraphicFramePr>
        <p:xfrm>
          <a:off x="1428728" y="2143116"/>
          <a:ext cx="6215106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2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1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1144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Genotype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A1A1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A1A2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A2A2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frequencies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2pq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 of selection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Fitness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1-s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606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Gametic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2pq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(1-s)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1-sq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b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Dispersive Process: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by which the change of gene frequency in a small population can be predicted only in amount but not the direction.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drift: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random change of gene frequency due to sampling is known as random drift.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drift: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drift is also known as genetic drift. 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change of gene frequency in a small population is erratic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manner from generation to generation with no tendency to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revert to its original value. 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reason, the random drift is known as genetic drift.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91159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gene and genotype frequency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4169139176"/>
              </p:ext>
            </p:extLst>
          </p:nvPr>
        </p:nvGraphicFramePr>
        <p:xfrm>
          <a:off x="827584" y="1268761"/>
          <a:ext cx="7796432" cy="507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58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697232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A large random mating population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proportion of immigrants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 m) = proportion of natives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frequency of a certain gene (A</a:t>
            </a:r>
            <a:r>
              <a:rPr lang="en-US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at a given locus in immigrants.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frequency of the same gene (A</a:t>
            </a:r>
            <a:r>
              <a:rPr lang="en-US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among the natives.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gene frequency in the whole population, q</a:t>
            </a:r>
            <a:r>
              <a:rPr lang="en-US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(1-m)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2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frequency due to immigration:</a:t>
            </a:r>
          </a:p>
          <a:p>
            <a:pPr marL="36195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∆q = q1 –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195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(1- m)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mqo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m(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7072330" y="1357300"/>
            <a:ext cx="1428760" cy="1428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6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frequency due to migration</a:t>
            </a:r>
            <a:endParaRPr lang="en-I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c 6"/>
          <p:cNvSpPr/>
          <p:nvPr/>
        </p:nvSpPr>
        <p:spPr>
          <a:xfrm rot="13765755">
            <a:off x="7304944" y="1379956"/>
            <a:ext cx="2192061" cy="1772387"/>
          </a:xfrm>
          <a:prstGeom prst="arc">
            <a:avLst>
              <a:gd name="adj1" fmla="val 16519441"/>
              <a:gd name="adj2" fmla="val 454767"/>
            </a:avLst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72330" y="1857364"/>
            <a:ext cx="39145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</a:p>
          <a:p>
            <a:pPr algn="ctr"/>
            <a:r>
              <a:rPr lang="en-US" sz="15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en-US" sz="1500" b="1" cap="none" spc="0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en-US" sz="1500" b="1" cap="none" spc="0" baseline="-250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43834" y="2071678"/>
            <a:ext cx="61747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(1-m)</a:t>
            </a:r>
          </a:p>
          <a:p>
            <a:pPr algn="ctr"/>
            <a:r>
              <a:rPr lang="en-US" sz="15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en-US" sz="15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n-US" sz="1500" b="1" cap="none" spc="0" baseline="-250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77615" y="1819951"/>
            <a:ext cx="780599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" b="1" u="sng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Natives</a:t>
            </a:r>
            <a:endParaRPr lang="en-US" sz="1500" b="1" u="sng" cap="none" spc="0" baseline="-250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6446" y="1643050"/>
            <a:ext cx="109235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" b="1" u="sng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Immigrants</a:t>
            </a:r>
            <a:endParaRPr lang="en-US" sz="1500" b="1" u="sng" cap="none" spc="0" baseline="-250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>
            <a:endCxn id="11" idx="3"/>
          </p:cNvCxnSpPr>
          <p:nvPr/>
        </p:nvCxnSpPr>
        <p:spPr>
          <a:xfrm flipH="1">
            <a:off x="6878796" y="1714488"/>
            <a:ext cx="407848" cy="110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in a population subject to immigration depends 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Immigration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Difference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gene frequency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natives.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937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frequency due to mutation</a:t>
            </a:r>
            <a:endParaRPr lang="en-I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a locus with two alleles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Initial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	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mutates to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  u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mutates to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  v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gain of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loss of 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vq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change in gene frequency in one generation of mutation, </a:t>
            </a: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∆q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vq</a:t>
            </a:r>
            <a:r>
              <a:rPr lang="en-IN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Gain - Loss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572264" y="1928802"/>
            <a:ext cx="1524635" cy="954107"/>
            <a:chOff x="6572264" y="2332017"/>
            <a:chExt cx="1524635" cy="954107"/>
          </a:xfrm>
        </p:grpSpPr>
        <p:sp>
          <p:nvSpPr>
            <p:cNvPr id="4" name="Rectangle 3"/>
            <p:cNvSpPr/>
            <p:nvPr/>
          </p:nvSpPr>
          <p:spPr>
            <a:xfrm>
              <a:off x="7143768" y="2332017"/>
              <a:ext cx="37702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u</a:t>
              </a:r>
            </a:p>
            <a:p>
              <a:pPr algn="ctr"/>
              <a:r>
                <a:rPr lang="en-US" sz="2800" b="1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v</a:t>
              </a:r>
              <a:endParaRPr lang="en-US" sz="28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572264" y="2571744"/>
              <a:ext cx="52450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  <a:r>
                <a:rPr lang="en-US" sz="2800" b="1" cap="none" spc="0" baseline="-25000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800" b="1" cap="none" spc="0" baseline="-2500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572396" y="2571744"/>
              <a:ext cx="52450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  <a:r>
                <a:rPr lang="en-US" sz="2800" b="1" cap="none" spc="0" baseline="-25000" dirty="0" smtClean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  <a:endParaRPr lang="en-US" sz="2800" b="1" cap="none" spc="0" baseline="-2500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858016" y="2786058"/>
              <a:ext cx="78581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7000892" y="2928500"/>
              <a:ext cx="642942" cy="12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33147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magnitude of gain and loss per generation will decide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magnitude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equilibrium, gain and loss will be equal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33147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equilibrium, change of gene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(∆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q) 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zero.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∆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u (1- q)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vq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q(u + 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u / (u + 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52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sz="3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equilibrium u and v are constant which makes the value of q as stable.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The magnitude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S(A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at equilibrium is independent of 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initial gene frequency in the population but it is determined 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entirely by the relative magnitudes of u &amp; v.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Mutation rates are very low, 10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10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generation.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Reverse mutation is one-tenth to that of forward mutation.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of gene frequency due to selection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 I.M. Lerner: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Selection is the non-random differential reproduction of genotypes.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J.L. Lush: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Selection is the difference in reproduction rates within a population whereby some individuals tend to have more offspring than the other animals.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Fitness:-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 of offspring to the next generation is known as fitness of an individual. It is also known as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adaptive value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value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 of selection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Proportionate reduction in gametic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of a particular genotype in comparison to the standard genotype, usually the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most forward genotype. It is denoted as ‘s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 It 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 of selection.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If coefficient of selection ‘s’ of an individual is 0.1, then its fitness = 1 – 0.1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0.9 or 90%.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1"/>
            <a:ext cx="8229600" cy="5411807"/>
          </a:xfrm>
        </p:spPr>
        <p:txBody>
          <a:bodyPr>
            <a:normAutofit fontScale="85000" lnSpcReduction="20000"/>
          </a:bodyPr>
          <a:lstStyle/>
          <a:p>
            <a:pPr marL="0" indent="1905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dominance: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Dominance with respect to fitness.</a:t>
            </a:r>
          </a:p>
          <a:p>
            <a:pPr marL="0" indent="1905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degrees of dominance considering a locus with two alleles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1905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dominance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                  1-½ s                     1</a:t>
            </a:r>
          </a:p>
          <a:p>
            <a:pPr marL="0" indent="19050" algn="ctr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dominance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                                            1</a:t>
            </a:r>
          </a:p>
          <a:p>
            <a:pPr marL="0" indent="19050" algn="ctr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dominance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1905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1- s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1</a:t>
            </a:r>
          </a:p>
          <a:p>
            <a:pPr marL="0" indent="19050" algn="ctr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9050" algn="ctr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357422" y="3255961"/>
            <a:ext cx="43577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6947" y="4591058"/>
            <a:ext cx="43577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57422" y="5913454"/>
            <a:ext cx="43577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615</Words>
  <Application>Microsoft Office PowerPoint</Application>
  <PresentationFormat>On-screen Show (4:3)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Online Class   ANIMAL GENETICS &amp; BREEDING  UNIT – II   Principles of Animal &amp; Population Genetics  Lecture – 2  Forces changing gene and genotype frequency Dr K G Mandal Department of Animal Genetics &amp; Breeding  Bihar Veterinary College, Patna  Bihar Animal Sciences University, Patna  </vt:lpstr>
      <vt:lpstr>Forces changing gene and genotype frequency </vt:lpstr>
      <vt:lpstr>Change of gene frequency due to migration</vt:lpstr>
      <vt:lpstr>Slide 4</vt:lpstr>
      <vt:lpstr>Change of gene frequency due to mutation</vt:lpstr>
      <vt:lpstr>Slide 6</vt:lpstr>
      <vt:lpstr>Conclusion</vt:lpstr>
      <vt:lpstr>Change of gene frequency due to selection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Slide-9 Force changing gene and genotype frequency</dc:title>
  <dc:creator>Vasudha</dc:creator>
  <cp:lastModifiedBy>User</cp:lastModifiedBy>
  <cp:revision>59</cp:revision>
  <dcterms:created xsi:type="dcterms:W3CDTF">2020-04-01T09:54:05Z</dcterms:created>
  <dcterms:modified xsi:type="dcterms:W3CDTF">2020-04-11T06:05:54Z</dcterms:modified>
</cp:coreProperties>
</file>