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6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6855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1365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9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220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92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63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600200"/>
          </a:xfrm>
        </p:spPr>
        <p:txBody>
          <a:bodyPr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endParaRPr lang="en-I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9505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Anil Kumar</a:t>
            </a:r>
          </a:p>
          <a:p>
            <a:r>
              <a:rPr lang="en-IN" b="1" i="1" dirty="0" smtClean="0"/>
              <a:t>Asst. Professor</a:t>
            </a:r>
          </a:p>
          <a:p>
            <a:r>
              <a:rPr lang="en-IN" b="1" i="1" dirty="0" smtClean="0"/>
              <a:t>Dept. of VCC</a:t>
            </a:r>
            <a:endParaRPr lang="en-IN" b="1" i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38200" y="1143000"/>
            <a:ext cx="109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UNIT-5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68038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"/>
            <a:ext cx="8458200" cy="678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Mallein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Mallein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protein that is not toxic to animals, but  animals infected with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become allergic to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mallein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exhibit local or systemic hyper- sensitivity reaction after inoculation.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response is indicated by ocular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swelling, photosensitivity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lacrimation &amp;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suppurative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 within 48 hours after injection.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Intradermo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-palpebral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 used, where 0.1ml of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mallein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injected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-dermally into the lower eye lid by tuberculin syringe and needle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results are recorded  after1-2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eyelid swelling,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blepharospasms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purulent conjunctivitis. </a:t>
            </a:r>
          </a:p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affected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 because of zoonotic importance.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necessary, Antibiotics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in combination. It is long term treatment up to weeks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Sulphadimidine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20 days is found highly effective.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348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5344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&amp;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vaccine is available for animal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Quarantine measures (Place and Importation)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and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foci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infection through: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monitoring of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herds especially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endemic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animals should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isolated &amp;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slaughtered immediately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carcass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disposed off by incineration or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burial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In-contact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exposed animals should be segregated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Re-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 to detect and destroy the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positives according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Farcy Act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,1899.</a:t>
            </a:r>
          </a:p>
          <a:p>
            <a:pPr marL="530352" lvl="1" indent="0" algn="just">
              <a:buNone/>
            </a:pP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I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1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534400" cy="6705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Synonyms: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Farcy/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Equinia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/Malleus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 acute to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contagious disease of horse, mules and donkeys characterized by nodules or ulcers in the respiratory tract and on the skin.</a:t>
            </a:r>
          </a:p>
          <a:p>
            <a:pPr marL="0" indent="0" algn="just">
              <a:buNone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used when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lesions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seen in the nostrils,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submaxillary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glands and lungs &amp; “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farcy” when lesions are on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surface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limbs or body.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mallei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Actinomyces</a:t>
            </a:r>
            <a:r>
              <a:rPr lang="en-I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mallei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Burkholderia</a:t>
            </a:r>
            <a:r>
              <a:rPr lang="en-I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mallei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(Gram –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bacillus)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affected: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affects the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Solipeds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(mammals with single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hoof like Horses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mules,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donkey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horses chronic form occurs commonly and in mules and donkeys acute forms occurs.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infect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Carnivores</a:t>
            </a:r>
          </a:p>
        </p:txBody>
      </p:sp>
    </p:spTree>
    <p:extLst>
      <p:ext uri="{BB962C8B-B14F-4D97-AF65-F5344CB8AC3E}">
        <p14:creationId xmlns:p14="http://schemas.microsoft.com/office/powerpoint/2010/main" val="171889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610600" cy="6858000"/>
          </a:xfrm>
        </p:spPr>
        <p:txBody>
          <a:bodyPr>
            <a:normAutofit fontScale="92500" lnSpcReduction="10000"/>
          </a:bodyPr>
          <a:lstStyle/>
          <a:p>
            <a:pPr marR="289560" lvl="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876935" algn="l"/>
              </a:tabLst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Cattle &amp; swine are resistant</a:t>
            </a:r>
          </a:p>
          <a:p>
            <a:pPr marR="289560" lvl="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876935" algn="l"/>
              </a:tabLst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Human &amp; goat are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susceptible</a:t>
            </a:r>
          </a:p>
          <a:p>
            <a:pPr marR="289560" lvl="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876935" algn="l"/>
              </a:tabLst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In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human it occurs in 4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forms;</a:t>
            </a:r>
          </a:p>
          <a:p>
            <a:pPr marR="289560" lvl="1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876935" algn="l"/>
              </a:tabLst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Local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cutaneous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form</a:t>
            </a:r>
          </a:p>
          <a:p>
            <a:pPr marR="289560" lvl="1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876935" algn="l"/>
              </a:tabLst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Pulmonary form</a:t>
            </a:r>
          </a:p>
          <a:p>
            <a:pPr marR="289560" lvl="1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876935" algn="l"/>
              </a:tabLst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Septicemic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form</a:t>
            </a:r>
          </a:p>
          <a:p>
            <a:pPr marR="289560" lvl="1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876935" algn="l"/>
              </a:tabLst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Chronic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form</a:t>
            </a:r>
          </a:p>
          <a:p>
            <a:pPr marR="289560" lvl="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87693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World War-I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the organism was used as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Biological agent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to infect the Russian horses, mules &amp;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human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289560" lvl="0" indent="-34290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87693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World War-II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used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to infect the horses, prisoners of the war &amp; opponent’s</a:t>
            </a:r>
            <a:r>
              <a:rPr lang="en-US" sz="2400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horses by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Japanese.</a:t>
            </a:r>
          </a:p>
          <a:p>
            <a:pPr marL="0" marR="289560" lvl="0" indent="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None/>
              <a:tabLst>
                <a:tab pos="876935" algn="l"/>
              </a:tabLst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289560" lvl="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876935" algn="l"/>
              </a:tabLst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direct contact with infected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</a:p>
          <a:p>
            <a:pPr marR="289560" lvl="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876935" algn="l"/>
              </a:tabLst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animals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disease is transmitted through ingestion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inhalation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I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lang="en-I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enhanced by shared water &amp; feeding </a:t>
            </a:r>
            <a:r>
              <a:rPr lang="en-I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</a:p>
          <a:p>
            <a:pPr marR="289560" lvl="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876935" algn="l"/>
              </a:tabLst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human, through Inhalation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abraded skin &amp; mucous membrane are the main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89560" lvl="0" indent="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None/>
              <a:tabLst>
                <a:tab pos="876935" algn="l"/>
              </a:tabLst>
            </a:pP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76200"/>
            <a:ext cx="28479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094"/>
            <a:ext cx="8610600" cy="6821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Pathogenesis: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3432" y="42682"/>
            <a:ext cx="25908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Organism </a:t>
            </a:r>
            <a:r>
              <a:rPr lang="en-IN" b="1" dirty="0" smtClean="0"/>
              <a:t>after ingestion</a:t>
            </a:r>
            <a:endParaRPr lang="en-IN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33400" y="3331889"/>
            <a:ext cx="373380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Nodules develops on the nasal cavity and skin which ulcerates and may coalesce </a:t>
            </a:r>
            <a:r>
              <a:rPr lang="en-IN" b="1" dirty="0" err="1" smtClean="0">
                <a:solidFill>
                  <a:schemeClr val="tx1"/>
                </a:solidFill>
              </a:rPr>
              <a:t>togather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88831" y="3102449"/>
            <a:ext cx="4190999" cy="858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In limbs, lymphadenitis and </a:t>
            </a:r>
            <a:r>
              <a:rPr lang="en-IN" b="1" dirty="0" err="1" smtClean="0">
                <a:solidFill>
                  <a:schemeClr val="tx1"/>
                </a:solidFill>
              </a:rPr>
              <a:t>lymphangitis</a:t>
            </a:r>
            <a:r>
              <a:rPr lang="en-IN" b="1" dirty="0" smtClean="0">
                <a:solidFill>
                  <a:schemeClr val="tx1"/>
                </a:solidFill>
              </a:rPr>
              <a:t> occur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39148" y="4123664"/>
            <a:ext cx="4568324" cy="15780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b="1" dirty="0" smtClean="0">
                <a:solidFill>
                  <a:schemeClr val="tx1"/>
                </a:solidFill>
              </a:rPr>
              <a:t>The lymph nodes all along the lymph vessels are swollen and rupture with discharging dark honey </a:t>
            </a:r>
            <a:r>
              <a:rPr lang="en-IN" b="1" dirty="0" err="1" smtClean="0">
                <a:solidFill>
                  <a:schemeClr val="tx1"/>
                </a:solidFill>
              </a:rPr>
              <a:t>color</a:t>
            </a:r>
            <a:r>
              <a:rPr lang="en-IN" b="1" dirty="0" smtClean="0">
                <a:solidFill>
                  <a:schemeClr val="tx1"/>
                </a:solidFill>
              </a:rPr>
              <a:t> pus known </a:t>
            </a:r>
            <a:r>
              <a:rPr lang="en-IN" b="1" dirty="0" err="1" smtClean="0">
                <a:solidFill>
                  <a:schemeClr val="tx1"/>
                </a:solidFill>
              </a:rPr>
              <a:t>as“Farcy</a:t>
            </a:r>
            <a:r>
              <a:rPr lang="en-IN" b="1" dirty="0" smtClean="0">
                <a:solidFill>
                  <a:schemeClr val="tx1"/>
                </a:solidFill>
              </a:rPr>
              <a:t> bud”. The lymph vessels are thickened and become cord like , known as “farcy cord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39148" y="5864767"/>
            <a:ext cx="444068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The limb is swollen and appears like the limb affected with elephantiasis. This cutaneous form in known as “farcy”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" y="4637743"/>
            <a:ext cx="3581400" cy="10639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In lung, bronchopneumonia occurs and the military tubercle like lesions are produced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8957" y="2330399"/>
            <a:ext cx="4355430" cy="692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Nasal mucosae, lower parts of </a:t>
            </a:r>
            <a:r>
              <a:rPr lang="en-IN" b="1" dirty="0" err="1">
                <a:solidFill>
                  <a:schemeClr val="tx1"/>
                </a:solidFill>
              </a:rPr>
              <a:t>turbinates</a:t>
            </a:r>
            <a:r>
              <a:rPr lang="en-IN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IN" b="1" dirty="0">
                <a:solidFill>
                  <a:schemeClr val="tx1"/>
                </a:solidFill>
              </a:rPr>
              <a:t>and Lungs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16474" y="2294890"/>
            <a:ext cx="4127526" cy="667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On Skin commonly of hind limb</a:t>
            </a:r>
          </a:p>
        </p:txBody>
      </p:sp>
      <p:sp>
        <p:nvSpPr>
          <p:cNvPr id="21" name="Oval 20"/>
          <p:cNvSpPr/>
          <p:nvPr/>
        </p:nvSpPr>
        <p:spPr>
          <a:xfrm>
            <a:off x="2667000" y="1575666"/>
            <a:ext cx="4523957" cy="5730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Bacteraemia and </a:t>
            </a:r>
            <a:r>
              <a:rPr lang="en-IN" b="1" dirty="0" err="1">
                <a:solidFill>
                  <a:schemeClr val="tx1"/>
                </a:solidFill>
              </a:rPr>
              <a:t>Septicemia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1252" y="1041179"/>
            <a:ext cx="2695157" cy="4300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Blood</a:t>
            </a:r>
          </a:p>
        </p:txBody>
      </p:sp>
      <p:sp>
        <p:nvSpPr>
          <p:cNvPr id="23" name="Oval 22"/>
          <p:cNvSpPr/>
          <p:nvPr/>
        </p:nvSpPr>
        <p:spPr>
          <a:xfrm>
            <a:off x="2971800" y="488969"/>
            <a:ext cx="3733800" cy="4575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Intestine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667736" y="354666"/>
            <a:ext cx="348738" cy="197204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790" y="901323"/>
            <a:ext cx="493819" cy="2438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43" y="1417121"/>
            <a:ext cx="493819" cy="2438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60" y="2996779"/>
            <a:ext cx="493819" cy="4171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70" y="4234734"/>
            <a:ext cx="493819" cy="4145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79" y="2907289"/>
            <a:ext cx="493819" cy="2888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38" y="3837550"/>
            <a:ext cx="493819" cy="3971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400" y="5597501"/>
            <a:ext cx="493819" cy="4145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33" name="Straight Arrow Connector 32"/>
          <p:cNvCxnSpPr/>
          <p:nvPr/>
        </p:nvCxnSpPr>
        <p:spPr>
          <a:xfrm flipH="1">
            <a:off x="4495800" y="2148736"/>
            <a:ext cx="522442" cy="1575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17858">
            <a:off x="5022443" y="2148079"/>
            <a:ext cx="604330" cy="1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610600" cy="500743"/>
          </a:xfrm>
        </p:spPr>
        <p:txBody>
          <a:bodyPr>
            <a:no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 and Symptoms: </a:t>
            </a:r>
            <a:b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799" y="522514"/>
            <a:ext cx="4803119" cy="397328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8920" y="32657"/>
            <a:ext cx="3655079" cy="446314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4495800"/>
            <a:ext cx="86106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 flipH="1">
            <a:off x="5029200" y="4953000"/>
            <a:ext cx="3810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landers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equine occurs in 3 forms: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Nasal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Cutaneous and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Pulmonary forms</a:t>
            </a:r>
          </a:p>
        </p:txBody>
      </p:sp>
    </p:spTree>
    <p:extLst>
      <p:ext uri="{BB962C8B-B14F-4D97-AF65-F5344CB8AC3E}">
        <p14:creationId xmlns:p14="http://schemas.microsoft.com/office/powerpoint/2010/main" val="35767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"/>
            <a:ext cx="85344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equine occurs in 3 forms:</a:t>
            </a:r>
          </a:p>
          <a:p>
            <a:pPr marL="0" indent="0"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Cutaneous and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Pulmonary forms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form: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unilateral or bilateral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discharge.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yellowish-green exudate is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infectious.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mucosa has nodules and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may coalesce to form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ulcerated areas.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 the septum may even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perforated.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 are accompanied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enlargement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sometimes rupture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suppuration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regional lymph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 may also occur in the liver or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 and,  in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animals , glanderous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orchitis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common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458200" cy="6705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Form: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multiple nodules in the skin of the legs or other parts of the body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nodules may rupture, leaving ulcers that discharge a yellowish exudate to the skin surface and having tendency to heal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lymphatic vessels become distended and firm by being filled with a tenacious, purulent exudate referred to as "Farcy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pipes/cord”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33800"/>
            <a:ext cx="5638800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"/>
            <a:ext cx="85344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form: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lesions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lungs develop along with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nasal and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lesions or there may be the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 manifestation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disease (typical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latent cases).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lesions begin as firm nodules or as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diffuse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pneumonic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nodules are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white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firm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surrounded by a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zone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may become caseous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calcified.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in animals with lung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 may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apparent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to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dyspnea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severe coughing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91000"/>
            <a:ext cx="3615840" cy="2152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37939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pyogenic granulomatous pneumonia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donkey</a:t>
            </a:r>
          </a:p>
        </p:txBody>
      </p:sp>
    </p:spTree>
    <p:extLst>
      <p:ext uri="{BB962C8B-B14F-4D97-AF65-F5344CB8AC3E}">
        <p14:creationId xmlns:p14="http://schemas.microsoft.com/office/powerpoint/2010/main" val="287294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106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&amp;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&amp; isolation  of bacteria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hemagglutination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immunoelectrophoresis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Immunofluorescence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Compliment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Compliment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 and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ELISA: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Most reliable in horses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Cannot be used in donkey or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Mallein</a:t>
            </a:r>
            <a:r>
              <a:rPr lang="e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40383003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278</TotalTime>
  <Words>847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Franklin Gothic Book</vt:lpstr>
      <vt:lpstr>Times New Roman</vt:lpstr>
      <vt:lpstr>Wingdings</vt:lpstr>
      <vt:lpstr>Crop</vt:lpstr>
      <vt:lpstr>GLANDERS</vt:lpstr>
      <vt:lpstr>PowerPoint Presentation</vt:lpstr>
      <vt:lpstr>PowerPoint Presentation</vt:lpstr>
      <vt:lpstr>PowerPoint Presentation</vt:lpstr>
      <vt:lpstr>Clinical Signs and Symptoms: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GLANDERS</dc:title>
  <dc:creator>anil kumar</dc:creator>
  <cp:lastModifiedBy>Windows User</cp:lastModifiedBy>
  <cp:revision>23</cp:revision>
  <dcterms:created xsi:type="dcterms:W3CDTF">2006-08-16T00:00:00Z</dcterms:created>
  <dcterms:modified xsi:type="dcterms:W3CDTF">2020-04-13T05:39:25Z</dcterms:modified>
</cp:coreProperties>
</file>