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97" r:id="rId3"/>
    <p:sldId id="258" r:id="rId4"/>
    <p:sldId id="259" r:id="rId5"/>
    <p:sldId id="287" r:id="rId6"/>
    <p:sldId id="290" r:id="rId7"/>
    <p:sldId id="288" r:id="rId8"/>
    <p:sldId id="289" r:id="rId9"/>
    <p:sldId id="291" r:id="rId10"/>
    <p:sldId id="292" r:id="rId11"/>
    <p:sldId id="293" r:id="rId12"/>
    <p:sldId id="294" r:id="rId13"/>
    <p:sldId id="286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11"/>
    <a:srgbClr val="08084C"/>
    <a:srgbClr val="FFFFCD"/>
    <a:srgbClr val="14A3CA"/>
    <a:srgbClr val="0B5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0340-0F5C-43EF-A461-1CEBDE50B40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B725D-7661-4406-B210-2EB8593DB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38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E31B-AC3E-4CFA-9E8B-26036A852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C5343-5AC1-451F-813E-04F1A919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2D0625-600A-4777-AA08-9617F5C6B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5AD18-368E-4370-B27F-7072AE0F4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84AB8A-465D-4D1E-BE6E-9EAB51172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59718-E72E-42D6-A26C-F691A0596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0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B53C-78A8-4715-BE91-E0D69B3D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10A7D-6DBF-49D4-961B-0CF3152BF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94CEEE-8CF1-4474-AEEF-7F0B267AE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D633B0-C980-4FD8-8F3F-B8B8C0E66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F07754-7FC1-4CF9-92A8-F57980613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68045-B8FA-42B0-B9B5-A89B10CA2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87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FC807-6F20-45F7-A162-AA5246E8A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1A806-1FF1-44B5-BC82-545BD0D28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FB4A33-F16B-465A-A7F5-00CD48E98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85208-1A63-438C-B9C8-34D7E6687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F8BE85-4FA2-408F-9799-BBED0A1A0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18FC7-C460-44CA-AEAB-4F96707A3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03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EE15-2241-4A5D-9292-4D8DC035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D3A09-2D7C-4F68-8C98-D40300E6F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BF1949-3EBC-48E6-8C06-1A7EBF641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4B2117-A5CB-437F-B8F2-D0C306A02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E2CEE-D877-45ED-908E-5AB01B91D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E5B24-D95D-4E95-8A9D-807E078BE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12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DA84-7D8E-43A7-BD05-B341534B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25373-59EC-4040-B8F0-2FB6C81F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C119FD-F23A-49A0-8BDA-F443B1492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406E4-2ACB-40CA-B56A-8F9A8D280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C309DD-5F3F-4E2A-99EF-5C5B612D5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82A7-6ACF-40D6-AD0C-40C559103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7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9F8D-9B1F-48FD-91F1-416C3B9F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4366-4DD7-40E7-86ED-4659AA11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F30C8-0EB4-41D3-ADB5-0D2779AF6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AC1BB-FCE8-4ABA-97B3-0D8CE7E37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AB93B-D2ED-4FB5-BF81-F806182EB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D036E1-1EAC-426E-AFBE-79E109A62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DF6CC-164E-4D34-B5A4-43BCB2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0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EDC3-3EE9-4A4D-945B-BE24C737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2697-A9BD-4F09-9918-9DA12C7E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E406A-4A1F-43AE-9F65-BADCF6EB5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95B49-BE07-46FE-A794-57C450610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24404-051B-4F07-AEC7-C29CB07A6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A906CC-49F1-4E57-9777-75BA240B2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7B1D7A-EE2F-4B13-8148-A9940B382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F30DB6-107F-4E8A-A4E7-DB2A1CAA5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F0CCE-81CC-43F6-86F7-7ED9926A3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B68E-20B6-4BF3-95F0-6A0CDE00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E0B834-4818-43C6-A5F5-F0A958A97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9B06FC-20BE-458F-A622-D6205BB34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C84271-4BB9-47AB-A7E3-AE0425953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713F2-FC40-4239-A523-176D241DD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1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05BAC6-D582-417C-98C9-70853AC7C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24E5AD-F2C1-40B5-86A3-EA0CA6102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EC2D46-2FA3-4893-A357-B91BCFB16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A00C4-E5C0-40C9-9D63-49CAB25B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32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6A84-D50F-46E0-A6F8-E2ABF3B8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534B-EFD1-4DCF-847B-AF6DE615B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28299-C7EC-42EA-A78C-972541DD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DDDD7-9294-4982-ADCC-7E8806265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BCD1F-280E-42FA-A747-88835AF43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66AA6-8087-4504-B4E8-BCDB32469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8F2B5-70A9-4494-9A76-EDD9C460B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88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E1A-1086-4330-8F8F-29628C49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91EBE7-F79E-408C-A466-C01451153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1E2A6-8310-4D01-BFB6-172CDAD2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E70E9-0FAF-4774-B109-7041A7680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B7320-81FD-4B18-B96D-D06ED568C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A18B8-DE60-49BE-AE8A-EF1A302A5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4CFEA-DA2C-4A48-A8B2-AD4F0E985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9FF0EE-1DAA-4D59-BC97-12E0B36CE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587C7D-38CF-4E2B-BC66-841A04F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EB18B4-8C3B-4C58-A9E5-684FA4D327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CF5BB1-E347-4E0C-8C8E-680EBD3B4B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768E18-21EC-4695-A367-E8F22AD307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5C6507F-0C2F-403B-8F74-83008916B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535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em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://istudy.p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D66955-A6A5-47B7-BA13-F0CE96CBD0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9879" y="3095983"/>
            <a:ext cx="5495773" cy="2920503"/>
          </a:xfrm>
          <a:solidFill>
            <a:srgbClr val="FFFFCD"/>
          </a:solidFill>
        </p:spPr>
        <p:txBody>
          <a:bodyPr anchor="ctr"/>
          <a:lstStyle/>
          <a:p>
            <a:pPr algn="l" eaLnBrk="1" hangingPunct="1"/>
            <a:r>
              <a:rPr lang="en-US" altLang="en-US" sz="3200" dirty="0">
                <a:solidFill>
                  <a:srgbClr val="0B5C71"/>
                </a:solidFill>
              </a:rPr>
              <a:t>Topic : </a:t>
            </a:r>
            <a:br>
              <a:rPr lang="en-US" altLang="en-US" sz="3200" dirty="0">
                <a:solidFill>
                  <a:srgbClr val="0B5C71"/>
                </a:solidFill>
              </a:rPr>
            </a:br>
            <a:r>
              <a:rPr lang="en-US" altLang="en-US" sz="3200" dirty="0">
                <a:solidFill>
                  <a:srgbClr val="0B5C71"/>
                </a:solidFill>
              </a:rPr>
              <a:t>Introduction, classification &amp; general properties of fungi </a:t>
            </a:r>
            <a:br>
              <a:rPr lang="en-US" altLang="en-US" sz="3200" dirty="0">
                <a:solidFill>
                  <a:srgbClr val="0B5C71"/>
                </a:solidFill>
              </a:rPr>
            </a:br>
            <a:br>
              <a:rPr lang="en-US" altLang="en-US" sz="3200" dirty="0">
                <a:solidFill>
                  <a:srgbClr val="0B5C71"/>
                </a:solidFill>
              </a:rPr>
            </a:br>
            <a:r>
              <a:rPr lang="en-US" altLang="en-US" sz="2000" dirty="0">
                <a:solidFill>
                  <a:srgbClr val="0B5C71"/>
                </a:solidFill>
              </a:rPr>
              <a:t>2nd Professional (Veterinary Microbiology)</a:t>
            </a:r>
            <a:endParaRPr lang="en-US" altLang="en-US" sz="3200" dirty="0">
              <a:solidFill>
                <a:srgbClr val="0B5C7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F62C742-6E6A-40D2-835D-7A2304C8F0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561765" y="6162883"/>
            <a:ext cx="4572000" cy="6858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B5C71"/>
                </a:solidFill>
              </a:rPr>
              <a:t>Dr MANOJ KUMAR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7F1805-BC24-4E71-B1D0-63426EDB8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879" y="9317"/>
            <a:ext cx="5495773" cy="3086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8CD14A-8029-4201-B6B7-57D6DAE24146}"/>
              </a:ext>
            </a:extLst>
          </p:cNvPr>
          <p:cNvSpPr/>
          <p:nvPr/>
        </p:nvSpPr>
        <p:spPr>
          <a:xfrm>
            <a:off x="10453352" y="2726652"/>
            <a:ext cx="114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Montserrat"/>
              </a:rPr>
              <a:t>Earth.com</a:t>
            </a:r>
            <a:endParaRPr lang="en-I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A270AEF-4B85-442D-9899-44748C338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"/>
    </mc:Choice>
    <mc:Fallback xmlns="">
      <p:transition spd="slow" advTm="1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40424-E5DD-4632-B235-21B26743A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3999" y="1523464"/>
            <a:ext cx="4292460" cy="215486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4C"/>
                </a:solidFill>
              </a:rPr>
              <a:t>These are large (5 to 8 μ), single-celled organisms that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4C"/>
                </a:solidFill>
              </a:rPr>
              <a:t>Rarely form filaments (some reveal </a:t>
            </a:r>
            <a:r>
              <a:rPr lang="en-US" sz="2000" dirty="0" err="1">
                <a:solidFill>
                  <a:srgbClr val="08084C"/>
                </a:solidFill>
              </a:rPr>
              <a:t>pseuodohyphae</a:t>
            </a:r>
            <a:r>
              <a:rPr lang="en-US" sz="2000" dirty="0">
                <a:solidFill>
                  <a:srgbClr val="08084C"/>
                </a:solidFill>
              </a:rPr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4C"/>
                </a:solidFill>
              </a:rPr>
              <a:t>Most yeasts reproduce by the asexual process of budding.</a:t>
            </a:r>
            <a:endParaRPr lang="en-IN" sz="2000" dirty="0">
              <a:solidFill>
                <a:srgbClr val="08084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8C10F-6300-47D6-AF6D-5F8F1387C517}"/>
              </a:ext>
            </a:extLst>
          </p:cNvPr>
          <p:cNvSpPr/>
          <p:nvPr/>
        </p:nvSpPr>
        <p:spPr>
          <a:xfrm>
            <a:off x="10034545" y="5630179"/>
            <a:ext cx="1653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50" dirty="0">
                <a:solidFill>
                  <a:schemeClr val="accent4">
                    <a:lumMod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http://istudy.pk/</a:t>
            </a:r>
            <a:endParaRPr lang="en-IN" sz="105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5553F-8DD0-4746-86F6-A4E7A62CE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873" y="383377"/>
            <a:ext cx="6172200" cy="4873625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Yeast cell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983406-0935-4CA2-BF8D-74DA09DAA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455" y="3678326"/>
            <a:ext cx="3959004" cy="29692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431933-7758-4589-97E2-D759A29455F8}"/>
              </a:ext>
            </a:extLst>
          </p:cNvPr>
          <p:cNvSpPr/>
          <p:nvPr/>
        </p:nvSpPr>
        <p:spPr>
          <a:xfrm>
            <a:off x="5955186" y="3776053"/>
            <a:ext cx="1802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/>
              <a:t>www.buffalobrewingstl.com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FABA361-C4CC-461C-9793-47D71F151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2EAD1-FEA3-45D8-AE55-E8BDF8870C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491"/>
          <a:stretch/>
        </p:blipFill>
        <p:spPr>
          <a:xfrm>
            <a:off x="6548556" y="1600998"/>
            <a:ext cx="5139006" cy="50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"/>
    </mc:Choice>
    <mc:Fallback xmlns="">
      <p:transition spd="slow" advTm="1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6">
            <a:extLst>
              <a:ext uri="{FF2B5EF4-FFF2-40B4-BE49-F238E27FC236}">
                <a16:creationId xmlns:a16="http://schemas.microsoft.com/office/drawing/2014/main" id="{215E253E-0816-4E6F-BF7F-8C1A7072F35F}"/>
              </a:ext>
            </a:extLst>
          </p:cNvPr>
          <p:cNvSpPr txBox="1"/>
          <p:nvPr/>
        </p:nvSpPr>
        <p:spPr>
          <a:xfrm>
            <a:off x="3193774" y="5985857"/>
            <a:ext cx="695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b="1" i="1" kern="0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Classical classification of fungi proceeds in this fashion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52EBA0-3685-4DD3-B85C-907836894B35}"/>
              </a:ext>
            </a:extLst>
          </p:cNvPr>
          <p:cNvCxnSpPr/>
          <p:nvPr/>
        </p:nvCxnSpPr>
        <p:spPr>
          <a:xfrm>
            <a:off x="8199071" y="2906224"/>
            <a:ext cx="7620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50045A-ACA9-4BB8-8B92-93F27E32F54E}"/>
              </a:ext>
            </a:extLst>
          </p:cNvPr>
          <p:cNvCxnSpPr/>
          <p:nvPr/>
        </p:nvCxnSpPr>
        <p:spPr>
          <a:xfrm>
            <a:off x="7469075" y="2216557"/>
            <a:ext cx="95859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A349CF-EF02-4D43-8FD3-3CB818EEEA77}"/>
              </a:ext>
            </a:extLst>
          </p:cNvPr>
          <p:cNvCxnSpPr/>
          <p:nvPr/>
        </p:nvCxnSpPr>
        <p:spPr>
          <a:xfrm>
            <a:off x="6764521" y="1620962"/>
            <a:ext cx="16002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B347E6D4-11FA-46F0-90EF-B124968EA989}"/>
              </a:ext>
            </a:extLst>
          </p:cNvPr>
          <p:cNvSpPr>
            <a:spLocks noChangeAspect="1"/>
          </p:cNvSpPr>
          <p:nvPr/>
        </p:nvSpPr>
        <p:spPr>
          <a:xfrm>
            <a:off x="3798521" y="1294628"/>
            <a:ext cx="4533900" cy="4533900"/>
          </a:xfrm>
          <a:prstGeom prst="roundRect">
            <a:avLst>
              <a:gd name="adj" fmla="val 254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2B9A3B76-E5E9-4659-9D61-3CD10F0D4798}"/>
              </a:ext>
            </a:extLst>
          </p:cNvPr>
          <p:cNvSpPr>
            <a:spLocks noChangeAspect="1"/>
          </p:cNvSpPr>
          <p:nvPr/>
        </p:nvSpPr>
        <p:spPr>
          <a:xfrm>
            <a:off x="4084271" y="1193976"/>
            <a:ext cx="3962400" cy="3962400"/>
          </a:xfrm>
          <a:prstGeom prst="roundRect">
            <a:avLst>
              <a:gd name="adj" fmla="val 2545"/>
            </a:avLst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3C81BAF2-3C3C-4B12-8C6C-5926C8ABA413}"/>
              </a:ext>
            </a:extLst>
          </p:cNvPr>
          <p:cNvSpPr>
            <a:spLocks noChangeAspect="1"/>
          </p:cNvSpPr>
          <p:nvPr/>
        </p:nvSpPr>
        <p:spPr>
          <a:xfrm>
            <a:off x="4373831" y="1180328"/>
            <a:ext cx="3383280" cy="3383280"/>
          </a:xfrm>
          <a:prstGeom prst="roundRect">
            <a:avLst>
              <a:gd name="adj" fmla="val 254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23E694FB-E911-4DE3-8363-7328D2C92D68}"/>
              </a:ext>
            </a:extLst>
          </p:cNvPr>
          <p:cNvSpPr>
            <a:spLocks noChangeAspect="1"/>
          </p:cNvSpPr>
          <p:nvPr/>
        </p:nvSpPr>
        <p:spPr>
          <a:xfrm>
            <a:off x="4661867" y="1116320"/>
            <a:ext cx="2807208" cy="2807208"/>
          </a:xfrm>
          <a:prstGeom prst="roundRect">
            <a:avLst>
              <a:gd name="adj" fmla="val 2545"/>
            </a:avLst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F5A7F6A0-D78E-4847-AE82-68C620E83FE8}"/>
              </a:ext>
            </a:extLst>
          </p:cNvPr>
          <p:cNvSpPr>
            <a:spLocks noChangeAspect="1"/>
          </p:cNvSpPr>
          <p:nvPr/>
        </p:nvSpPr>
        <p:spPr>
          <a:xfrm>
            <a:off x="4949903" y="1082792"/>
            <a:ext cx="2231136" cy="2231136"/>
          </a:xfrm>
          <a:prstGeom prst="roundRect">
            <a:avLst>
              <a:gd name="adj" fmla="val 2773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2F06A4B-0404-4881-863A-67FDBC762158}"/>
              </a:ext>
            </a:extLst>
          </p:cNvPr>
          <p:cNvSpPr>
            <a:spLocks noChangeAspect="1"/>
          </p:cNvSpPr>
          <p:nvPr/>
        </p:nvSpPr>
        <p:spPr>
          <a:xfrm>
            <a:off x="5237939" y="1049264"/>
            <a:ext cx="1655064" cy="1655064"/>
          </a:xfrm>
          <a:prstGeom prst="roundRect">
            <a:avLst>
              <a:gd name="adj" fmla="val 4080"/>
            </a:avLst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D535E2DE-AC01-48C0-AE89-12D9A87145E7}"/>
              </a:ext>
            </a:extLst>
          </p:cNvPr>
          <p:cNvSpPr>
            <a:spLocks noChangeAspect="1"/>
          </p:cNvSpPr>
          <p:nvPr/>
        </p:nvSpPr>
        <p:spPr>
          <a:xfrm>
            <a:off x="5516831" y="1027928"/>
            <a:ext cx="1097280" cy="1097280"/>
          </a:xfrm>
          <a:prstGeom prst="roundRect">
            <a:avLst>
              <a:gd name="adj" fmla="val 439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DC402944-67D1-4894-95A4-52D39A64B82E}"/>
              </a:ext>
            </a:extLst>
          </p:cNvPr>
          <p:cNvSpPr txBox="1"/>
          <p:nvPr/>
        </p:nvSpPr>
        <p:spPr>
          <a:xfrm>
            <a:off x="8392017" y="1436400"/>
            <a:ext cx="142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Family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B704B84F-C78B-47AE-A85E-48702E81420D}"/>
              </a:ext>
            </a:extLst>
          </p:cNvPr>
          <p:cNvSpPr txBox="1"/>
          <p:nvPr/>
        </p:nvSpPr>
        <p:spPr>
          <a:xfrm>
            <a:off x="8407199" y="2031891"/>
            <a:ext cx="142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Class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17AB1B90-9E42-44E2-9C67-30A68033A980}"/>
              </a:ext>
            </a:extLst>
          </p:cNvPr>
          <p:cNvSpPr txBox="1"/>
          <p:nvPr/>
        </p:nvSpPr>
        <p:spPr>
          <a:xfrm>
            <a:off x="8961071" y="2721558"/>
            <a:ext cx="17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Phyla/phylum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D7FEEF9D-CBCF-4F3B-9877-5D6C092321E7}"/>
              </a:ext>
            </a:extLst>
          </p:cNvPr>
          <p:cNvSpPr>
            <a:spLocks noChangeAspect="1"/>
          </p:cNvSpPr>
          <p:nvPr/>
        </p:nvSpPr>
        <p:spPr>
          <a:xfrm>
            <a:off x="5771574" y="984436"/>
            <a:ext cx="717188" cy="717188"/>
          </a:xfrm>
          <a:prstGeom prst="roundRect">
            <a:avLst>
              <a:gd name="adj" fmla="val 4080"/>
            </a:avLst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118682D8-8360-4272-8292-103BDF1DA200}"/>
              </a:ext>
            </a:extLst>
          </p:cNvPr>
          <p:cNvSpPr>
            <a:spLocks noChangeAspect="1"/>
          </p:cNvSpPr>
          <p:nvPr/>
        </p:nvSpPr>
        <p:spPr>
          <a:xfrm>
            <a:off x="5901924" y="876340"/>
            <a:ext cx="456488" cy="456488"/>
          </a:xfrm>
          <a:prstGeom prst="roundRect">
            <a:avLst>
              <a:gd name="adj" fmla="val 4397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BD00D1-8C09-4582-B96C-7161CD8A26F1}"/>
              </a:ext>
            </a:extLst>
          </p:cNvPr>
          <p:cNvCxnSpPr/>
          <p:nvPr/>
        </p:nvCxnSpPr>
        <p:spPr>
          <a:xfrm>
            <a:off x="8404479" y="3442935"/>
            <a:ext cx="7620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sp>
        <p:nvSpPr>
          <p:cNvPr id="29" name="TextBox 20">
            <a:extLst>
              <a:ext uri="{FF2B5EF4-FFF2-40B4-BE49-F238E27FC236}">
                <a16:creationId xmlns:a16="http://schemas.microsoft.com/office/drawing/2014/main" id="{E0423C70-90DD-4EB6-B4FA-F543EA889CAF}"/>
              </a:ext>
            </a:extLst>
          </p:cNvPr>
          <p:cNvSpPr txBox="1"/>
          <p:nvPr/>
        </p:nvSpPr>
        <p:spPr>
          <a:xfrm>
            <a:off x="9166479" y="3258269"/>
            <a:ext cx="17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Subkingdom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CB8151-4FAB-4B90-9295-A1BADA8EB359}"/>
              </a:ext>
            </a:extLst>
          </p:cNvPr>
          <p:cNvCxnSpPr/>
          <p:nvPr/>
        </p:nvCxnSpPr>
        <p:spPr>
          <a:xfrm>
            <a:off x="8099682" y="2608051"/>
            <a:ext cx="7620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sp>
        <p:nvSpPr>
          <p:cNvPr id="31" name="TextBox 20">
            <a:extLst>
              <a:ext uri="{FF2B5EF4-FFF2-40B4-BE49-F238E27FC236}">
                <a16:creationId xmlns:a16="http://schemas.microsoft.com/office/drawing/2014/main" id="{76EEA9EF-DB11-4F3E-9880-D61F0F62003F}"/>
              </a:ext>
            </a:extLst>
          </p:cNvPr>
          <p:cNvSpPr txBox="1"/>
          <p:nvPr/>
        </p:nvSpPr>
        <p:spPr>
          <a:xfrm>
            <a:off x="8861682" y="2423385"/>
            <a:ext cx="142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Subphyla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223D4A-7C5E-4198-AE8A-2EC394A34CC7}"/>
              </a:ext>
            </a:extLst>
          </p:cNvPr>
          <p:cNvCxnSpPr/>
          <p:nvPr/>
        </p:nvCxnSpPr>
        <p:spPr>
          <a:xfrm>
            <a:off x="7105772" y="1852678"/>
            <a:ext cx="7620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sp>
        <p:nvSpPr>
          <p:cNvPr id="33" name="TextBox 20">
            <a:extLst>
              <a:ext uri="{FF2B5EF4-FFF2-40B4-BE49-F238E27FC236}">
                <a16:creationId xmlns:a16="http://schemas.microsoft.com/office/drawing/2014/main" id="{43BE70F7-4B4A-4BD7-9650-D3D5B99E2080}"/>
              </a:ext>
            </a:extLst>
          </p:cNvPr>
          <p:cNvSpPr txBox="1"/>
          <p:nvPr/>
        </p:nvSpPr>
        <p:spPr>
          <a:xfrm>
            <a:off x="7867772" y="1668012"/>
            <a:ext cx="142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Order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DB3CD8-7AF1-4543-9E45-C3C98B00A62A}"/>
              </a:ext>
            </a:extLst>
          </p:cNvPr>
          <p:cNvCxnSpPr/>
          <p:nvPr/>
        </p:nvCxnSpPr>
        <p:spPr>
          <a:xfrm>
            <a:off x="6350397" y="1044291"/>
            <a:ext cx="7620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sp>
        <p:nvSpPr>
          <p:cNvPr id="35" name="TextBox 20">
            <a:extLst>
              <a:ext uri="{FF2B5EF4-FFF2-40B4-BE49-F238E27FC236}">
                <a16:creationId xmlns:a16="http://schemas.microsoft.com/office/drawing/2014/main" id="{432C026D-CC97-48F1-BCC0-8E2C3B8BBDCE}"/>
              </a:ext>
            </a:extLst>
          </p:cNvPr>
          <p:cNvSpPr txBox="1"/>
          <p:nvPr/>
        </p:nvSpPr>
        <p:spPr>
          <a:xfrm>
            <a:off x="7112397" y="859625"/>
            <a:ext cx="142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Species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BD1011-7D33-4B7E-B7D1-B394572D8887}"/>
              </a:ext>
            </a:extLst>
          </p:cNvPr>
          <p:cNvCxnSpPr/>
          <p:nvPr/>
        </p:nvCxnSpPr>
        <p:spPr>
          <a:xfrm>
            <a:off x="6595561" y="1329211"/>
            <a:ext cx="7620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sp>
        <p:nvSpPr>
          <p:cNvPr id="37" name="TextBox 20">
            <a:extLst>
              <a:ext uri="{FF2B5EF4-FFF2-40B4-BE49-F238E27FC236}">
                <a16:creationId xmlns:a16="http://schemas.microsoft.com/office/drawing/2014/main" id="{8A72BA3F-50AB-4C50-AD9F-0A3CFEDD71D5}"/>
              </a:ext>
            </a:extLst>
          </p:cNvPr>
          <p:cNvSpPr txBox="1"/>
          <p:nvPr/>
        </p:nvSpPr>
        <p:spPr>
          <a:xfrm>
            <a:off x="7357561" y="1144545"/>
            <a:ext cx="142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Genus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2641E9-C61D-4E67-9471-6A76B98827D4}"/>
              </a:ext>
            </a:extLst>
          </p:cNvPr>
          <p:cNvCxnSpPr/>
          <p:nvPr/>
        </p:nvCxnSpPr>
        <p:spPr>
          <a:xfrm>
            <a:off x="8161501" y="3996419"/>
            <a:ext cx="133959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arrow"/>
          </a:ln>
          <a:effectLst/>
        </p:spPr>
      </p:cxnSp>
      <p:sp>
        <p:nvSpPr>
          <p:cNvPr id="39" name="TextBox 21">
            <a:extLst>
              <a:ext uri="{FF2B5EF4-FFF2-40B4-BE49-F238E27FC236}">
                <a16:creationId xmlns:a16="http://schemas.microsoft.com/office/drawing/2014/main" id="{A06525C2-C9A3-4D7F-9F26-F31DB30F5645}"/>
              </a:ext>
            </a:extLst>
          </p:cNvPr>
          <p:cNvSpPr txBox="1"/>
          <p:nvPr/>
        </p:nvSpPr>
        <p:spPr>
          <a:xfrm>
            <a:off x="9513607" y="3811753"/>
            <a:ext cx="142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i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cs typeface="Arial" pitchFamily="34" charset="0"/>
              </a:rPr>
              <a:t>Kingdom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2DE9D94-4938-4DE2-BE2F-6396FD4DA0EC}"/>
              </a:ext>
            </a:extLst>
          </p:cNvPr>
          <p:cNvSpPr txBox="1">
            <a:spLocks/>
          </p:cNvSpPr>
          <p:nvPr/>
        </p:nvSpPr>
        <p:spPr>
          <a:xfrm>
            <a:off x="2351553" y="-45905"/>
            <a:ext cx="8759687" cy="8010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b="1"/>
              <a:t>CLASSIFICATION OF FUNGI</a:t>
            </a:r>
            <a:endParaRPr lang="en-PH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C766174F-2B32-48DA-9DED-CBA317361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"/>
    </mc:Choice>
    <mc:Fallback xmlns="">
      <p:transition spd="slow" advTm="1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61A08-084A-4E78-8278-776971F782C5}"/>
              </a:ext>
            </a:extLst>
          </p:cNvPr>
          <p:cNvSpPr/>
          <p:nvPr/>
        </p:nvSpPr>
        <p:spPr>
          <a:xfrm>
            <a:off x="2425148" y="3105835"/>
            <a:ext cx="864041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8084C"/>
                </a:solidFill>
              </a:rPr>
              <a:t>Based on sexual reproduction and the other based on Morphology of the thallus (vegetative structure)</a:t>
            </a:r>
          </a:p>
          <a:p>
            <a:endParaRPr lang="en-US" sz="2800" dirty="0">
              <a:solidFill>
                <a:srgbClr val="08084C"/>
              </a:solidFill>
            </a:endParaRPr>
          </a:p>
          <a:p>
            <a:r>
              <a:rPr lang="en-US" sz="2800" dirty="0">
                <a:solidFill>
                  <a:srgbClr val="08084C"/>
                </a:solidFill>
              </a:rPr>
              <a:t>Fungi of veterinary importance are classified into </a:t>
            </a:r>
          </a:p>
          <a:p>
            <a:r>
              <a:rPr lang="en-US" sz="2800" b="1" dirty="0">
                <a:solidFill>
                  <a:srgbClr val="08084C"/>
                </a:solidFill>
              </a:rPr>
              <a:t>	</a:t>
            </a:r>
            <a:r>
              <a:rPr lang="en-US" sz="3200" b="1" dirty="0">
                <a:solidFill>
                  <a:srgbClr val="08084C"/>
                </a:solidFill>
              </a:rPr>
              <a:t>Four classes </a:t>
            </a:r>
            <a:endParaRPr lang="en-US" sz="2800" b="1" dirty="0">
              <a:solidFill>
                <a:srgbClr val="08084C"/>
              </a:solidFill>
            </a:endParaRPr>
          </a:p>
          <a:p>
            <a:endParaRPr lang="en-IN" sz="2800" dirty="0">
              <a:solidFill>
                <a:srgbClr val="08084C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2A6845-F40B-4AC4-8247-993EC8D22CF4}"/>
              </a:ext>
            </a:extLst>
          </p:cNvPr>
          <p:cNvSpPr/>
          <p:nvPr/>
        </p:nvSpPr>
        <p:spPr>
          <a:xfrm>
            <a:off x="6096000" y="5049078"/>
            <a:ext cx="702365" cy="22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91F4AA7-FE8F-4F64-87CD-4D2C1984E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"/>
    </mc:Choice>
    <mc:Fallback xmlns="">
      <p:transition spd="slow" advTm="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199488" y="1346309"/>
            <a:ext cx="2228701" cy="932810"/>
            <a:chOff x="1138797" y="2184937"/>
            <a:chExt cx="2228701" cy="932810"/>
          </a:xfrm>
        </p:grpSpPr>
        <p:sp>
          <p:nvSpPr>
            <p:cNvPr id="55" name="Rounded Rectangle 54"/>
            <p:cNvSpPr/>
            <p:nvPr/>
          </p:nvSpPr>
          <p:spPr>
            <a:xfrm>
              <a:off x="1138797" y="2184937"/>
              <a:ext cx="2060812" cy="93281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092985" y="2584816"/>
              <a:ext cx="360177" cy="188848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4" y="166346"/>
            <a:ext cx="8759687" cy="801065"/>
          </a:xfrm>
        </p:spPr>
        <p:txBody>
          <a:bodyPr/>
          <a:lstStyle/>
          <a:p>
            <a:r>
              <a:rPr lang="en-IN" b="1" dirty="0"/>
              <a:t>CLASSIFICATION OF FUNGI</a:t>
            </a:r>
            <a:endParaRPr lang="en-PH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01078" y="1020418"/>
            <a:ext cx="8242852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75623" y="1432506"/>
            <a:ext cx="2060812" cy="800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PH" sz="2000" b="1" dirty="0">
                <a:solidFill>
                  <a:prstClr val="white"/>
                </a:solidFill>
                <a:latin typeface="Calibri" panose="020F0502020204030204"/>
              </a:rPr>
              <a:t>Class Ascomycetes</a:t>
            </a:r>
            <a:endParaRPr lang="en-PH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66110" y="1449504"/>
            <a:ext cx="6798236" cy="73866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Sexual reproduction in a sack called an ascus with the production of ascospores e.g.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Aspergillus</a:t>
            </a:r>
            <a:endParaRPr lang="en-PH" sz="20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grpSp>
        <p:nvGrpSpPr>
          <p:cNvPr id="74" name="Group 73"/>
          <p:cNvGrpSpPr/>
          <p:nvPr/>
        </p:nvGrpSpPr>
        <p:grpSpPr>
          <a:xfrm rot="10800000" flipH="1">
            <a:off x="2199488" y="2656044"/>
            <a:ext cx="2228701" cy="932810"/>
            <a:chOff x="1138797" y="2184937"/>
            <a:chExt cx="2228701" cy="932810"/>
          </a:xfrm>
        </p:grpSpPr>
        <p:sp>
          <p:nvSpPr>
            <p:cNvPr id="76" name="Isosceles Triangle 75"/>
            <p:cNvSpPr/>
            <p:nvPr/>
          </p:nvSpPr>
          <p:spPr>
            <a:xfrm rot="5400000">
              <a:off x="3092985" y="2584816"/>
              <a:ext cx="360177" cy="188848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138797" y="2184937"/>
              <a:ext cx="2060812" cy="93281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167112" y="2691206"/>
            <a:ext cx="2060812" cy="800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PH" sz="2000" b="1" dirty="0">
                <a:solidFill>
                  <a:prstClr val="white"/>
                </a:solidFill>
                <a:latin typeface="Calibri" panose="020F0502020204030204"/>
              </a:rPr>
              <a:t>Class</a:t>
            </a:r>
          </a:p>
          <a:p>
            <a:pPr algn="ctr"/>
            <a:r>
              <a:rPr lang="en-PH" sz="2000" b="1" dirty="0">
                <a:solidFill>
                  <a:prstClr val="white"/>
                </a:solidFill>
                <a:latin typeface="Calibri" panose="020F0502020204030204"/>
              </a:rPr>
              <a:t>Basidiomycetes</a:t>
            </a:r>
            <a:endParaRPr lang="en-PH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66109" y="2644813"/>
            <a:ext cx="6798237" cy="73866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Sexual reproduction in a sac called basidium with the production of basidiospores e.g.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Cryptococcus</a:t>
            </a:r>
            <a:endParaRPr lang="en-PH"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237409" y="3823114"/>
            <a:ext cx="2228701" cy="932810"/>
            <a:chOff x="1138797" y="2184937"/>
            <a:chExt cx="2228701" cy="932810"/>
          </a:xfrm>
        </p:grpSpPr>
        <p:sp>
          <p:nvSpPr>
            <p:cNvPr id="86" name="Isosceles Triangle 85"/>
            <p:cNvSpPr/>
            <p:nvPr/>
          </p:nvSpPr>
          <p:spPr>
            <a:xfrm rot="5400000">
              <a:off x="3092985" y="2584816"/>
              <a:ext cx="360177" cy="188848"/>
            </a:xfrm>
            <a:prstGeom prst="triangl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138797" y="2184937"/>
              <a:ext cx="2060812" cy="93281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199488" y="3898960"/>
            <a:ext cx="2060812" cy="800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PH" sz="2000" b="1" dirty="0">
                <a:solidFill>
                  <a:prstClr val="white"/>
                </a:solidFill>
                <a:latin typeface="Calibri" panose="020F0502020204030204"/>
              </a:rPr>
              <a:t>Class</a:t>
            </a:r>
          </a:p>
          <a:p>
            <a:pPr algn="ctr"/>
            <a:r>
              <a:rPr lang="en-PH" sz="2000" b="1" dirty="0">
                <a:solidFill>
                  <a:prstClr val="white"/>
                </a:solidFill>
                <a:latin typeface="Calibri" panose="020F0502020204030204"/>
              </a:rPr>
              <a:t>Phycomycetes</a:t>
            </a:r>
            <a:endParaRPr lang="en-PH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66110" y="3948084"/>
            <a:ext cx="6798238" cy="92341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Sexual reproduction by gametes and asexual reproduction with formation of zygospores or Oospore. </a:t>
            </a:r>
          </a:p>
          <a:p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Asexual reproduction with production of sporangiospore </a:t>
            </a:r>
            <a:endParaRPr lang="en-PH"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89" name="Group 88"/>
          <p:cNvGrpSpPr/>
          <p:nvPr/>
        </p:nvGrpSpPr>
        <p:grpSpPr>
          <a:xfrm rot="10800000" flipH="1">
            <a:off x="2199488" y="4991657"/>
            <a:ext cx="2228701" cy="932810"/>
            <a:chOff x="1138797" y="2184937"/>
            <a:chExt cx="2228701" cy="932810"/>
          </a:xfrm>
        </p:grpSpPr>
        <p:sp>
          <p:nvSpPr>
            <p:cNvPr id="91" name="Isosceles Triangle 90"/>
            <p:cNvSpPr/>
            <p:nvPr/>
          </p:nvSpPr>
          <p:spPr>
            <a:xfrm rot="5400000">
              <a:off x="3092985" y="2584816"/>
              <a:ext cx="360177" cy="18884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138797" y="2184937"/>
              <a:ext cx="2060812" cy="93281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086951" y="4871496"/>
            <a:ext cx="2276254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PH" sz="2000" b="1" dirty="0">
                <a:solidFill>
                  <a:prstClr val="white"/>
                </a:solidFill>
                <a:latin typeface="Calibri" panose="020F0502020204030204"/>
              </a:rPr>
              <a:t>Class</a:t>
            </a:r>
          </a:p>
          <a:p>
            <a:pPr algn="ctr"/>
            <a:r>
              <a:rPr lang="en-PH" sz="2000" b="1" dirty="0">
                <a:solidFill>
                  <a:prstClr val="white"/>
                </a:solidFill>
                <a:latin typeface="Calibri" panose="020F0502020204030204"/>
              </a:rPr>
              <a:t>Deutromycetes (Fungi </a:t>
            </a:r>
            <a:r>
              <a:rPr lang="en-PH" sz="2000" b="1" dirty="0" err="1">
                <a:solidFill>
                  <a:prstClr val="white"/>
                </a:solidFill>
                <a:latin typeface="Calibri" panose="020F0502020204030204"/>
              </a:rPr>
              <a:t>imperfecti</a:t>
            </a:r>
            <a:r>
              <a:rPr lang="en-PH" sz="2000" b="1" dirty="0">
                <a:solidFill>
                  <a:prstClr val="white"/>
                </a:solidFill>
                <a:latin typeface="Calibri" panose="020F0502020204030204"/>
              </a:rPr>
              <a:t>) </a:t>
            </a:r>
            <a:endParaRPr lang="en-PH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66110" y="5122625"/>
            <a:ext cx="6798236" cy="73866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No recognizable form of sexual reproduction, includes most pathogenic fungi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. e.g. 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Candida</a:t>
            </a:r>
            <a:endParaRPr lang="en-PH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511D86A-FAEE-4809-93FE-CF14B259A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"/>
    </mc:Choice>
    <mc:Fallback xmlns="">
      <p:transition spd="slow" advTm="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218B-89BD-4BDC-9753-20C810AD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2771"/>
          </a:xfrm>
        </p:spPr>
        <p:txBody>
          <a:bodyPr/>
          <a:lstStyle/>
          <a:p>
            <a:r>
              <a:rPr lang="en-IN" b="1" dirty="0"/>
              <a:t>Characteristics of Fungi</a:t>
            </a:r>
            <a:endParaRPr lang="en-IN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F75C436-FFCF-4F33-AD51-3FF80F55C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300992"/>
              </p:ext>
            </p:extLst>
          </p:nvPr>
        </p:nvGraphicFramePr>
        <p:xfrm>
          <a:off x="172277" y="1189384"/>
          <a:ext cx="11516139" cy="519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528">
                  <a:extLst>
                    <a:ext uri="{9D8B030D-6E8A-4147-A177-3AD203B41FA5}">
                      <a16:colId xmlns:a16="http://schemas.microsoft.com/office/drawing/2014/main" val="444663326"/>
                    </a:ext>
                  </a:extLst>
                </a:gridCol>
                <a:gridCol w="1233394">
                  <a:extLst>
                    <a:ext uri="{9D8B030D-6E8A-4147-A177-3AD203B41FA5}">
                      <a16:colId xmlns:a16="http://schemas.microsoft.com/office/drawing/2014/main" val="1927297229"/>
                    </a:ext>
                  </a:extLst>
                </a:gridCol>
                <a:gridCol w="1771567">
                  <a:extLst>
                    <a:ext uri="{9D8B030D-6E8A-4147-A177-3AD203B41FA5}">
                      <a16:colId xmlns:a16="http://schemas.microsoft.com/office/drawing/2014/main" val="1398176657"/>
                    </a:ext>
                  </a:extLst>
                </a:gridCol>
                <a:gridCol w="1770112">
                  <a:extLst>
                    <a:ext uri="{9D8B030D-6E8A-4147-A177-3AD203B41FA5}">
                      <a16:colId xmlns:a16="http://schemas.microsoft.com/office/drawing/2014/main" val="4189421991"/>
                    </a:ext>
                  </a:extLst>
                </a:gridCol>
                <a:gridCol w="1767275">
                  <a:extLst>
                    <a:ext uri="{9D8B030D-6E8A-4147-A177-3AD203B41FA5}">
                      <a16:colId xmlns:a16="http://schemas.microsoft.com/office/drawing/2014/main" val="2540494924"/>
                    </a:ext>
                  </a:extLst>
                </a:gridCol>
                <a:gridCol w="1638534">
                  <a:extLst>
                    <a:ext uri="{9D8B030D-6E8A-4147-A177-3AD203B41FA5}">
                      <a16:colId xmlns:a16="http://schemas.microsoft.com/office/drawing/2014/main" val="117437901"/>
                    </a:ext>
                  </a:extLst>
                </a:gridCol>
                <a:gridCol w="1404729">
                  <a:extLst>
                    <a:ext uri="{9D8B030D-6E8A-4147-A177-3AD203B41FA5}">
                      <a16:colId xmlns:a16="http://schemas.microsoft.com/office/drawing/2014/main" val="648285227"/>
                    </a:ext>
                  </a:extLst>
                </a:gridCol>
              </a:tblGrid>
              <a:tr h="1157219"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Taxonomic class of Fungi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Hypha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Type of Reproduction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Characteristic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spore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Origin of spore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Examples of fungi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Pathogenicity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 </a:t>
                      </a:r>
                      <a:endParaRPr lang="en-IN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459701"/>
                  </a:ext>
                </a:extLst>
              </a:tr>
              <a:tr h="115721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Ascomycetes</a:t>
                      </a:r>
                      <a:endParaRPr lang="en-IN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Septate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Asexually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Blastospore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 Conidium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Budding Conidiophore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Aspergillus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Penicillium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Maduromcosis</a:t>
                      </a:r>
                      <a:endParaRPr lang="en-IN" sz="24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Aspergillosis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Times-Bold"/>
                          <a:ea typeface="Calibri" panose="020F0502020204030204" pitchFamily="34" charset="0"/>
                          <a:cs typeface="Times-Bold"/>
                        </a:rPr>
                        <a:t> 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5658218"/>
                  </a:ext>
                </a:extLst>
              </a:tr>
              <a:tr h="56929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Basidiomycetes</a:t>
                      </a:r>
                      <a:endParaRPr lang="en-IN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Septate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Sexually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Basidiospore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Basidium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Cryptococcus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 </a:t>
                      </a: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Cryptococosis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566322"/>
                  </a:ext>
                </a:extLst>
              </a:tr>
              <a:tr h="145118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Deuteromycetes</a:t>
                      </a:r>
                      <a:endParaRPr lang="en-IN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Septate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Asexually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Thallospore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 </a:t>
                      </a: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Conidium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Thallus(hypha) </a:t>
                      </a:r>
                      <a:r>
                        <a:rPr lang="en-IN" sz="1400" dirty="0" err="1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Conidiphore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Candida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Most Mycoses {fungi and pathogens in medical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imperfecti)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192585"/>
                  </a:ext>
                </a:extLst>
              </a:tr>
              <a:tr h="8632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Phycomycetes</a:t>
                      </a:r>
                      <a:endParaRPr lang="en-IN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Aseptate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Asexually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Sexually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Sporangiospore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Zygospore or oospore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Sporangiophore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Fussion</a:t>
                      </a:r>
                      <a:r>
                        <a:rPr lang="en-IN" sz="1400" dirty="0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 of nuclei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Mucor Rhizopus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Times-Roman"/>
                          <a:ea typeface="Calibri" panose="020F0502020204030204" pitchFamily="34" charset="0"/>
                          <a:cs typeface="Times-Roman"/>
                        </a:rPr>
                        <a:t>Mucormycosis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451207"/>
                  </a:ext>
                </a:extLst>
              </a:tr>
            </a:tbl>
          </a:graphicData>
        </a:graphic>
      </p:graphicFrame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88E16CC6-26A6-4F76-95D3-0EC997DE7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"/>
    </mc:Choice>
    <mc:Fallback xmlns="">
      <p:transition spd="slow" advTm="1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CDA06-2036-4A6B-93AF-234F3318BA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6451" y="1626360"/>
            <a:ext cx="8150087" cy="3170927"/>
          </a:xfrm>
        </p:spPr>
        <p:txBody>
          <a:bodyPr/>
          <a:lstStyle/>
          <a:p>
            <a:r>
              <a:rPr lang="en-IN" dirty="0">
                <a:solidFill>
                  <a:srgbClr val="FF6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br>
              <a:rPr lang="en-IN" dirty="0"/>
            </a:br>
            <a:endParaRPr lang="en-IN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6718049-E5E6-4337-A029-333BD57D7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"/>
    </mc:Choice>
    <mc:Fallback xmlns="">
      <p:transition spd="slow" advTm="1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BCA2-AFCC-430B-A1FF-2CAB1AD9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>
                <a:solidFill>
                  <a:srgbClr val="804000"/>
                </a:solidFill>
                <a:latin typeface="Arial" panose="020B0604020202020204" pitchFamily="34" charset="0"/>
              </a:rPr>
              <a:t>Importance of Fungi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C4680-D8DE-4E03-9144-3E009B88B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330" y="1600201"/>
            <a:ext cx="9568070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0000400000000000000" pitchFamily="2"/>
              </a:rPr>
              <a:t>Fungi - most important groups of organisms on the planet.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0000400000000000000" pitchFamily="2"/>
              </a:rPr>
              <a:t>Important in an enormous variety of ways.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lvl="1"/>
            <a:r>
              <a:rPr lang="en-I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Recycling</a:t>
            </a:r>
          </a:p>
          <a:p>
            <a:pPr lvl="1"/>
            <a:r>
              <a:rPr lang="en-I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Mycorrhizae and plant growth</a:t>
            </a:r>
          </a:p>
          <a:p>
            <a:pPr lvl="1"/>
            <a:r>
              <a:rPr lang="en-I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Food</a:t>
            </a:r>
          </a:p>
          <a:p>
            <a:pPr lvl="1"/>
            <a:r>
              <a:rPr lang="en-I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Medicines</a:t>
            </a:r>
          </a:p>
          <a:p>
            <a:pPr lvl="1"/>
            <a:r>
              <a:rPr lang="en-I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Biocontrol</a:t>
            </a:r>
          </a:p>
          <a:p>
            <a:pPr lvl="1"/>
            <a:r>
              <a:rPr lang="en-I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Crop Diseases</a:t>
            </a:r>
          </a:p>
          <a:p>
            <a:pPr lvl="1"/>
            <a:r>
              <a:rPr lang="en-I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Animal Disease</a:t>
            </a:r>
          </a:p>
          <a:p>
            <a:pPr lvl="1"/>
            <a:r>
              <a:rPr lang="en-I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Food Spoilage</a:t>
            </a:r>
            <a:endParaRPr lang="en-IN" sz="2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27C457-8F41-4255-85CA-BA349788F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"/>
    </mc:Choice>
    <mc:Fallback xmlns="">
      <p:transition spd="slow" advTm="1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>
            <a:extLst>
              <a:ext uri="{FF2B5EF4-FFF2-40B4-BE49-F238E27FC236}">
                <a16:creationId xmlns:a16="http://schemas.microsoft.com/office/drawing/2014/main" id="{48B2E7F5-DB3A-490F-B19E-050CAF26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0"/>
            <a:ext cx="731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B5C71"/>
                </a:solidFill>
              </a:rPr>
              <a:t>What are fungi?</a:t>
            </a:r>
          </a:p>
        </p:txBody>
      </p:sp>
      <p:sp>
        <p:nvSpPr>
          <p:cNvPr id="3075" name="Rectangle 10">
            <a:extLst>
              <a:ext uri="{FF2B5EF4-FFF2-40B4-BE49-F238E27FC236}">
                <a16:creationId xmlns:a16="http://schemas.microsoft.com/office/drawing/2014/main" id="{DEFD0A85-98F5-49A2-BE1E-075F8456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9" y="1143000"/>
            <a:ext cx="816395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0B5C71"/>
                </a:solidFill>
              </a:rPr>
              <a:t>Fungi</a:t>
            </a:r>
            <a:r>
              <a:rPr lang="en-US" altLang="en-US" dirty="0">
                <a:solidFill>
                  <a:srgbClr val="0B5C71"/>
                </a:solidFill>
              </a:rPr>
              <a:t> - </a:t>
            </a:r>
            <a:r>
              <a:rPr lang="en-US" altLang="en-US" sz="2400" dirty="0">
                <a:solidFill>
                  <a:srgbClr val="0B5C71"/>
                </a:solidFill>
              </a:rPr>
              <a:t>ubiquitous and diverse group of organisms</a:t>
            </a:r>
            <a:endParaRPr lang="en-US" altLang="en-US" dirty="0">
              <a:solidFill>
                <a:srgbClr val="0B5C71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0B5C71"/>
                </a:solidFill>
              </a:rPr>
              <a:t>Main purpose </a:t>
            </a:r>
            <a:r>
              <a:rPr lang="en-US" altLang="en-US" dirty="0">
                <a:solidFill>
                  <a:srgbClr val="0B5C71"/>
                </a:solidFill>
              </a:rPr>
              <a:t>- </a:t>
            </a:r>
            <a:r>
              <a:rPr lang="en-US" altLang="en-US" sz="2800" dirty="0">
                <a:solidFill>
                  <a:srgbClr val="0B5C71"/>
                </a:solidFill>
              </a:rPr>
              <a:t>to degrade organic matter.</a:t>
            </a:r>
            <a:endParaRPr lang="en-US" altLang="en-US" dirty="0">
              <a:solidFill>
                <a:srgbClr val="0B5C71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 dirty="0">
                <a:solidFill>
                  <a:srgbClr val="0B5C71"/>
                </a:solidFill>
              </a:rPr>
              <a:t>All fungi lead a heterotrophic existence as </a:t>
            </a:r>
          </a:p>
          <a:p>
            <a:pPr marL="1371600" lvl="2" indent="-514350" fontAlgn="base">
              <a:spcAft>
                <a:spcPct val="0"/>
              </a:spcAft>
              <a:buFont typeface="+mj-lt"/>
              <a:buAutoNum type="alphaLcPeriod"/>
            </a:pPr>
            <a:r>
              <a:rPr lang="en-US" altLang="en-US" sz="2800" dirty="0">
                <a:solidFill>
                  <a:srgbClr val="C00000"/>
                </a:solidFill>
              </a:rPr>
              <a:t>Saprobes</a:t>
            </a:r>
          </a:p>
          <a:p>
            <a:pPr marL="1371600" lvl="2" indent="-514350" fontAlgn="base">
              <a:spcAft>
                <a:spcPct val="0"/>
              </a:spcAft>
              <a:buFont typeface="+mj-lt"/>
              <a:buAutoNum type="alphaLcPeriod"/>
            </a:pPr>
            <a:r>
              <a:rPr lang="en-US" altLang="en-US" sz="2800" dirty="0">
                <a:solidFill>
                  <a:srgbClr val="08084C"/>
                </a:solidFill>
              </a:rPr>
              <a:t>Symbionts</a:t>
            </a:r>
          </a:p>
          <a:p>
            <a:pPr marL="1371600" lvl="2" indent="-514350" fontAlgn="base">
              <a:spcAft>
                <a:spcPct val="0"/>
              </a:spcAft>
              <a:buFont typeface="+mj-lt"/>
              <a:buAutoNum type="alphaLcPeriod"/>
            </a:pPr>
            <a:r>
              <a:rPr lang="en-US" altLang="en-US" sz="2800" dirty="0">
                <a:solidFill>
                  <a:srgbClr val="14A3CA"/>
                </a:solidFill>
              </a:rPr>
              <a:t>Commensals</a:t>
            </a:r>
          </a:p>
          <a:p>
            <a:pPr marL="1371600" lvl="2" indent="-514350" fontAlgn="base">
              <a:spcAft>
                <a:spcPct val="0"/>
              </a:spcAft>
              <a:buFont typeface="+mj-lt"/>
              <a:buAutoNum type="alphaLcPeriod"/>
            </a:pPr>
            <a:r>
              <a:rPr lang="en-US" altLang="en-US" sz="2800" dirty="0">
                <a:solidFill>
                  <a:srgbClr val="FF6011"/>
                </a:solidFill>
              </a:rPr>
              <a:t>Parasites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solidFill>
                <a:srgbClr val="0B5C7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98E343-878A-4B7C-A481-1DABD9BBA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"/>
    </mc:Choice>
    <mc:Fallback xmlns="">
      <p:transition spd="slow" advTm="1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>
            <a:extLst>
              <a:ext uri="{FF2B5EF4-FFF2-40B4-BE49-F238E27FC236}">
                <a16:creationId xmlns:a16="http://schemas.microsoft.com/office/drawing/2014/main" id="{77CB0DC3-18F0-45DE-9835-29081774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0"/>
            <a:ext cx="731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B5C71"/>
                </a:solidFill>
              </a:rPr>
              <a:t>Fungi - characteristics</a:t>
            </a:r>
          </a:p>
        </p:txBody>
      </p:sp>
      <p:sp>
        <p:nvSpPr>
          <p:cNvPr id="4099" name="Rectangle 31">
            <a:extLst>
              <a:ext uri="{FF2B5EF4-FFF2-40B4-BE49-F238E27FC236}">
                <a16:creationId xmlns:a16="http://schemas.microsoft.com/office/drawing/2014/main" id="{11DF4788-560B-47E7-BDBE-3AE83B46D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9" y="1143000"/>
            <a:ext cx="785853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0B5C71"/>
                </a:solidFill>
              </a:rPr>
              <a:t>Habitat</a:t>
            </a:r>
            <a:r>
              <a:rPr lang="en-US" altLang="en-US" dirty="0">
                <a:solidFill>
                  <a:srgbClr val="0B5C71"/>
                </a:solidFill>
              </a:rPr>
              <a:t> - Ubiquitous in terrestrial and freshwater</a:t>
            </a:r>
          </a:p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0B5C71"/>
                </a:solidFill>
              </a:rPr>
              <a:t>Distribution</a:t>
            </a:r>
            <a:r>
              <a:rPr lang="en-US" altLang="en-US" dirty="0">
                <a:solidFill>
                  <a:srgbClr val="0B5C71"/>
                </a:solidFill>
              </a:rPr>
              <a:t> – Cosmopolitan</a:t>
            </a:r>
          </a:p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0B5C71"/>
                </a:solidFill>
              </a:rPr>
              <a:t>Ecology</a:t>
            </a:r>
            <a:r>
              <a:rPr lang="en-US" altLang="en-US" dirty="0">
                <a:solidFill>
                  <a:srgbClr val="0B5C71"/>
                </a:solidFill>
              </a:rPr>
              <a:t> - Important ecological roles as saprotrophs, mutualistic symbionts, parasites</a:t>
            </a:r>
          </a:p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0B5C71"/>
                </a:solidFill>
              </a:rPr>
              <a:t>Nutrition</a:t>
            </a:r>
            <a:r>
              <a:rPr lang="en-US" altLang="en-US" dirty="0">
                <a:solidFill>
                  <a:srgbClr val="0B5C71"/>
                </a:solidFill>
              </a:rPr>
              <a:t> - Heterotrophic</a:t>
            </a:r>
          </a:p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0B5C71"/>
                </a:solidFill>
              </a:rPr>
              <a:t>Vegetative state </a:t>
            </a:r>
            <a:r>
              <a:rPr lang="en-US" altLang="en-US" dirty="0">
                <a:solidFill>
                  <a:srgbClr val="0B5C71"/>
                </a:solidFill>
              </a:rPr>
              <a:t>– Non motile mycelium</a:t>
            </a:r>
          </a:p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0B5C71"/>
                </a:solidFill>
              </a:rPr>
              <a:t>Cell wall </a:t>
            </a:r>
            <a:r>
              <a:rPr lang="en-US" altLang="en-US" dirty="0">
                <a:solidFill>
                  <a:srgbClr val="0B5C71"/>
                </a:solidFill>
              </a:rPr>
              <a:t>- glucans and chitin</a:t>
            </a:r>
          </a:p>
          <a:p>
            <a:pPr fontAlgn="base">
              <a:spcAft>
                <a:spcPct val="0"/>
              </a:spcAft>
            </a:pPr>
            <a:endParaRPr lang="en-US" altLang="en-US" dirty="0">
              <a:solidFill>
                <a:srgbClr val="0B5C7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4BA609-781A-49CE-980F-B92071F59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"/>
    </mc:Choice>
    <mc:Fallback xmlns="">
      <p:transition spd="slow" advTm="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0143-2DFE-4036-849B-B09A2065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38" y="274638"/>
            <a:ext cx="9515062" cy="1143000"/>
          </a:xfrm>
        </p:spPr>
        <p:txBody>
          <a:bodyPr/>
          <a:lstStyle/>
          <a:p>
            <a:r>
              <a:rPr lang="en-IN" dirty="0"/>
              <a:t>Cont.…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7BF2-D25E-48BE-9439-411E081E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8" y="1600201"/>
            <a:ext cx="9515061" cy="4525963"/>
          </a:xfrm>
        </p:spPr>
        <p:txBody>
          <a:bodyPr/>
          <a:lstStyle/>
          <a:p>
            <a:r>
              <a:rPr lang="en-US" altLang="en-US" b="1" dirty="0">
                <a:solidFill>
                  <a:srgbClr val="0B5C71"/>
                </a:solidFill>
              </a:rPr>
              <a:t>Nuclear status </a:t>
            </a:r>
            <a:r>
              <a:rPr lang="en-US" altLang="en-US" dirty="0">
                <a:solidFill>
                  <a:srgbClr val="0B5C71"/>
                </a:solidFill>
              </a:rPr>
              <a:t>- Eukaryotic, </a:t>
            </a:r>
            <a:r>
              <a:rPr lang="en-US" altLang="en-US" dirty="0" err="1">
                <a:solidFill>
                  <a:srgbClr val="0B5C71"/>
                </a:solidFill>
              </a:rPr>
              <a:t>uni</a:t>
            </a:r>
            <a:r>
              <a:rPr lang="en-US" altLang="en-US" dirty="0">
                <a:solidFill>
                  <a:srgbClr val="0B5C71"/>
                </a:solidFill>
              </a:rPr>
              <a:t>- or multinucleate, the thallus being homo- or heterokaryotic, haploid, dikaryotic or diploid</a:t>
            </a:r>
          </a:p>
          <a:p>
            <a:r>
              <a:rPr lang="en-US" altLang="en-US" b="1" dirty="0">
                <a:solidFill>
                  <a:srgbClr val="0B5C71"/>
                </a:solidFill>
              </a:rPr>
              <a:t>Reproduction</a:t>
            </a:r>
            <a:r>
              <a:rPr lang="en-US" altLang="en-US" dirty="0">
                <a:solidFill>
                  <a:srgbClr val="0B5C71"/>
                </a:solidFill>
              </a:rPr>
              <a:t> – </a:t>
            </a:r>
          </a:p>
          <a:p>
            <a:pPr marL="1885950" lvl="3" indent="-514350" algn="just">
              <a:buFont typeface="+mj-lt"/>
              <a:buAutoNum type="alphaLcPeriod"/>
            </a:pPr>
            <a:r>
              <a:rPr lang="en-US" altLang="en-US" sz="2800" dirty="0">
                <a:solidFill>
                  <a:srgbClr val="0B5C71"/>
                </a:solidFill>
              </a:rPr>
              <a:t>Sexual (i.e. Nuclear fusion and meiosis) and/or parasexual (i.e. Involving nuclear fusion followed by gradual de-diploidization) </a:t>
            </a:r>
          </a:p>
          <a:p>
            <a:pPr marL="1885950" lvl="3" indent="-514350" algn="just">
              <a:buFont typeface="+mj-lt"/>
              <a:buAutoNum type="alphaLcPeriod"/>
            </a:pPr>
            <a:r>
              <a:rPr lang="en-US" altLang="en-US" sz="2800" dirty="0">
                <a:solidFill>
                  <a:srgbClr val="0B5C71"/>
                </a:solidFill>
              </a:rPr>
              <a:t>Asexual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BD3C847-0C08-4228-9444-D1676621B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"/>
    </mc:Choice>
    <mc:Fallback xmlns="">
      <p:transition spd="slow" advTm="1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B1FF-2BA3-496C-8CA3-7FA719B0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Fungus cell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CF670A-CB5F-4CF0-B317-B8017B8C2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5730" y="1600200"/>
            <a:ext cx="7352153" cy="45259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B8282B-4EE8-40E2-B6C2-2560EC6537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"/>
    </mc:Choice>
    <mc:Fallback xmlns="">
      <p:transition spd="slow" advTm="1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AD05-BC88-4252-8FF5-333ABCDC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274638"/>
            <a:ext cx="9435548" cy="1143000"/>
          </a:xfrm>
        </p:spPr>
        <p:txBody>
          <a:bodyPr/>
          <a:lstStyle/>
          <a:p>
            <a:r>
              <a:rPr lang="en-IN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60DB-0394-44A2-8B47-A57B7618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30" y="1600201"/>
            <a:ext cx="9263270" cy="45259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Fungi may be unicellular or multicellular. </a:t>
            </a:r>
          </a:p>
          <a:p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Morphology of fungi are </a:t>
            </a:r>
            <a:r>
              <a:rPr lang="en-IN" dirty="0">
                <a:solidFill>
                  <a:schemeClr val="accent4">
                    <a:lumMod val="10000"/>
                  </a:schemeClr>
                </a:solidFill>
              </a:rPr>
              <a:t>either </a:t>
            </a:r>
            <a:r>
              <a:rPr lang="en-IN" b="1" dirty="0">
                <a:solidFill>
                  <a:schemeClr val="accent4">
                    <a:lumMod val="10000"/>
                  </a:schemeClr>
                </a:solidFill>
              </a:rPr>
              <a:t>yeasts </a:t>
            </a:r>
            <a:r>
              <a:rPr lang="en-IN" dirty="0">
                <a:solidFill>
                  <a:schemeClr val="accent4">
                    <a:lumMod val="10000"/>
                  </a:schemeClr>
                </a:solidFill>
              </a:rPr>
              <a:t>or </a:t>
            </a:r>
            <a:r>
              <a:rPr lang="en-IN" b="1" dirty="0">
                <a:solidFill>
                  <a:schemeClr val="accent4">
                    <a:lumMod val="10000"/>
                  </a:schemeClr>
                </a:solidFill>
              </a:rPr>
              <a:t>moulds.</a:t>
            </a:r>
          </a:p>
          <a:p>
            <a:pPr marL="0" indent="0">
              <a:buNone/>
            </a:pPr>
            <a:endParaRPr lang="en-IN" b="1" dirty="0">
              <a:solidFill>
                <a:schemeClr val="accent4">
                  <a:lumMod val="10000"/>
                </a:schemeClr>
              </a:solidFill>
            </a:endParaRPr>
          </a:p>
          <a:p>
            <a:pPr lvl="3"/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Yeasts are usually unicellular</a:t>
            </a:r>
          </a:p>
          <a:p>
            <a:pPr marL="1371600" lvl="3" indent="0">
              <a:buNone/>
            </a:pPr>
            <a:endParaRPr lang="en-US" sz="3200" dirty="0">
              <a:solidFill>
                <a:schemeClr val="accent4">
                  <a:lumMod val="10000"/>
                </a:schemeClr>
              </a:solidFill>
            </a:endParaRPr>
          </a:p>
          <a:p>
            <a:pPr lvl="3"/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Molds: multicellular organisms consisting of threadlike tubular structures called 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</a:rPr>
              <a:t>hyphae</a:t>
            </a:r>
            <a:endParaRPr lang="en-IN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36A58AE-D94D-42FE-92F7-093D2D32B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"/>
    </mc:Choice>
    <mc:Fallback xmlns="">
      <p:transition spd="slow" advTm="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2E9C-87BB-44AB-BDDB-E611FB42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Hyphae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AE7A8-4C87-4AAB-81E8-0A9FA5628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139" y="1417638"/>
            <a:ext cx="4770783" cy="4731371"/>
          </a:xfrm>
          <a:solidFill>
            <a:srgbClr val="FFFFCD"/>
          </a:solidFill>
        </p:spPr>
        <p:txBody>
          <a:bodyPr/>
          <a:lstStyle/>
          <a:p>
            <a:pPr algn="just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Hyphae are either coenocytic (hollow and multinucleate) or septate (divided by partitions or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crosswalls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) .</a:t>
            </a:r>
          </a:p>
          <a:p>
            <a:pPr algn="just"/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The hyphae form together to produce a mat-like structure called a mycelium.</a:t>
            </a:r>
          </a:p>
          <a:p>
            <a:pPr algn="just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Two form of hyphae are:</a:t>
            </a:r>
          </a:p>
          <a:p>
            <a:pPr lvl="1" algn="just"/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vegetative hyphae </a:t>
            </a:r>
          </a:p>
          <a:p>
            <a:pPr lvl="1" algn="just"/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reproductive hyphae.</a:t>
            </a:r>
          </a:p>
          <a:p>
            <a:pPr algn="just"/>
            <a:endParaRPr lang="en-I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F06B0-81E5-4165-BFC6-94A81F92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965" y="1595214"/>
            <a:ext cx="4174435" cy="437621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D8B1213-7A90-419D-B892-35DA3857C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"/>
    </mc:Choice>
    <mc:Fallback xmlns="">
      <p:transition spd="slow" advTm="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1FAD5EA-0B38-40EC-8AD7-4770BC1E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70" y="987425"/>
            <a:ext cx="4378381" cy="64935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IN" dirty="0"/>
              <a:t>Types of hyphae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66E1A8-1170-4BBF-A619-45E983EFB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83211" y="987425"/>
            <a:ext cx="5109512" cy="519319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7BAD195-53C3-4E0A-A168-1120483BF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5670" y="1636781"/>
            <a:ext cx="4378381" cy="4800600"/>
          </a:xfrm>
          <a:solidFill>
            <a:srgbClr val="FFFFCD"/>
          </a:solidFill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Septate hyphae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(divided by partitions or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</a:rPr>
              <a:t>crosswalls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Coeocytic hyphae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(without septum; hollow and multinucleate)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ADADA">
                    <a:lumMod val="10000"/>
                  </a:srgbClr>
                </a:solidFill>
              </a:rPr>
              <a:t>Septate hyphae with clamp connection </a:t>
            </a:r>
            <a:r>
              <a:rPr lang="en-US" sz="2000" dirty="0">
                <a:solidFill>
                  <a:srgbClr val="DADADA">
                    <a:lumMod val="10000"/>
                  </a:srgbClr>
                </a:solidFill>
              </a:rPr>
              <a:t>(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hyphal outgrowths form (clamp) - bypass around the septum to facilitate the migration of a nucleus).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Hyphae with arthroconidia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(conidia produced by either a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</a:rPr>
              <a:t>blastic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(budding) process or a thallic process; hyphal segments fragment into individual cells or arthroconidia).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106729-92D1-4245-994D-5929DEEF6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"/>
    </mc:Choice>
    <mc:Fallback xmlns="">
      <p:transition spd="slow" advTm="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600</Words>
  <Application>Microsoft Office PowerPoint</Application>
  <PresentationFormat>Widescreen</PresentationFormat>
  <Paragraphs>134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Montserrat</vt:lpstr>
      <vt:lpstr>Times-Bold</vt:lpstr>
      <vt:lpstr>Times-Roman</vt:lpstr>
      <vt:lpstr>Default Design</vt:lpstr>
      <vt:lpstr>Topic :  Introduction, classification &amp; general properties of fungi   2nd Professional (Veterinary Microbiology)</vt:lpstr>
      <vt:lpstr>Importance of Fungi</vt:lpstr>
      <vt:lpstr>PowerPoint Presentation</vt:lpstr>
      <vt:lpstr>PowerPoint Presentation</vt:lpstr>
      <vt:lpstr>Cont.…</vt:lpstr>
      <vt:lpstr>Fungus cell</vt:lpstr>
      <vt:lpstr>Morphology</vt:lpstr>
      <vt:lpstr>Hyphae</vt:lpstr>
      <vt:lpstr>Types of hyphae</vt:lpstr>
      <vt:lpstr>PowerPoint Presentation</vt:lpstr>
      <vt:lpstr>PowerPoint Presentation</vt:lpstr>
      <vt:lpstr>PowerPoint Presentation</vt:lpstr>
      <vt:lpstr>CLASSIFICATION OF FUNGI</vt:lpstr>
      <vt:lpstr>Characteristics of Fungi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KUMAR</dc:creator>
  <cp:lastModifiedBy>MANOJ KUMAR</cp:lastModifiedBy>
  <cp:revision>49</cp:revision>
  <dcterms:created xsi:type="dcterms:W3CDTF">2020-04-05T13:04:35Z</dcterms:created>
  <dcterms:modified xsi:type="dcterms:W3CDTF">2020-04-11T07:55:45Z</dcterms:modified>
</cp:coreProperties>
</file>