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ACE17061-C09B-417B-B9EE-A355341451DF}"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E17061-C09B-417B-B9EE-A355341451DF}"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CE17061-C09B-417B-B9EE-A355341451DF}"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8C719F1-EB29-43FD-AC5A-67809401427D}" type="datetimeFigureOut">
              <a:rPr lang="en-US" smtClean="0"/>
              <a:pPr/>
              <a:t>4/19/2020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CE17061-C09B-417B-B9EE-A355341451DF}"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8C719F1-EB29-43FD-AC5A-67809401427D}" type="datetimeFigureOut">
              <a:rPr lang="en-US" smtClean="0"/>
              <a:pPr/>
              <a:t>4/19/2020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CE17061-C09B-417B-B9EE-A355341451DF}"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442" y="1000108"/>
            <a:ext cx="7772400" cy="2000264"/>
          </a:xfrm>
        </p:spPr>
        <p:txBody>
          <a:bodyPr>
            <a:normAutofit/>
          </a:bodyPr>
          <a:lstStyle/>
          <a:p>
            <a:pPr algn="ctr"/>
            <a:r>
              <a:rPr lang="en-IN" sz="3200" b="1" dirty="0"/>
              <a:t>GENERATION, INCUBATION AND COMMERCIALIZATION OF IDEAS AND </a:t>
            </a:r>
            <a:r>
              <a:rPr lang="en-IN" sz="3200" b="1" dirty="0" smtClean="0"/>
              <a:t>INNOVATIONS</a:t>
            </a:r>
            <a:endParaRPr lang="en-IN" sz="3200" dirty="0"/>
          </a:p>
        </p:txBody>
      </p:sp>
      <p:sp>
        <p:nvSpPr>
          <p:cNvPr id="3" name="Subtitle 2"/>
          <p:cNvSpPr>
            <a:spLocks noGrp="1"/>
          </p:cNvSpPr>
          <p:nvPr>
            <p:ph type="subTitle" idx="1"/>
          </p:nvPr>
        </p:nvSpPr>
        <p:spPr>
          <a:xfrm>
            <a:off x="1000100" y="4033854"/>
            <a:ext cx="7839100" cy="1752600"/>
          </a:xfrm>
        </p:spPr>
        <p:txBody>
          <a:bodyPr>
            <a:normAutofit lnSpcReduction="10000"/>
          </a:bodyPr>
          <a:lstStyle/>
          <a:p>
            <a:pPr algn="ctr"/>
            <a:r>
              <a:rPr lang="en-IN" sz="2600" dirty="0" smtClean="0"/>
              <a:t>Entrepreneurship Development and Industrial Consultancy (DBM-421)</a:t>
            </a:r>
            <a:endParaRPr lang="en-IN" dirty="0" smtClean="0"/>
          </a:p>
          <a:p>
            <a:pPr algn="ctr"/>
            <a:endParaRPr lang="en-IN" dirty="0"/>
          </a:p>
          <a:p>
            <a:pPr algn="ctr"/>
            <a:r>
              <a:rPr lang="en-IN" dirty="0" smtClean="0"/>
              <a:t>A K JHA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a:bodyPr>
          <a:lstStyle/>
          <a:p>
            <a:pPr algn="ctr"/>
            <a:r>
              <a:rPr lang="en-IN" sz="3600" b="1" dirty="0" smtClean="0">
                <a:effectLst/>
              </a:rPr>
              <a:t>Introduction</a:t>
            </a:r>
            <a:endParaRPr lang="en-IN" sz="3600" b="1" dirty="0">
              <a:effectLst/>
            </a:endParaRPr>
          </a:p>
        </p:txBody>
      </p:sp>
      <p:sp>
        <p:nvSpPr>
          <p:cNvPr id="3" name="Content Placeholder 2"/>
          <p:cNvSpPr>
            <a:spLocks noGrp="1"/>
          </p:cNvSpPr>
          <p:nvPr>
            <p:ph idx="1"/>
          </p:nvPr>
        </p:nvSpPr>
        <p:spPr>
          <a:xfrm>
            <a:off x="1142976" y="1142984"/>
            <a:ext cx="7790712" cy="4800600"/>
          </a:xfrm>
        </p:spPr>
        <p:txBody>
          <a:bodyPr>
            <a:normAutofit/>
          </a:bodyPr>
          <a:lstStyle/>
          <a:p>
            <a:pPr marL="269875" indent="-265113" algn="just">
              <a:buFont typeface="Wingdings" pitchFamily="2" charset="2"/>
              <a:buChar char="§"/>
            </a:pPr>
            <a:r>
              <a:rPr lang="en-IN" dirty="0" smtClean="0"/>
              <a:t>A good idea decides the success to an enterprise. </a:t>
            </a:r>
          </a:p>
          <a:p>
            <a:pPr marL="269875" indent="-265113" algn="just">
              <a:buFont typeface="Wingdings" pitchFamily="2" charset="2"/>
              <a:buChar char="§"/>
            </a:pPr>
            <a:r>
              <a:rPr lang="en-IN" dirty="0" smtClean="0"/>
              <a:t>Idea should be implementable</a:t>
            </a:r>
          </a:p>
          <a:p>
            <a:pPr marL="269875" indent="-265113" algn="just">
              <a:buFont typeface="Wingdings" pitchFamily="2" charset="2"/>
              <a:buChar char="§"/>
            </a:pPr>
            <a:r>
              <a:rPr lang="en-IN" dirty="0" smtClean="0"/>
              <a:t>It should be innovative </a:t>
            </a:r>
          </a:p>
          <a:p>
            <a:pPr marL="269875" indent="-265113" algn="just">
              <a:buFont typeface="Wingdings" pitchFamily="2" charset="2"/>
              <a:buChar char="§"/>
            </a:pPr>
            <a:r>
              <a:rPr lang="en-IN" dirty="0" smtClean="0"/>
              <a:t>Entrepreneur should be able to manage  the idea independently</a:t>
            </a:r>
          </a:p>
          <a:p>
            <a:pPr marL="544195" lvl="1" indent="-265113" algn="just">
              <a:buFont typeface="Wingdings" pitchFamily="2" charset="2"/>
              <a:buChar char="§"/>
            </a:pPr>
            <a:r>
              <a:rPr lang="en-IN" dirty="0" smtClean="0"/>
              <a:t>It is necessary to pursue/ think about at least five to ten ideas initially and then select the most promising idea among them.</a:t>
            </a:r>
          </a:p>
          <a:p>
            <a:pPr marL="4763" indent="0" algn="just">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71414"/>
            <a:ext cx="7498080" cy="868346"/>
          </a:xfrm>
        </p:spPr>
        <p:txBody>
          <a:bodyPr>
            <a:normAutofit/>
          </a:bodyPr>
          <a:lstStyle/>
          <a:p>
            <a:pPr algn="ctr"/>
            <a:r>
              <a:rPr lang="en-IN" sz="3600" b="1" dirty="0" smtClean="0">
                <a:effectLst/>
              </a:rPr>
              <a:t>Sources of Ideas</a:t>
            </a:r>
            <a:endParaRPr lang="en-IN" sz="3600" dirty="0">
              <a:effectLst/>
            </a:endParaRPr>
          </a:p>
        </p:txBody>
      </p:sp>
      <p:sp>
        <p:nvSpPr>
          <p:cNvPr id="3" name="Content Placeholder 2"/>
          <p:cNvSpPr>
            <a:spLocks noGrp="1"/>
          </p:cNvSpPr>
          <p:nvPr>
            <p:ph idx="1"/>
          </p:nvPr>
        </p:nvSpPr>
        <p:spPr>
          <a:xfrm>
            <a:off x="1071538" y="928670"/>
            <a:ext cx="7786742" cy="5572164"/>
          </a:xfrm>
        </p:spPr>
        <p:txBody>
          <a:bodyPr>
            <a:noAutofit/>
          </a:bodyPr>
          <a:lstStyle/>
          <a:p>
            <a:pPr marL="360363" indent="-360363" algn="just">
              <a:buFont typeface="+mj-lt"/>
              <a:buAutoNum type="arabicPeriod"/>
            </a:pPr>
            <a:r>
              <a:rPr lang="en-IN" sz="2500" b="1" dirty="0" smtClean="0"/>
              <a:t>Consumers </a:t>
            </a:r>
            <a:r>
              <a:rPr lang="en-IN" sz="2500" dirty="0" smtClean="0"/>
              <a:t>:  Entrepreneurs should focus on emerging demands or unfulfilled consumer’s needs and wants.</a:t>
            </a:r>
          </a:p>
          <a:p>
            <a:pPr marL="360363" indent="-360363" algn="just">
              <a:buFont typeface="+mj-lt"/>
              <a:buAutoNum type="arabicPeriod"/>
            </a:pPr>
            <a:r>
              <a:rPr lang="en-IN" sz="2500" b="1" dirty="0" smtClean="0"/>
              <a:t>Existing products </a:t>
            </a:r>
            <a:r>
              <a:rPr lang="en-IN" sz="2500" dirty="0" smtClean="0"/>
              <a:t>: Systematically analyze the existing products in the market to improve upon the existing products to match with the consumer’s need.</a:t>
            </a:r>
          </a:p>
          <a:p>
            <a:pPr marL="360363" indent="-360363" algn="just">
              <a:buFont typeface="+mj-lt"/>
              <a:buAutoNum type="arabicPeriod"/>
            </a:pPr>
            <a:r>
              <a:rPr lang="en-IN" sz="2500" b="1" dirty="0" smtClean="0"/>
              <a:t>Distribution channels </a:t>
            </a:r>
            <a:r>
              <a:rPr lang="en-IN" sz="2500" dirty="0" smtClean="0"/>
              <a:t>: Channel members frequently interact with the consumers and often know their hidden needs. Thus they provide meaningful clue for developing new products or modifying existing products.</a:t>
            </a:r>
          </a:p>
          <a:p>
            <a:pPr marL="360363" indent="-360363" algn="just">
              <a:buFont typeface="+mj-lt"/>
              <a:buAutoNum type="arabicPeriod"/>
            </a:pPr>
            <a:r>
              <a:rPr lang="en-IN" sz="2500" b="1" dirty="0" smtClean="0"/>
              <a:t>Research and Development </a:t>
            </a:r>
            <a:r>
              <a:rPr lang="en-IN" sz="2500" dirty="0" smtClean="0"/>
              <a:t>: R &amp; D efforts by existing organization, leads to new ideas for the organization.</a:t>
            </a:r>
          </a:p>
          <a:p>
            <a:pPr indent="0" algn="just"/>
            <a:endParaRPr lang="en-IN" sz="2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14290"/>
            <a:ext cx="7498080" cy="571504"/>
          </a:xfrm>
        </p:spPr>
        <p:txBody>
          <a:bodyPr>
            <a:noAutofit/>
          </a:bodyPr>
          <a:lstStyle/>
          <a:p>
            <a:pPr algn="ctr"/>
            <a:r>
              <a:rPr lang="en-IN" sz="3200" b="1" dirty="0" smtClean="0">
                <a:effectLst/>
              </a:rPr>
              <a:t>Methods of Generating Ideas</a:t>
            </a:r>
            <a:r>
              <a:rPr lang="en-IN" sz="3200" dirty="0" smtClean="0">
                <a:effectLst/>
              </a:rPr>
              <a:t/>
            </a:r>
            <a:br>
              <a:rPr lang="en-IN" sz="3200" dirty="0" smtClean="0">
                <a:effectLst/>
              </a:rPr>
            </a:br>
            <a:endParaRPr lang="en-IN" sz="3200" dirty="0">
              <a:effectLst/>
            </a:endParaRPr>
          </a:p>
        </p:txBody>
      </p:sp>
      <p:sp>
        <p:nvSpPr>
          <p:cNvPr id="3" name="Content Placeholder 2"/>
          <p:cNvSpPr>
            <a:spLocks noGrp="1"/>
          </p:cNvSpPr>
          <p:nvPr>
            <p:ph idx="1"/>
          </p:nvPr>
        </p:nvSpPr>
        <p:spPr>
          <a:xfrm>
            <a:off x="1000100" y="714356"/>
            <a:ext cx="7933588" cy="5929354"/>
          </a:xfrm>
        </p:spPr>
        <p:txBody>
          <a:bodyPr>
            <a:noAutofit/>
          </a:bodyPr>
          <a:lstStyle/>
          <a:p>
            <a:pPr marL="596646" indent="-514350" algn="just">
              <a:buFont typeface="+mj-lt"/>
              <a:buAutoNum type="arabicPeriod"/>
            </a:pPr>
            <a:r>
              <a:rPr lang="en-IN" sz="2000" b="1" dirty="0" smtClean="0"/>
              <a:t>Focus Groups </a:t>
            </a:r>
            <a:r>
              <a:rPr lang="en-IN" sz="2000" dirty="0" smtClean="0"/>
              <a:t>: Groups of individual providing information in structured formats.</a:t>
            </a:r>
          </a:p>
          <a:p>
            <a:pPr marL="596646" indent="-514350" algn="just">
              <a:buFont typeface="+mj-lt"/>
              <a:buAutoNum type="arabicPeriod"/>
            </a:pPr>
            <a:r>
              <a:rPr lang="en-IN" sz="2000" b="1" dirty="0" smtClean="0"/>
              <a:t>Brain Storming </a:t>
            </a:r>
            <a:r>
              <a:rPr lang="en-IN" sz="2000" dirty="0" smtClean="0"/>
              <a:t>: A group method for obtaining new ideas and solutions.</a:t>
            </a:r>
          </a:p>
          <a:p>
            <a:pPr marL="596646" indent="-514350" algn="just">
              <a:buFont typeface="+mj-lt"/>
              <a:buAutoNum type="arabicPeriod"/>
            </a:pPr>
            <a:r>
              <a:rPr lang="en-IN" sz="2000" b="1" dirty="0" smtClean="0"/>
              <a:t>Problem inventory analysis </a:t>
            </a:r>
            <a:r>
              <a:rPr lang="en-IN" sz="2000" dirty="0" smtClean="0"/>
              <a:t>: A method for obtaining new ideas and solution by focusing on problems.</a:t>
            </a:r>
          </a:p>
          <a:p>
            <a:pPr marL="596646" indent="-514350" algn="just">
              <a:buFont typeface="+mj-lt"/>
              <a:buAutoNum type="arabicPeriod"/>
            </a:pPr>
            <a:r>
              <a:rPr lang="en-IN" sz="2000" b="1" dirty="0" smtClean="0"/>
              <a:t>Creative problem solving </a:t>
            </a:r>
            <a:r>
              <a:rPr lang="en-IN" sz="2000" dirty="0" smtClean="0"/>
              <a:t>: A method for obtaining new ideas focusing on parameters.</a:t>
            </a:r>
          </a:p>
          <a:p>
            <a:pPr marL="596646" indent="-514350" algn="just">
              <a:buFont typeface="+mj-lt"/>
              <a:buAutoNum type="arabicPeriod"/>
            </a:pPr>
            <a:r>
              <a:rPr lang="en-IN" sz="2000" b="1" dirty="0" smtClean="0"/>
              <a:t>Reverse Brain Storming </a:t>
            </a:r>
            <a:r>
              <a:rPr lang="en-IN" sz="2000" dirty="0" smtClean="0"/>
              <a:t>: A group method for obtaining new ideas focusing on the negative.</a:t>
            </a:r>
          </a:p>
          <a:p>
            <a:pPr marL="596646" indent="-514350" algn="just">
              <a:buFont typeface="+mj-lt"/>
              <a:buAutoNum type="arabicPeriod"/>
            </a:pPr>
            <a:r>
              <a:rPr lang="en-IN" sz="2000" b="1" dirty="0" err="1" smtClean="0"/>
              <a:t>Synectics</a:t>
            </a:r>
            <a:r>
              <a:rPr lang="en-IN" sz="2000" b="1" dirty="0" smtClean="0"/>
              <a:t> </a:t>
            </a:r>
            <a:r>
              <a:rPr lang="en-IN" sz="2000" dirty="0" smtClean="0"/>
              <a:t>: A method for individuals to solve problem through one of the four analogy mechanism : Personal, Direct, Symbiotic and Fantasy</a:t>
            </a:r>
          </a:p>
          <a:p>
            <a:pPr marL="596646" indent="-514350" algn="just">
              <a:buFont typeface="+mj-lt"/>
              <a:buAutoNum type="arabicPeriod"/>
            </a:pPr>
            <a:r>
              <a:rPr lang="en-IN" sz="2000" b="1" dirty="0" smtClean="0"/>
              <a:t>Gordon Method </a:t>
            </a:r>
            <a:r>
              <a:rPr lang="en-IN" sz="2000" dirty="0" smtClean="0"/>
              <a:t>: A method for developing new ideas when the individuals are unaware of the problem.</a:t>
            </a:r>
          </a:p>
          <a:p>
            <a:pPr marL="596646" indent="-514350" algn="just">
              <a:buFont typeface="+mj-lt"/>
              <a:buAutoNum type="arabicPeriod"/>
            </a:pPr>
            <a:r>
              <a:rPr lang="en-IN" sz="2000" b="1" dirty="0" smtClean="0"/>
              <a:t>Check list method </a:t>
            </a:r>
            <a:r>
              <a:rPr lang="en-IN" sz="2000" dirty="0" smtClean="0"/>
              <a:t>: Developing a new idea through a list of related issues.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1414"/>
            <a:ext cx="7498080" cy="654032"/>
          </a:xfrm>
        </p:spPr>
        <p:txBody>
          <a:bodyPr>
            <a:noAutofit/>
          </a:bodyPr>
          <a:lstStyle/>
          <a:p>
            <a:pPr algn="ctr"/>
            <a:r>
              <a:rPr lang="en-IN" sz="3600" b="1" dirty="0" smtClean="0">
                <a:effectLst/>
              </a:rPr>
              <a:t>Methods of </a:t>
            </a:r>
            <a:r>
              <a:rPr lang="en-IN" sz="3200" b="1" dirty="0" smtClean="0">
                <a:effectLst/>
              </a:rPr>
              <a:t>Generating</a:t>
            </a:r>
            <a:r>
              <a:rPr lang="en-IN" sz="3600" b="1" dirty="0" smtClean="0">
                <a:effectLst/>
              </a:rPr>
              <a:t> Ideas</a:t>
            </a:r>
            <a:endParaRPr lang="en-IN" sz="3600" dirty="0">
              <a:effectLst/>
            </a:endParaRPr>
          </a:p>
        </p:txBody>
      </p:sp>
      <p:sp>
        <p:nvSpPr>
          <p:cNvPr id="3" name="Content Placeholder 2"/>
          <p:cNvSpPr>
            <a:spLocks noGrp="1"/>
          </p:cNvSpPr>
          <p:nvPr>
            <p:ph idx="1"/>
          </p:nvPr>
        </p:nvSpPr>
        <p:spPr>
          <a:xfrm>
            <a:off x="1000100" y="928670"/>
            <a:ext cx="7933588" cy="5715040"/>
          </a:xfrm>
        </p:spPr>
        <p:txBody>
          <a:bodyPr>
            <a:normAutofit fontScale="62500" lnSpcReduction="20000"/>
          </a:bodyPr>
          <a:lstStyle/>
          <a:p>
            <a:pPr marL="596646" indent="-514350" algn="just">
              <a:buFont typeface="+mj-lt"/>
              <a:buAutoNum type="arabicPeriod" startAt="10"/>
            </a:pPr>
            <a:r>
              <a:rPr lang="en-IN" b="1" dirty="0" smtClean="0"/>
              <a:t>Free Association </a:t>
            </a:r>
            <a:r>
              <a:rPr lang="en-IN" dirty="0" smtClean="0"/>
              <a:t>: Developing a new idea through a chain of word association.</a:t>
            </a:r>
            <a:endParaRPr lang="en-IN" b="1" dirty="0" smtClean="0"/>
          </a:p>
          <a:p>
            <a:pPr marL="596646" indent="-514350" algn="just">
              <a:buFont typeface="+mj-lt"/>
              <a:buAutoNum type="arabicPeriod" startAt="10"/>
            </a:pPr>
            <a:r>
              <a:rPr lang="en-IN" b="1" dirty="0" smtClean="0"/>
              <a:t>Forced Relationships </a:t>
            </a:r>
            <a:r>
              <a:rPr lang="en-IN" dirty="0" smtClean="0"/>
              <a:t>: Developing a new idea by looking at product combinations.</a:t>
            </a:r>
          </a:p>
          <a:p>
            <a:pPr marL="596646" indent="-514350" algn="just">
              <a:buFont typeface="+mj-lt"/>
              <a:buAutoNum type="arabicPeriod" startAt="10"/>
            </a:pPr>
            <a:r>
              <a:rPr lang="en-IN" b="1" dirty="0" smtClean="0"/>
              <a:t>Collective notebook method </a:t>
            </a:r>
            <a:r>
              <a:rPr lang="en-IN" dirty="0" smtClean="0"/>
              <a:t>: Developing a new idea by group members regularly recording ideas.</a:t>
            </a:r>
          </a:p>
          <a:p>
            <a:pPr marL="596646" indent="-514350" algn="just">
              <a:buFont typeface="+mj-lt"/>
              <a:buAutoNum type="arabicPeriod" startAt="10"/>
            </a:pPr>
            <a:r>
              <a:rPr lang="en-IN" b="1" dirty="0" smtClean="0"/>
              <a:t>Heuristics </a:t>
            </a:r>
            <a:r>
              <a:rPr lang="en-IN" dirty="0" smtClean="0"/>
              <a:t>: Developing a new idea through a thought process progression.</a:t>
            </a:r>
          </a:p>
          <a:p>
            <a:pPr marL="596646" indent="-514350" algn="just">
              <a:buFont typeface="+mj-lt"/>
              <a:buAutoNum type="arabicPeriod" startAt="10"/>
            </a:pPr>
            <a:r>
              <a:rPr lang="en-IN" b="1" dirty="0" smtClean="0"/>
              <a:t>Scientific method </a:t>
            </a:r>
            <a:r>
              <a:rPr lang="en-IN" dirty="0" smtClean="0"/>
              <a:t>: Developing a new idea through inquiry and testing.</a:t>
            </a:r>
          </a:p>
          <a:p>
            <a:pPr marL="596646" indent="-514350" algn="just">
              <a:buFont typeface="+mj-lt"/>
              <a:buAutoNum type="arabicPeriod" startAt="10"/>
            </a:pPr>
            <a:r>
              <a:rPr lang="en-IN" b="1" dirty="0" smtClean="0"/>
              <a:t>Value analysis</a:t>
            </a:r>
            <a:r>
              <a:rPr lang="en-IN" dirty="0" smtClean="0"/>
              <a:t>: Developing a new idea by evaluating worth of aspects of ideas.</a:t>
            </a:r>
          </a:p>
          <a:p>
            <a:pPr marL="596646" indent="-514350" algn="just">
              <a:buFont typeface="+mj-lt"/>
              <a:buAutoNum type="arabicPeriod" startAt="10"/>
            </a:pPr>
            <a:r>
              <a:rPr lang="en-IN" b="1" dirty="0" smtClean="0"/>
              <a:t>Attribute listing </a:t>
            </a:r>
            <a:r>
              <a:rPr lang="en-IN" dirty="0" smtClean="0"/>
              <a:t>: Developing a new idea by looking at the positive and negative attributes.</a:t>
            </a:r>
          </a:p>
          <a:p>
            <a:pPr marL="596646" indent="-514350" algn="just">
              <a:buFont typeface="+mj-lt"/>
              <a:buAutoNum type="arabicPeriod" startAt="10"/>
            </a:pPr>
            <a:r>
              <a:rPr lang="en-IN" b="1" dirty="0" smtClean="0"/>
              <a:t>Matrix Charting </a:t>
            </a:r>
            <a:r>
              <a:rPr lang="en-IN" dirty="0" smtClean="0"/>
              <a:t>: Developing a new idea by listing important elements on attributes axes of a chart.</a:t>
            </a:r>
          </a:p>
          <a:p>
            <a:pPr marL="596646" indent="-514350" algn="just">
              <a:buFont typeface="+mj-lt"/>
              <a:buAutoNum type="arabicPeriod" startAt="10"/>
            </a:pPr>
            <a:r>
              <a:rPr lang="en-IN" b="1" dirty="0" smtClean="0"/>
              <a:t>Big dream approach </a:t>
            </a:r>
            <a:r>
              <a:rPr lang="en-IN" dirty="0" smtClean="0"/>
              <a:t>: Developing a new idea by thinking about constraints.</a:t>
            </a:r>
          </a:p>
          <a:p>
            <a:pPr marL="596646" indent="-514350" algn="just">
              <a:buFont typeface="+mj-lt"/>
              <a:buAutoNum type="arabicPeriod" startAt="10"/>
            </a:pPr>
            <a:r>
              <a:rPr lang="en-IN" b="1" dirty="0" smtClean="0"/>
              <a:t>Parameter Analysis </a:t>
            </a:r>
            <a:r>
              <a:rPr lang="en-IN" dirty="0" smtClean="0"/>
              <a:t>: Developing a new idea by focusing on parameter identification and creative synthesis.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488952"/>
            <a:ext cx="8215338" cy="439718"/>
          </a:xfrm>
        </p:spPr>
        <p:txBody>
          <a:bodyPr>
            <a:noAutofit/>
          </a:bodyPr>
          <a:lstStyle/>
          <a:p>
            <a:pPr algn="ctr"/>
            <a:r>
              <a:rPr lang="en-IN" sz="2800" b="1" dirty="0" smtClean="0">
                <a:effectLst/>
              </a:rPr>
              <a:t>Product Planning and Development Process</a:t>
            </a:r>
            <a:endParaRPr lang="en-IN" sz="2800" dirty="0">
              <a:effectLst/>
            </a:endParaRPr>
          </a:p>
        </p:txBody>
      </p:sp>
      <p:sp>
        <p:nvSpPr>
          <p:cNvPr id="3" name="Content Placeholder 2"/>
          <p:cNvSpPr>
            <a:spLocks noGrp="1"/>
          </p:cNvSpPr>
          <p:nvPr>
            <p:ph idx="1"/>
          </p:nvPr>
        </p:nvSpPr>
        <p:spPr>
          <a:xfrm>
            <a:off x="1071538" y="1181104"/>
            <a:ext cx="7786742" cy="5534044"/>
          </a:xfrm>
        </p:spPr>
        <p:txBody>
          <a:bodyPr>
            <a:normAutofit/>
          </a:bodyPr>
          <a:lstStyle/>
          <a:p>
            <a:pPr marL="4763" indent="0" algn="just">
              <a:buNone/>
            </a:pPr>
            <a:r>
              <a:rPr lang="en-IN" sz="2400" dirty="0" smtClean="0"/>
              <a:t>Several ideas can be obtained by using the idea generation method. After careful analysis and screening, potential ideas are further developed into a final product or service. This is carried out through product planning and development process, which is divided into five stages.</a:t>
            </a:r>
          </a:p>
          <a:p>
            <a:pPr marL="519113" indent="-514350" algn="just">
              <a:buFont typeface="+mj-lt"/>
              <a:buAutoNum type="arabicPeriod"/>
            </a:pPr>
            <a:r>
              <a:rPr lang="en-IN" sz="2400" b="1" dirty="0" smtClean="0"/>
              <a:t>Idea Stage </a:t>
            </a:r>
            <a:r>
              <a:rPr lang="en-IN" sz="2400" dirty="0" smtClean="0"/>
              <a:t>: In this stage new product ideas are generated and potential ideas are selected from among all the generated ideas.</a:t>
            </a:r>
          </a:p>
          <a:p>
            <a:pPr marL="519113" indent="-514350" algn="just">
              <a:buFont typeface="+mj-lt"/>
              <a:buAutoNum type="arabicPeriod"/>
            </a:pPr>
            <a:r>
              <a:rPr lang="en-IN" sz="2400" b="1" dirty="0" smtClean="0"/>
              <a:t>Concept Stage </a:t>
            </a:r>
            <a:r>
              <a:rPr lang="en-IN" sz="2400" dirty="0" smtClean="0"/>
              <a:t>: At this stage product is not actually produced but preliminary reactions are obtained from prospective consumers. Based upon responses, the product can be refined/ reformulated according to the consumers need, or dropped.</a:t>
            </a:r>
          </a:p>
          <a:p>
            <a:pPr marL="519113" indent="-514350" algn="just">
              <a:buFont typeface="+mj-lt"/>
              <a:buAutoNum type="arabicPeriod"/>
            </a:pP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417514"/>
            <a:ext cx="8215338" cy="439718"/>
          </a:xfrm>
        </p:spPr>
        <p:txBody>
          <a:bodyPr>
            <a:noAutofit/>
          </a:bodyPr>
          <a:lstStyle/>
          <a:p>
            <a:pPr algn="ctr"/>
            <a:r>
              <a:rPr lang="en-IN" sz="2800" b="1" dirty="0" smtClean="0">
                <a:effectLst/>
              </a:rPr>
              <a:t>Product Planning and Development Process</a:t>
            </a:r>
            <a:endParaRPr lang="en-IN" sz="2800" dirty="0">
              <a:effectLst/>
            </a:endParaRPr>
          </a:p>
        </p:txBody>
      </p:sp>
      <p:sp>
        <p:nvSpPr>
          <p:cNvPr id="3" name="Content Placeholder 2"/>
          <p:cNvSpPr>
            <a:spLocks noGrp="1"/>
          </p:cNvSpPr>
          <p:nvPr>
            <p:ph idx="1"/>
          </p:nvPr>
        </p:nvSpPr>
        <p:spPr>
          <a:xfrm>
            <a:off x="1071538" y="1109666"/>
            <a:ext cx="7786742" cy="5534044"/>
          </a:xfrm>
        </p:spPr>
        <p:txBody>
          <a:bodyPr>
            <a:normAutofit/>
          </a:bodyPr>
          <a:lstStyle/>
          <a:p>
            <a:pPr marL="519113" indent="-514350" algn="just">
              <a:buFont typeface="+mj-lt"/>
              <a:buAutoNum type="arabicPeriod" startAt="3"/>
            </a:pPr>
            <a:r>
              <a:rPr lang="en-IN" sz="2400" b="1" dirty="0" smtClean="0"/>
              <a:t>Product Development stage </a:t>
            </a:r>
            <a:r>
              <a:rPr lang="en-IN" sz="2400" dirty="0" smtClean="0"/>
              <a:t>: At this stage actual, physical product is given to the consumer panel for evaluation.</a:t>
            </a:r>
          </a:p>
          <a:p>
            <a:pPr marL="519113" indent="-514350" algn="just">
              <a:buFont typeface="+mj-lt"/>
              <a:buAutoNum type="arabicPeriod" startAt="3"/>
            </a:pPr>
            <a:r>
              <a:rPr lang="en-IN" sz="2400" b="1" dirty="0" smtClean="0"/>
              <a:t>Test Marketing Stage </a:t>
            </a:r>
            <a:r>
              <a:rPr lang="en-IN" sz="2400" dirty="0" smtClean="0"/>
              <a:t>: A market test can be carried out to increase the probability of successful commercialization. At this stage actual sales results are obtained indicating the acceptance level of the consumers. Based on the feedback from consumers necessary improvements are incorporated in the product.</a:t>
            </a:r>
          </a:p>
          <a:p>
            <a:pPr marL="519113" indent="-514350" algn="just">
              <a:buFont typeface="+mj-lt"/>
              <a:buAutoNum type="arabicPeriod" startAt="3"/>
            </a:pPr>
            <a:r>
              <a:rPr lang="en-IN" sz="2400" b="1" dirty="0" smtClean="0"/>
              <a:t>Commercialization </a:t>
            </a:r>
            <a:r>
              <a:rPr lang="en-IN" sz="2400" dirty="0" smtClean="0"/>
              <a:t>: At this stage marketing department carries out related promotional activities and production department for mass production of the product.</a:t>
            </a:r>
          </a:p>
          <a:p>
            <a:pPr marL="519113" indent="-514350" algn="just">
              <a:buFont typeface="+mj-lt"/>
              <a:buAutoNum type="arabicPeriod" startAt="3"/>
            </a:pPr>
            <a:endParaRPr lang="en-IN"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TotalTime>
  <Words>152</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GENERATION, INCUBATION AND COMMERCIALIZATION OF IDEAS AND INNOVATIONS</vt:lpstr>
      <vt:lpstr>Introduction</vt:lpstr>
      <vt:lpstr>Sources of Ideas</vt:lpstr>
      <vt:lpstr>Methods of Generating Ideas </vt:lpstr>
      <vt:lpstr>Methods of Generating Ideas</vt:lpstr>
      <vt:lpstr>Product Planning and Development Process</vt:lpstr>
      <vt:lpstr>Product Planning and Development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INCUBATION AND COMMERCIALIZATION OF IDEAS AND INNOVATIONS </dc:title>
  <dc:creator>My</dc:creator>
  <cp:lastModifiedBy>My</cp:lastModifiedBy>
  <cp:revision>10</cp:revision>
  <dcterms:created xsi:type="dcterms:W3CDTF">2020-04-03T10:46:12Z</dcterms:created>
  <dcterms:modified xsi:type="dcterms:W3CDTF">2020-04-19T10:36:10Z</dcterms:modified>
</cp:coreProperties>
</file>