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60" r:id="rId4"/>
    <p:sldId id="274" r:id="rId5"/>
    <p:sldId id="275" r:id="rId6"/>
    <p:sldId id="270" r:id="rId7"/>
    <p:sldId id="258" r:id="rId8"/>
    <p:sldId id="272" r:id="rId9"/>
    <p:sldId id="259" r:id="rId10"/>
    <p:sldId id="261" r:id="rId11"/>
    <p:sldId id="262" r:id="rId12"/>
    <p:sldId id="269" r:id="rId13"/>
    <p:sldId id="263" r:id="rId14"/>
    <p:sldId id="264" r:id="rId15"/>
    <p:sldId id="265" r:id="rId16"/>
    <p:sldId id="273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3901-B8B8-404C-B267-4C68CCE417A9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C8570-381E-4C64-8733-20158EBA163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3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8570-381E-4C64-8733-20158EBA1631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235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8570-381E-4C64-8733-20158EBA163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32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65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17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86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2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340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05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54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87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7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C2D3-A80B-4AD0-BCBC-9F5831791597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5AA3-7DE7-446F-B101-51826213FA4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53489"/>
            <a:ext cx="8229600" cy="32564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Veterinary Epidemiology &amp;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Zoonoses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VPH-321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(Credit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Hours-2+1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14" descr="Our Clients | Jivesna T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94" y="198381"/>
            <a:ext cx="1828801" cy="18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Bihar Veterinary Colleg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692" y="365157"/>
            <a:ext cx="151730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6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760"/>
            <a:ext cx="10515600" cy="5748179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form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(Pulmonary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requires several months to develop;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manifestation: Intermittent fever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dyspnoea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paroxysmal coughing or a persistent dry cough accompanied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breathing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polyuria: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condition 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Nodules: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Grayish white with red border,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calcified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their contents spreading the disease to the upper respiratory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 by: grayish, granulated or white fibers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Occasionally, lesions observed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liver, spleen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</a:p>
          <a:p>
            <a:pPr marL="457200" lvl="1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3166" cy="5158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Symptoms 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Animals</a:t>
            </a:r>
            <a:endParaRPr lang="en-IN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glanders pulmonary for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63" y="4393414"/>
            <a:ext cx="3181118" cy="17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3288" y="6239719"/>
            <a:ext cx="3486267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granulomas (nodules) found 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lung postmortem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horse with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4250"/>
            <a:ext cx="10515600" cy="5501940"/>
          </a:xfrm>
          <a:ln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form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(Cutaneous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form is also referred to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farcy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insidiously over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period; begins with </a:t>
            </a:r>
            <a:r>
              <a:rPr lang="en-US" sz="2000" dirty="0"/>
              <a:t>fever,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coughing,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of the lymph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dyspnoea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associated with periods of exacerbation leading to progressive debilitation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Nodules: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 center &amp; excrete a thick, oily liquid that encrust the hair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Nodules appear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skin along the course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lymphatics of the legs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belly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persistent ulcers connected along tortuous, thickened lymphatic vessels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rupturing: excrete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infectious, purulent discharge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3166" cy="5158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Symptoms 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Animals</a:t>
            </a:r>
            <a:endParaRPr lang="en-IN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glanders pulmonary form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0" b="3211"/>
          <a:stretch/>
        </p:blipFill>
        <p:spPr bwMode="auto">
          <a:xfrm>
            <a:off x="4871344" y="4562946"/>
            <a:ext cx="2449311" cy="20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954" y="1091381"/>
            <a:ext cx="10857271" cy="504394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Incubation period-1-14 days to month</a:t>
            </a:r>
          </a:p>
          <a:p>
            <a:pPr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Acute &amp; Chronic form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disease causes fever, malaise, fatigue, jaundice, nausea, rheumatic pain in legs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headach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Erysepelous swelling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face and limbs or painful nodules and phlegemonous inflammation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nodular eruption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followed by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pustular eruptions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skin of face, legs, arms and other body parts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nasal mucosa becomes congested and swollen, and conditions like severe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pyaemia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metastatic pneumonia, muscular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abscessation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set in leading to emaciation and collapse. 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chronic cases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these symptoms last for several days to months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3166" cy="5158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Symptoms 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Human</a:t>
            </a:r>
            <a:endParaRPr lang="en-IN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50" y="287066"/>
            <a:ext cx="1957937" cy="5827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0" y="947854"/>
            <a:ext cx="9322418" cy="5452946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animals-</a:t>
            </a: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.Physical examination of animals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Cardinal sign and symptoms of disease</a:t>
            </a:r>
          </a:p>
          <a:p>
            <a:pPr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 ml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(autoclaved whole culture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mallei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injected by intradermal route in the lower eyelid its edge</a:t>
            </a:r>
          </a:p>
          <a:p>
            <a:pPr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After 24-36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P.I. development of an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 of eyelid, acute conjunctivitis, photophobia with mucous discharge</a:t>
            </a:r>
          </a:p>
          <a:p>
            <a:pPr marL="228600" lvl="1" algn="just">
              <a:spcBef>
                <a:spcPts val="10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Haemmaglutination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 (IHA)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fixation test (CFT):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85-95%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accuracy 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 ELISA</a:t>
            </a:r>
          </a:p>
          <a:p>
            <a:pPr marL="228600" lvl="1" algn="just">
              <a:spcBef>
                <a:spcPts val="10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pathogens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unopened uncontaminated lesions 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pus samples from lung or nasal mucosa 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grow aerobically, media contains glycerol</a:t>
            </a:r>
          </a:p>
          <a:p>
            <a:pPr marL="685800" lvl="2" algn="just"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 bio-security measures required </a:t>
            </a:r>
          </a:p>
          <a:p>
            <a:pPr marL="228600" lvl="1" algn="just">
              <a:spcBef>
                <a:spcPts val="10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10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100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mallein tes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46" y="3401123"/>
            <a:ext cx="2154827" cy="30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llein tes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46" y="947854"/>
            <a:ext cx="2154828" cy="23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uinea pi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24" y="790030"/>
            <a:ext cx="1917823" cy="13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89" y="992459"/>
            <a:ext cx="10168773" cy="5664819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Strauss test: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050" y="287066"/>
            <a:ext cx="1928440" cy="5827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758813" y="2394556"/>
            <a:ext cx="250723" cy="634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6711" y="2469543"/>
            <a:ext cx="2610465" cy="442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material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I/P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5658" y="2986983"/>
            <a:ext cx="2930013" cy="570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full swelling of the scrotal sac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2240" y="3991632"/>
            <a:ext cx="2930013" cy="4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Painfully enlarged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780937" y="3575386"/>
            <a:ext cx="216309" cy="526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771103" y="4499109"/>
            <a:ext cx="226144" cy="535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65090" y="5158741"/>
            <a:ext cx="2930013" cy="462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Caseous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 breaks through skin in 7-10 day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4968" y="1940625"/>
            <a:ext cx="1784555" cy="427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Guinea pig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417" y="5904970"/>
            <a:ext cx="99889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Strauss reaction is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specific for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can be provoked by other organisms, therefore B. mallei must be cultured from the infected testes </a:t>
            </a:r>
            <a:endParaRPr lang="en-I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0" y="1299658"/>
            <a:ext cx="11206974" cy="3629182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Human-</a:t>
            </a:r>
          </a:p>
          <a:p>
            <a:pPr marL="97155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History-Contact with suspected material/animal</a:t>
            </a:r>
          </a:p>
          <a:p>
            <a:pPr marL="97155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Isolation of organism</a:t>
            </a:r>
          </a:p>
          <a:p>
            <a:pPr marL="97155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Strauss test</a:t>
            </a:r>
          </a:p>
          <a:p>
            <a:pPr marL="97155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Agglutination test</a:t>
            </a:r>
          </a:p>
          <a:p>
            <a:pPr marL="97155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CFT</a:t>
            </a:r>
          </a:p>
          <a:p>
            <a:pPr marL="971550" lvl="1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Mallein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050" y="287066"/>
            <a:ext cx="1957937" cy="5827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955" y="1641000"/>
            <a:ext cx="10705171" cy="3785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all transboundary diseases of animals, clinical signs alone do not allow a definitive diagnosis especially in early stages or the latent from of the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Strangles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(Streptococcus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pseudotuberculosis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Botryomycosis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Sporotrichosis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Sprortrix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schenkii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Pseudotuberculosis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(Yersinia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pseudotuberculosis)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Epizootic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Histoplasma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farciminosum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 pox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(Mycobacterium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685" y="545739"/>
            <a:ext cx="384810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</a:t>
            </a:r>
          </a:p>
        </p:txBody>
      </p:sp>
    </p:spTree>
    <p:extLst>
      <p:ext uri="{BB962C8B-B14F-4D97-AF65-F5344CB8AC3E}">
        <p14:creationId xmlns:p14="http://schemas.microsoft.com/office/powerpoint/2010/main" val="3528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52" y="291384"/>
            <a:ext cx="4117258" cy="66726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Prevention and Control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194619"/>
            <a:ext cx="10940845" cy="530942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animals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Immunization-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vaccines are available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Identification and elimination of the foci of infection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Surveillance and monitoring of the infected herd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identify the clinical and subclinical cases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assess the prevalence and incidence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glanders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Positive animals should be slaughtered-According to the provision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Glanders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Farcy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Act XIII, 1899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Carcass disposal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-by Incineration, deep burial and disinfection of premises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In contact and exposed animals segregated and rechecked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Quarantine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Public Education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Disease notification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03" y="1091381"/>
            <a:ext cx="10515600" cy="451039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man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Care should be taken during handling, feeding, dressing, grooming,  and autopsying , especially equines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care-Human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glanders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cases should be treated promptly and carefully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 notification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Public education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6252" y="291384"/>
            <a:ext cx="4117258" cy="66726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Prevention and Control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84" y="320880"/>
            <a:ext cx="2391697" cy="62301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Treatment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80" y="1106129"/>
            <a:ext cx="10024527" cy="493809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animals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treatment of cases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glanders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advocated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animals</a:t>
            </a:r>
          </a:p>
          <a:p>
            <a:pPr lvl="1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 cases were treated with autogenous vaccine</a:t>
            </a:r>
          </a:p>
          <a:p>
            <a:pPr lvl="1"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Mallein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other product of organism</a:t>
            </a:r>
          </a:p>
          <a:p>
            <a:pPr lvl="1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Organism is sensitive to Streptomycin,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chloramphenicol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tetracycline</a:t>
            </a:r>
          </a:p>
          <a:p>
            <a:pPr lvl="1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49" y="3189249"/>
            <a:ext cx="10515600" cy="206297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Glanders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contagious bacterial disease affecting primarily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equidae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(horses, mules and donkeys) and is caused by the bacterium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Burkholderia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mallei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Cats, dogs, goats, camels and bears can also be affected and most importantly, humans can become infected by contact with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infected animals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glander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89" y="82918"/>
            <a:ext cx="6228287" cy="27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9314676" y="20177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2252546" y="1995398"/>
            <a:ext cx="747131" cy="11823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049" y="5575611"/>
            <a:ext cx="10515601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K/as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Farcy,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Malleus,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Muermo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cutaneous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equine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phthisis,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maliasmus</a:t>
            </a:r>
            <a:r>
              <a:rPr lang="en-IN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aseline="30000" dirty="0" smtClean="0"/>
              <a:t>*</a:t>
            </a:r>
            <a:r>
              <a:rPr lang="en-US" dirty="0" smtClean="0"/>
              <a:t>Malleus Gr. </a:t>
            </a:r>
            <a:r>
              <a:rPr lang="en-US" i="1" dirty="0" smtClean="0"/>
              <a:t>malleus</a:t>
            </a:r>
            <a:r>
              <a:rPr lang="en-US" dirty="0" smtClean="0"/>
              <a:t>, malignant disease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9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78" y="114222"/>
            <a:ext cx="1659673" cy="638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09" y="836341"/>
            <a:ext cx="7995425" cy="235291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by-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Burkholderia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mallei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(Previously K/as </a:t>
            </a:r>
            <a:r>
              <a:rPr lang="en-IN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IN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mallei)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Burkholderiaceae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negative, 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on-motile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Non-encapsulated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non-spore-forming bacillus </a:t>
            </a:r>
            <a:endParaRPr lang="en-I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volutionarily 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agent of </a:t>
            </a:r>
            <a:r>
              <a:rPr lang="en-I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melioidosis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Burkholderia</a:t>
            </a:r>
            <a:r>
              <a:rPr lang="en-IN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pseudomallei</a:t>
            </a: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burkholderia mallei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94" y="836341"/>
            <a:ext cx="2932769" cy="2269276"/>
          </a:xfrm>
          <a:prstGeom prst="rect">
            <a:avLst/>
          </a:prstGeom>
          <a:ln w="3175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6409" y="3189251"/>
            <a:ext cx="11084855" cy="3501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kill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 radiation, Heating at 55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C/10 min. Sun light for 24 h.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Susceptible to common disinfectant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mercuric chloride in alcohol, potassium permanganate,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benzalkonium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chloride (1/2000), sodium hypochlorite (500 ppm available chlorine), 70% ethanol, 2%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glutaraldehyde,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susceptible to phenolic </a:t>
            </a:r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disinfectants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Survivability: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environment-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weeks to months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Viable in tap water for at least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months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 capsule of bacterium is considered an important virulence factor and enhances survival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2529468" cy="7722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751"/>
            <a:ext cx="10515600" cy="386947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War I 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remained a serious problem in the USSR.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war II, it emerged as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military problem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eastern front and in the Balkans, and was reintroduced into central Europe including Germany.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endemic in Chinese horses and affected 30% ponies.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prevalent in Mongolian horses.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Asia,  it is said to cause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morbidity but low mortality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endemic areas.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appears to be eradicated from Americas,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European countries including USSR.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India, the earliest traceable record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dates back to 1881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449"/>
            <a:ext cx="10515600" cy="481651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Sainbel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first principal of London veterinary College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1723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one of the first reported human cases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i="1" dirty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information on human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scanty despite many reported cases of disease in equines.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S.H.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Gaiger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(1913-1916),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veterinary pathologist at Punjab Veterinary College, Lahore who contracted the disease while autopsying an infected horse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6961" cy="7722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395654" cy="8169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 range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Equidae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(horses, mules and donkey), occasionally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Felidae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other species are susceptible;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Donkeys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most susceptible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mules somewhat less and horses demonstrate some resistance manifested in chronic forms of the disease, especially in endemic areas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 also seen in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Carnivores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become infected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 infected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pigs 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ruminants may also be infected if kept in close contact to glanderous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Veterinarians, Butchers, Groom, lab workers, Horse handlers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429107" cy="5492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644"/>
            <a:ext cx="10515600" cy="551938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humans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Contact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tissues or body fluids of infected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enter the body through cuts or abrasions in the skin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Through mucosal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such as the eyes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Inhaled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infected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dust contaminated by infected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human-to-human transmission have not been reported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animals</a:t>
            </a:r>
            <a:endParaRPr lang="en-US" dirty="0" smtClean="0">
              <a:solidFill>
                <a:srgbClr val="0070C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horse to horse contact also plays a part in transmission between horses with active skin lesions and discharging lymph nodes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 result for glanders transmiss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07" y="4763586"/>
            <a:ext cx="6140458" cy="18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964" y="1594873"/>
            <a:ext cx="10515600" cy="4351338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of disease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as: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(usually associated with donkeys)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and mules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(associated with horses in endemic areas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form: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fever, depression, dyspnea, diarrhea &amp; rapid weight loss.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form: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Nasel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form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form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3166" cy="5158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Symptoms 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Animals</a:t>
            </a:r>
            <a:endParaRPr lang="en-IN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landers - W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53" y="377054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93166" cy="5158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and Symptoms 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Animals</a:t>
            </a:r>
            <a:endParaRPr lang="en-IN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610"/>
            <a:ext cx="10915185" cy="574122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form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(Nasal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Ulceration of mucosa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one or both the nostril, larynx &amp; trachea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Ulcers have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Grayish center with thick, jagged borders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shaped)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infectious, viscous, yellowish-green, mucopurulent discharge is present and this may crust around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nares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purulent ocular discharge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nodes (e.g.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submaxillary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enlarged and indurated and may rupture and suppurate; these often will adhere within deeper tissues</a:t>
            </a:r>
          </a:p>
        </p:txBody>
      </p:sp>
      <p:pic>
        <p:nvPicPr>
          <p:cNvPr id="1026" name="Picture 2" descr="Image result for glanders pulmonary for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98" y="3979165"/>
            <a:ext cx="2788347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landers pulmonary form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43" y="3929717"/>
            <a:ext cx="275489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landers pulmonary form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572" y="3918073"/>
            <a:ext cx="231573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1528" y="6282277"/>
            <a:ext cx="2084160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Nasal discharge in donkey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2121" y="6282277"/>
            <a:ext cx="2967415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Mucopurulent nasal discharge in horse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2968" y="6122530"/>
            <a:ext cx="3166946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Nodules and ulcers in the nasal conchae in a horse with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glanders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PM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1495</Words>
  <Application>Microsoft Office PowerPoint</Application>
  <PresentationFormat>Widescreen</PresentationFormat>
  <Paragraphs>184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Etiology</vt:lpstr>
      <vt:lpstr>Occurrence</vt:lpstr>
      <vt:lpstr>Occurrence</vt:lpstr>
      <vt:lpstr>Host range</vt:lpstr>
      <vt:lpstr>Transmission</vt:lpstr>
      <vt:lpstr>Sign and Symptoms In Animals</vt:lpstr>
      <vt:lpstr>Sign and Symptoms In Animals</vt:lpstr>
      <vt:lpstr>Sign and Symptoms In Animals</vt:lpstr>
      <vt:lpstr>Sign and Symptoms In Animals</vt:lpstr>
      <vt:lpstr>Sign and Symptoms In Human</vt:lpstr>
      <vt:lpstr>Diagnosis</vt:lpstr>
      <vt:lpstr>Diagnosis</vt:lpstr>
      <vt:lpstr>Diagnosis</vt:lpstr>
      <vt:lpstr>PowerPoint Presentation</vt:lpstr>
      <vt:lpstr>Prevention and Control</vt:lpstr>
      <vt:lpstr>Prevention and Control</vt:lpstr>
      <vt:lpstr>  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Epidemiology lab 1</dc:creator>
  <cp:lastModifiedBy>dranjayvet@gmail.com</cp:lastModifiedBy>
  <cp:revision>72</cp:revision>
  <dcterms:created xsi:type="dcterms:W3CDTF">2020-01-15T11:30:31Z</dcterms:created>
  <dcterms:modified xsi:type="dcterms:W3CDTF">2020-04-23T06:52:50Z</dcterms:modified>
</cp:coreProperties>
</file>