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440C7-E2A7-4352-B203-A370179FBD6C}" type="datetimeFigureOut">
              <a:rPr lang="en-US" smtClean="0"/>
              <a:pPr/>
              <a:t>3/29/2020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2D5C1-E1DE-4393-98BF-F3E89D8F06F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232D5C1-E1DE-4393-98BF-F3E89D8F06FB}"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B0EA2200-F73E-4C5E-A763-6473CE040B2C}"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EA2200-F73E-4C5E-A763-6473CE040B2C}"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0EA2200-F73E-4C5E-A763-6473CE040B2C}"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EA2200-F73E-4C5E-A763-6473CE040B2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ACA3339-04E6-4B11-8AA3-544819077927}" type="datetimeFigureOut">
              <a:rPr lang="en-US" smtClean="0"/>
              <a:pPr/>
              <a:t>3/29/2020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EA2200-F73E-4C5E-A763-6473CE040B2C}"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ACA3339-04E6-4B11-8AA3-544819077927}" type="datetimeFigureOut">
              <a:rPr lang="en-US" smtClean="0"/>
              <a:pPr/>
              <a:t>3/29/2020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EA2200-F73E-4C5E-A763-6473CE040B2C}"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880" y="1357298"/>
            <a:ext cx="7772400" cy="2071702"/>
          </a:xfrm>
        </p:spPr>
        <p:txBody>
          <a:bodyPr>
            <a:noAutofit/>
          </a:bodyPr>
          <a:lstStyle/>
          <a:p>
            <a:pPr algn="ctr"/>
            <a:r>
              <a:rPr lang="en-IN" sz="3200" b="1" dirty="0">
                <a:effectLst/>
              </a:rPr>
              <a:t>GLOBALIZATION AND THE EMERGING BUSINESS / ENTREPRENEURIAL ENVIRONMENT</a:t>
            </a:r>
            <a:br>
              <a:rPr lang="en-IN" sz="3200" b="1" dirty="0">
                <a:effectLst/>
              </a:rPr>
            </a:br>
            <a:endParaRPr lang="en-IN" sz="3200" b="1" dirty="0">
              <a:effectLst/>
            </a:endParaRPr>
          </a:p>
        </p:txBody>
      </p:sp>
      <p:sp>
        <p:nvSpPr>
          <p:cNvPr id="3" name="Subtitle 2"/>
          <p:cNvSpPr>
            <a:spLocks noGrp="1"/>
          </p:cNvSpPr>
          <p:nvPr>
            <p:ph type="subTitle" idx="1"/>
          </p:nvPr>
        </p:nvSpPr>
        <p:spPr>
          <a:xfrm>
            <a:off x="1432560" y="3890978"/>
            <a:ext cx="7406640" cy="1752600"/>
          </a:xfrm>
        </p:spPr>
        <p:txBody>
          <a:bodyPr>
            <a:normAutofit/>
          </a:bodyPr>
          <a:lstStyle/>
          <a:p>
            <a:pPr algn="ctr"/>
            <a:r>
              <a:rPr lang="en-IN" sz="2400" b="1" dirty="0" smtClean="0"/>
              <a:t>Entrepreneurship Development and Industrial Consultancy (DBM-421)</a:t>
            </a:r>
            <a:endParaRPr lang="en-IN"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Globalization</a:t>
            </a:r>
            <a:endParaRPr lang="en-IN" sz="3600" b="1" dirty="0"/>
          </a:p>
        </p:txBody>
      </p:sp>
      <p:sp>
        <p:nvSpPr>
          <p:cNvPr id="3" name="Content Placeholder 2"/>
          <p:cNvSpPr>
            <a:spLocks noGrp="1"/>
          </p:cNvSpPr>
          <p:nvPr>
            <p:ph idx="1"/>
          </p:nvPr>
        </p:nvSpPr>
        <p:spPr/>
        <p:txBody>
          <a:bodyPr>
            <a:normAutofit/>
          </a:bodyPr>
          <a:lstStyle/>
          <a:p>
            <a:pPr algn="just"/>
            <a:r>
              <a:rPr lang="en-IN" dirty="0" smtClean="0"/>
              <a:t>Globalization is “the </a:t>
            </a:r>
            <a:r>
              <a:rPr lang="en-IN" dirty="0"/>
              <a:t>growing economic interdependence of countries world wide through increasing volume and a variety of cross border transactions in goods and services and of international capital flows and also through the more rapid and wide spread diffusion of </a:t>
            </a:r>
            <a:r>
              <a:rPr lang="en-IN" dirty="0" smtClean="0"/>
              <a:t>technology” (International </a:t>
            </a:r>
            <a:r>
              <a:rPr lang="en-IN" dirty="0"/>
              <a:t>M</a:t>
            </a:r>
            <a:r>
              <a:rPr lang="en-IN" dirty="0" smtClean="0"/>
              <a:t>onetary Fund).</a:t>
            </a:r>
          </a:p>
          <a:p>
            <a:pPr algn="just">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p:spPr>
        <p:txBody>
          <a:bodyPr>
            <a:normAutofit/>
          </a:bodyPr>
          <a:lstStyle/>
          <a:p>
            <a:pPr algn="ctr"/>
            <a:r>
              <a:rPr lang="en-IN" sz="3600" b="1" dirty="0"/>
              <a:t>Features of </a:t>
            </a:r>
            <a:r>
              <a:rPr lang="en-IN" sz="3600" b="1" dirty="0" smtClean="0"/>
              <a:t>Globalization</a:t>
            </a:r>
            <a:endParaRPr lang="en-IN" sz="3600" dirty="0"/>
          </a:p>
        </p:txBody>
      </p:sp>
      <p:sp>
        <p:nvSpPr>
          <p:cNvPr id="3" name="Content Placeholder 2"/>
          <p:cNvSpPr>
            <a:spLocks noGrp="1"/>
          </p:cNvSpPr>
          <p:nvPr>
            <p:ph idx="1"/>
          </p:nvPr>
        </p:nvSpPr>
        <p:spPr>
          <a:xfrm>
            <a:off x="928662" y="928670"/>
            <a:ext cx="7758138" cy="5643602"/>
          </a:xfrm>
        </p:spPr>
        <p:txBody>
          <a:bodyPr>
            <a:normAutofit fontScale="77500" lnSpcReduction="20000"/>
          </a:bodyPr>
          <a:lstStyle/>
          <a:p>
            <a:r>
              <a:rPr lang="en-IN" dirty="0"/>
              <a:t>Expansion possibilities of business throughout the </a:t>
            </a:r>
            <a:r>
              <a:rPr lang="en-IN" dirty="0" smtClean="0"/>
              <a:t>world.</a:t>
            </a:r>
            <a:endParaRPr lang="en-IN" dirty="0"/>
          </a:p>
          <a:p>
            <a:r>
              <a:rPr lang="en-IN" dirty="0" smtClean="0"/>
              <a:t>Differences </a:t>
            </a:r>
            <a:r>
              <a:rPr lang="en-IN" dirty="0"/>
              <a:t>between domestic and foreign markets are </a:t>
            </a:r>
            <a:r>
              <a:rPr lang="en-IN" dirty="0" smtClean="0"/>
              <a:t>erased.</a:t>
            </a:r>
          </a:p>
          <a:p>
            <a:r>
              <a:rPr lang="en-IN" dirty="0" smtClean="0"/>
              <a:t>Buying </a:t>
            </a:r>
            <a:r>
              <a:rPr lang="en-IN" dirty="0"/>
              <a:t>and selling product and service from / to any nation of the </a:t>
            </a:r>
            <a:r>
              <a:rPr lang="en-IN" dirty="0" smtClean="0"/>
              <a:t>world.</a:t>
            </a:r>
          </a:p>
          <a:p>
            <a:r>
              <a:rPr lang="en-IN" dirty="0" smtClean="0"/>
              <a:t>Establishment </a:t>
            </a:r>
            <a:r>
              <a:rPr lang="en-IN" dirty="0"/>
              <a:t>of production and distribution facilities based upon feasibility and economic considerations at optimum location anywhere in the world instead of considering national </a:t>
            </a:r>
            <a:r>
              <a:rPr lang="en-IN" dirty="0" smtClean="0"/>
              <a:t>considerations.</a:t>
            </a:r>
          </a:p>
          <a:p>
            <a:r>
              <a:rPr lang="en-IN" dirty="0" smtClean="0"/>
              <a:t>Product </a:t>
            </a:r>
            <a:r>
              <a:rPr lang="en-IN" dirty="0"/>
              <a:t>planning and development are dependent on market conditions of the whole </a:t>
            </a:r>
            <a:r>
              <a:rPr lang="en-IN" dirty="0" smtClean="0"/>
              <a:t>world.</a:t>
            </a:r>
          </a:p>
          <a:p>
            <a:r>
              <a:rPr lang="en-IN" dirty="0" smtClean="0"/>
              <a:t>Optimizing </a:t>
            </a:r>
            <a:r>
              <a:rPr lang="en-IN" dirty="0"/>
              <a:t>raw material sourcing from entire </a:t>
            </a:r>
            <a:r>
              <a:rPr lang="en-IN" dirty="0" smtClean="0"/>
              <a:t>world.</a:t>
            </a:r>
          </a:p>
          <a:p>
            <a:r>
              <a:rPr lang="en-IN" dirty="0" smtClean="0"/>
              <a:t>Global </a:t>
            </a:r>
            <a:r>
              <a:rPr lang="en-IN" dirty="0"/>
              <a:t>orientations in strategies, organizational structure, culture and managerial expertise</a:t>
            </a:r>
            <a:r>
              <a:rPr lang="en-IN" dirty="0" smtClean="0"/>
              <a:t>. </a:t>
            </a:r>
          </a:p>
          <a:p>
            <a:r>
              <a:rPr lang="en-IN" dirty="0" smtClean="0"/>
              <a:t>Viewing </a:t>
            </a:r>
            <a:r>
              <a:rPr lang="en-IN" dirty="0"/>
              <a:t>entire globe as a single market.</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71414"/>
            <a:ext cx="8229600" cy="571504"/>
          </a:xfrm>
        </p:spPr>
        <p:txBody>
          <a:bodyPr>
            <a:noAutofit/>
          </a:bodyPr>
          <a:lstStyle/>
          <a:p>
            <a:pPr algn="ctr"/>
            <a:r>
              <a:rPr lang="en-IN" sz="3200" b="1" dirty="0"/>
              <a:t>Factors influencing globalization</a:t>
            </a:r>
            <a:endParaRPr lang="en-IN" sz="3200" dirty="0"/>
          </a:p>
        </p:txBody>
      </p:sp>
      <p:sp>
        <p:nvSpPr>
          <p:cNvPr id="3" name="Content Placeholder 2"/>
          <p:cNvSpPr>
            <a:spLocks noGrp="1"/>
          </p:cNvSpPr>
          <p:nvPr>
            <p:ph idx="1"/>
          </p:nvPr>
        </p:nvSpPr>
        <p:spPr>
          <a:xfrm>
            <a:off x="1000100" y="714356"/>
            <a:ext cx="8001056" cy="6143644"/>
          </a:xfrm>
        </p:spPr>
        <p:txBody>
          <a:bodyPr>
            <a:noAutofit/>
          </a:bodyPr>
          <a:lstStyle/>
          <a:p>
            <a:pPr marL="914400" lvl="1" indent="-514350">
              <a:buFont typeface="+mj-lt"/>
              <a:buAutoNum type="arabicPeriod"/>
            </a:pPr>
            <a:r>
              <a:rPr lang="en-IN" sz="2000" dirty="0"/>
              <a:t>Dismantling of barriers to international economic </a:t>
            </a:r>
            <a:r>
              <a:rPr lang="en-IN" sz="2000" dirty="0" smtClean="0"/>
              <a:t>transactions.</a:t>
            </a:r>
          </a:p>
          <a:p>
            <a:pPr marL="914400" lvl="1" indent="-514350">
              <a:buFont typeface="+mj-lt"/>
              <a:buAutoNum type="arabicPeriod"/>
            </a:pPr>
            <a:r>
              <a:rPr lang="en-IN" sz="2000" dirty="0" smtClean="0"/>
              <a:t>Over </a:t>
            </a:r>
            <a:r>
              <a:rPr lang="en-IN" sz="2000" dirty="0"/>
              <a:t>capacity and over production</a:t>
            </a:r>
            <a:r>
              <a:rPr lang="en-IN" sz="2000" dirty="0" smtClean="0"/>
              <a:t>.</a:t>
            </a:r>
          </a:p>
          <a:p>
            <a:pPr marL="914400" lvl="1" indent="-514350">
              <a:buFont typeface="+mj-lt"/>
              <a:buAutoNum type="arabicPeriod"/>
            </a:pPr>
            <a:r>
              <a:rPr lang="en-IN" sz="2000" dirty="0" smtClean="0"/>
              <a:t>Technological developments.</a:t>
            </a:r>
          </a:p>
          <a:p>
            <a:pPr marL="914400" lvl="1" indent="-514350">
              <a:buFont typeface="+mj-lt"/>
              <a:buAutoNum type="arabicPeriod"/>
            </a:pPr>
            <a:r>
              <a:rPr lang="en-IN" sz="2000" dirty="0" smtClean="0"/>
              <a:t>Emerging </a:t>
            </a:r>
            <a:r>
              <a:rPr lang="en-IN" sz="2000" dirty="0"/>
              <a:t>forms of industrial </a:t>
            </a:r>
            <a:r>
              <a:rPr lang="en-IN" sz="2000" dirty="0" smtClean="0"/>
              <a:t>organizations.</a:t>
            </a:r>
          </a:p>
          <a:p>
            <a:pPr marL="914400" lvl="1" indent="-514350">
              <a:buFont typeface="+mj-lt"/>
              <a:buAutoNum type="arabicPeriod"/>
            </a:pPr>
            <a:r>
              <a:rPr lang="en-IN" sz="2000" dirty="0" smtClean="0"/>
              <a:t>Political factors</a:t>
            </a:r>
          </a:p>
          <a:p>
            <a:pPr marL="914400" lvl="1" indent="-514350">
              <a:spcBef>
                <a:spcPts val="400"/>
              </a:spcBef>
              <a:spcAft>
                <a:spcPts val="400"/>
              </a:spcAft>
              <a:buFont typeface="+mj-lt"/>
              <a:buAutoNum type="arabicPeriod"/>
            </a:pPr>
            <a:r>
              <a:rPr lang="en-IN" sz="2000" dirty="0" smtClean="0"/>
              <a:t>The </a:t>
            </a:r>
            <a:r>
              <a:rPr lang="en-IN" sz="2000" dirty="0"/>
              <a:t>intellectual </a:t>
            </a:r>
            <a:r>
              <a:rPr lang="en-IN" sz="2000" dirty="0" smtClean="0"/>
              <a:t>revolution</a:t>
            </a:r>
            <a:endParaRPr lang="en-IN" sz="1600" dirty="0" smtClean="0"/>
          </a:p>
          <a:p>
            <a:pPr marL="514350" indent="-514350">
              <a:spcBef>
                <a:spcPts val="400"/>
              </a:spcBef>
              <a:spcAft>
                <a:spcPts val="400"/>
              </a:spcAft>
              <a:buNone/>
            </a:pPr>
            <a:r>
              <a:rPr lang="en-IN" sz="2800" b="1" dirty="0" smtClean="0"/>
              <a:t>Globalization</a:t>
            </a:r>
            <a:r>
              <a:rPr lang="en-IN" sz="2800" b="1" dirty="0"/>
              <a:t> Strategy for </a:t>
            </a:r>
            <a:r>
              <a:rPr lang="en-IN" sz="2800" b="1" dirty="0" smtClean="0"/>
              <a:t>Enterprise</a:t>
            </a:r>
            <a:endParaRPr lang="en-IN" sz="2000" b="1" dirty="0" smtClean="0"/>
          </a:p>
          <a:p>
            <a:pPr marL="4763" indent="0">
              <a:spcBef>
                <a:spcPts val="400"/>
              </a:spcBef>
              <a:spcAft>
                <a:spcPts val="400"/>
              </a:spcAft>
              <a:buNone/>
            </a:pPr>
            <a:r>
              <a:rPr lang="en-IN" sz="2400" dirty="0"/>
              <a:t>To establish global presence with minimum risk and maximum returns, the entrepreneur must address following questions</a:t>
            </a:r>
            <a:r>
              <a:rPr lang="en-IN" sz="2400" dirty="0" smtClean="0"/>
              <a:t>:</a:t>
            </a:r>
            <a:endParaRPr lang="en-IN" sz="2000" dirty="0" smtClean="0"/>
          </a:p>
          <a:p>
            <a:pPr marL="914400" lvl="1" indent="-514350">
              <a:buFont typeface="+mj-lt"/>
              <a:buAutoNum type="alphaLcParenR"/>
            </a:pPr>
            <a:r>
              <a:rPr lang="en-IN" sz="2000" dirty="0" smtClean="0"/>
              <a:t>Which </a:t>
            </a:r>
            <a:r>
              <a:rPr lang="en-IN" sz="2000" dirty="0"/>
              <a:t>product line or product lines should be used for launching into global </a:t>
            </a:r>
            <a:r>
              <a:rPr lang="en-IN" sz="2000" dirty="0" smtClean="0"/>
              <a:t>Markets. </a:t>
            </a:r>
          </a:p>
          <a:p>
            <a:pPr marL="914400" lvl="1" indent="-514350">
              <a:buFont typeface="+mj-lt"/>
              <a:buAutoNum type="alphaLcParenR"/>
            </a:pPr>
            <a:r>
              <a:rPr lang="en-IN" sz="2000" dirty="0" smtClean="0"/>
              <a:t>Which </a:t>
            </a:r>
            <a:r>
              <a:rPr lang="en-IN" sz="2000" dirty="0"/>
              <a:t>markets should be chosen for </a:t>
            </a:r>
            <a:r>
              <a:rPr lang="en-IN" sz="2000" dirty="0" smtClean="0"/>
              <a:t>entry?</a:t>
            </a:r>
          </a:p>
          <a:p>
            <a:pPr marL="914400" lvl="1" indent="-514350">
              <a:buFont typeface="+mj-lt"/>
              <a:buAutoNum type="alphaLcParenR"/>
            </a:pPr>
            <a:r>
              <a:rPr lang="en-IN" sz="2000" b="1" dirty="0"/>
              <a:t> </a:t>
            </a:r>
            <a:r>
              <a:rPr lang="en-IN" sz="2000" dirty="0"/>
              <a:t>Which optimal mode should be used for market </a:t>
            </a:r>
            <a:r>
              <a:rPr lang="en-IN" sz="2000" dirty="0" smtClean="0"/>
              <a:t>entry?</a:t>
            </a:r>
          </a:p>
          <a:p>
            <a:pPr marL="914400" lvl="1" indent="-514350">
              <a:buFont typeface="+mj-lt"/>
              <a:buAutoNum type="alphaLcParenR"/>
            </a:pPr>
            <a:r>
              <a:rPr lang="en-IN" sz="2000" dirty="0" smtClean="0"/>
              <a:t>How </a:t>
            </a:r>
            <a:r>
              <a:rPr lang="en-IN" sz="2000" dirty="0"/>
              <a:t>rapidly should the enterprise expand globally?</a:t>
            </a:r>
            <a:endParaRPr lang="en-IN" sz="1600" dirty="0"/>
          </a:p>
          <a:p>
            <a:pPr marL="514350" indent="-514350">
              <a:buNone/>
            </a:pPr>
            <a:endParaRPr lang="en-IN" sz="2000" dirty="0"/>
          </a:p>
          <a:p>
            <a:pPr marL="514350" indent="-514350">
              <a:buNone/>
            </a:pPr>
            <a:r>
              <a:rPr lang="en-IN" sz="2000" dirty="0"/>
              <a:t/>
            </a:r>
            <a:br>
              <a:rPr lang="en-IN" sz="2000" dirty="0"/>
            </a:br>
            <a:endParaRPr lang="en-IN" sz="2000" dirty="0"/>
          </a:p>
          <a:p>
            <a:pPr>
              <a:buNone/>
            </a:pPr>
            <a:r>
              <a:rPr lang="en-IN" sz="2000" dirty="0"/>
              <a:t/>
            </a:r>
            <a:br>
              <a:rPr lang="en-IN" sz="2000" dirty="0"/>
            </a:br>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314"/>
            <a:ext cx="8229600" cy="785794"/>
          </a:xfrm>
        </p:spPr>
        <p:txBody>
          <a:bodyPr>
            <a:normAutofit/>
          </a:bodyPr>
          <a:lstStyle/>
          <a:p>
            <a:pPr algn="ctr"/>
            <a:r>
              <a:rPr lang="en-IN" sz="3600" b="1" dirty="0"/>
              <a:t>M</a:t>
            </a:r>
            <a:r>
              <a:rPr lang="en-IN" sz="3600" b="1" dirty="0" smtClean="0"/>
              <a:t>arket </a:t>
            </a:r>
            <a:r>
              <a:rPr lang="en-IN" sz="3600" b="1" dirty="0"/>
              <a:t>E</a:t>
            </a:r>
            <a:r>
              <a:rPr lang="en-IN" sz="3600" b="1" dirty="0" smtClean="0"/>
              <a:t>ntry</a:t>
            </a:r>
            <a:endParaRPr lang="en-IN" sz="3600" b="1" dirty="0"/>
          </a:p>
        </p:txBody>
      </p:sp>
      <p:sp>
        <p:nvSpPr>
          <p:cNvPr id="3" name="Content Placeholder 2"/>
          <p:cNvSpPr>
            <a:spLocks noGrp="1"/>
          </p:cNvSpPr>
          <p:nvPr>
            <p:ph idx="1"/>
          </p:nvPr>
        </p:nvSpPr>
        <p:spPr>
          <a:xfrm>
            <a:off x="1071538" y="1285860"/>
            <a:ext cx="7615262" cy="4857784"/>
          </a:xfrm>
        </p:spPr>
        <p:txBody>
          <a:bodyPr>
            <a:noAutofit/>
          </a:bodyPr>
          <a:lstStyle/>
          <a:p>
            <a:pPr algn="just"/>
            <a:r>
              <a:rPr lang="en-IN" sz="2400" dirty="0" smtClean="0"/>
              <a:t>As </a:t>
            </a:r>
            <a:r>
              <a:rPr lang="en-IN" sz="2400" dirty="0"/>
              <a:t>globalization has many risks associated with </a:t>
            </a:r>
            <a:r>
              <a:rPr lang="en-IN" sz="2400" dirty="0" smtClean="0"/>
              <a:t>it. </a:t>
            </a:r>
          </a:p>
          <a:p>
            <a:pPr lvl="1" algn="just"/>
            <a:r>
              <a:rPr lang="en-IN" sz="2200" dirty="0" smtClean="0"/>
              <a:t>It </a:t>
            </a:r>
            <a:r>
              <a:rPr lang="en-IN" sz="2200" dirty="0"/>
              <a:t>is advisable to select only most profitable product/ product lines instead of introducing the entire product range</a:t>
            </a:r>
            <a:r>
              <a:rPr lang="en-IN" sz="2200" dirty="0" smtClean="0"/>
              <a:t>.</a:t>
            </a:r>
          </a:p>
          <a:p>
            <a:pPr algn="just"/>
            <a:r>
              <a:rPr lang="en-IN" sz="2400" dirty="0" smtClean="0"/>
              <a:t>The </a:t>
            </a:r>
            <a:r>
              <a:rPr lang="en-IN" sz="2400" dirty="0"/>
              <a:t>choice of the market is decided by market potential. </a:t>
            </a:r>
            <a:endParaRPr lang="en-IN" sz="2400" dirty="0" smtClean="0"/>
          </a:p>
          <a:p>
            <a:pPr lvl="1" algn="just"/>
            <a:r>
              <a:rPr lang="en-IN" sz="2200" dirty="0" smtClean="0"/>
              <a:t>The </a:t>
            </a:r>
            <a:r>
              <a:rPr lang="en-IN" sz="2200" dirty="0"/>
              <a:t>extent of entry barriers and intensity of competition decides the market entry strategy. </a:t>
            </a:r>
            <a:endParaRPr lang="en-IN" sz="2200" dirty="0" smtClean="0"/>
          </a:p>
          <a:p>
            <a:pPr lvl="1" algn="just"/>
            <a:r>
              <a:rPr lang="en-IN" sz="2200" dirty="0" smtClean="0"/>
              <a:t>Lower </a:t>
            </a:r>
            <a:r>
              <a:rPr lang="en-IN" sz="2200" dirty="0"/>
              <a:t>entry barriers and less intensity of competition in a market are conducive to a firms entry in the market</a:t>
            </a:r>
            <a:r>
              <a:rPr lang="en-IN" sz="2200" dirty="0" smtClean="0"/>
              <a:t>.</a:t>
            </a:r>
          </a:p>
          <a:p>
            <a:pPr algn="just"/>
            <a:r>
              <a:rPr lang="en-IN" sz="2400" dirty="0" smtClean="0"/>
              <a:t> </a:t>
            </a:r>
            <a:r>
              <a:rPr lang="en-IN" sz="2400" dirty="0"/>
              <a:t>The mode of market entry </a:t>
            </a:r>
            <a:r>
              <a:rPr lang="en-IN" sz="2400" dirty="0" smtClean="0"/>
              <a:t>depends upon </a:t>
            </a:r>
            <a:r>
              <a:rPr lang="en-IN" sz="2400" dirty="0"/>
              <a:t>two </a:t>
            </a:r>
            <a:r>
              <a:rPr lang="en-IN" sz="2400" dirty="0" smtClean="0"/>
              <a:t>factors.</a:t>
            </a:r>
          </a:p>
          <a:p>
            <a:pPr lvl="1" algn="just"/>
            <a:r>
              <a:rPr lang="en-IN" sz="2200" dirty="0" smtClean="0"/>
              <a:t>Enterprise’s </a:t>
            </a:r>
            <a:r>
              <a:rPr lang="en-IN" sz="2200" dirty="0"/>
              <a:t>policy of export versus local </a:t>
            </a:r>
            <a:r>
              <a:rPr lang="en-IN" sz="2200" dirty="0" smtClean="0"/>
              <a:t>production.</a:t>
            </a:r>
          </a:p>
          <a:p>
            <a:pPr lvl="1" algn="just"/>
            <a:r>
              <a:rPr lang="en-IN" sz="2200" dirty="0" smtClean="0"/>
              <a:t>Extent </a:t>
            </a:r>
            <a:r>
              <a:rPr lang="en-IN" sz="2200" dirty="0"/>
              <a:t>of ownership control over locally performed activities.</a:t>
            </a:r>
          </a:p>
          <a:p>
            <a:pPr algn="just"/>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4"/>
            <a:ext cx="7858180" cy="642942"/>
          </a:xfrm>
        </p:spPr>
        <p:txBody>
          <a:bodyPr>
            <a:noAutofit/>
          </a:bodyPr>
          <a:lstStyle/>
          <a:p>
            <a:pPr algn="ctr"/>
            <a:r>
              <a:rPr lang="en-IN" sz="2800" b="1" dirty="0" smtClean="0"/>
              <a:t>Government </a:t>
            </a:r>
            <a:r>
              <a:rPr lang="en-IN" sz="2800" b="1" dirty="0"/>
              <a:t>Measures Towards </a:t>
            </a:r>
            <a:r>
              <a:rPr lang="en-IN" sz="2800" b="1" dirty="0" smtClean="0"/>
              <a:t>Globalization</a:t>
            </a:r>
            <a:endParaRPr lang="en-IN" sz="2800" dirty="0"/>
          </a:p>
        </p:txBody>
      </p:sp>
      <p:sp>
        <p:nvSpPr>
          <p:cNvPr id="3" name="Content Placeholder 2"/>
          <p:cNvSpPr>
            <a:spLocks noGrp="1"/>
          </p:cNvSpPr>
          <p:nvPr>
            <p:ph idx="1"/>
          </p:nvPr>
        </p:nvSpPr>
        <p:spPr>
          <a:xfrm>
            <a:off x="1071538" y="688987"/>
            <a:ext cx="7786742" cy="5740409"/>
          </a:xfrm>
        </p:spPr>
        <p:txBody>
          <a:bodyPr>
            <a:noAutofit/>
          </a:bodyPr>
          <a:lstStyle/>
          <a:p>
            <a:pPr marL="457200" indent="-457200">
              <a:buFont typeface="+mj-lt"/>
              <a:buAutoNum type="arabicPeriod"/>
            </a:pPr>
            <a:r>
              <a:rPr lang="en-IN" sz="2400" dirty="0" smtClean="0"/>
              <a:t>Scrapping </a:t>
            </a:r>
            <a:r>
              <a:rPr lang="en-IN" sz="2400" dirty="0"/>
              <a:t>the restrictive laws such as foreign exchange and regulation act (FERA) 1973. The foreign exchange management act (FEMA) has been passed by removing the classes which restricted the entry of multinational companies (MNCs)</a:t>
            </a:r>
          </a:p>
          <a:p>
            <a:pPr marL="457200" indent="-457200">
              <a:buFont typeface="+mj-lt"/>
              <a:buAutoNum type="arabicPeriod"/>
            </a:pPr>
            <a:r>
              <a:rPr lang="en-IN" sz="2400" dirty="0" smtClean="0"/>
              <a:t>Allowing </a:t>
            </a:r>
            <a:r>
              <a:rPr lang="en-IN" sz="2400" dirty="0"/>
              <a:t>Indian companies to collaborate with foreign companies in the form of foreign joint ventures (FJVs) and there by many Indian companies have started their FJVs.</a:t>
            </a:r>
          </a:p>
          <a:p>
            <a:pPr marL="457200" indent="-457200">
              <a:buFont typeface="+mj-lt"/>
              <a:buAutoNum type="arabicPeriod"/>
            </a:pPr>
            <a:r>
              <a:rPr lang="en-IN" sz="2400" dirty="0" smtClean="0"/>
              <a:t>Reduction </a:t>
            </a:r>
            <a:r>
              <a:rPr lang="en-IN" sz="2400" dirty="0"/>
              <a:t>of import tariff to 15 percent on the advice of world bank.</a:t>
            </a:r>
          </a:p>
          <a:p>
            <a:pPr marL="457200" indent="-457200">
              <a:buFont typeface="+mj-lt"/>
              <a:buAutoNum type="arabicPeriod"/>
            </a:pPr>
            <a:r>
              <a:rPr lang="en-IN" sz="2400" dirty="0" smtClean="0"/>
              <a:t>Replacing </a:t>
            </a:r>
            <a:r>
              <a:rPr lang="en-IN" sz="2400" dirty="0"/>
              <a:t>import license with tariffs.</a:t>
            </a:r>
          </a:p>
          <a:p>
            <a:pPr marL="457200" indent="-457200">
              <a:buFont typeface="+mj-lt"/>
              <a:buAutoNum type="arabicPeriod"/>
            </a:pPr>
            <a:r>
              <a:rPr lang="en-IN" sz="2400" dirty="0" smtClean="0"/>
              <a:t>Reducing </a:t>
            </a:r>
            <a:r>
              <a:rPr lang="en-IN" sz="2400" dirty="0"/>
              <a:t>and removing some import duties.</a:t>
            </a:r>
          </a:p>
          <a:p>
            <a:pPr marL="457200" indent="-457200">
              <a:buFont typeface="+mj-lt"/>
              <a:buAutoNum type="arabicPeriod"/>
            </a:pPr>
            <a:r>
              <a:rPr lang="en-IN" sz="2400" dirty="0" smtClean="0"/>
              <a:t>Removing </a:t>
            </a:r>
            <a:r>
              <a:rPr lang="en-IN" sz="2400" dirty="0"/>
              <a:t>export subsidies.</a:t>
            </a:r>
          </a:p>
          <a:p>
            <a:pPr marL="457200" indent="-457200">
              <a:buFont typeface="+mj-lt"/>
              <a:buAutoNum type="arabicPeriod"/>
            </a:pPr>
            <a:r>
              <a:rPr lang="en-IN" sz="2400" dirty="0" smtClean="0"/>
              <a:t>Replacing </a:t>
            </a:r>
            <a:r>
              <a:rPr lang="en-IN" sz="2400" dirty="0"/>
              <a:t>license of export with duties.</a:t>
            </a:r>
          </a:p>
          <a:p>
            <a:pPr marL="457200" indent="-457200">
              <a:buFont typeface="+mj-lt"/>
              <a:buAutoNum type="arabicPeriod"/>
            </a:pPr>
            <a:r>
              <a:rPr lang="en-IN" sz="2400" dirty="0" smtClean="0"/>
              <a:t>Imposing </a:t>
            </a:r>
            <a:r>
              <a:rPr lang="en-IN" sz="2400" dirty="0"/>
              <a:t>low, flat tax on the export income.</a:t>
            </a:r>
          </a:p>
          <a:p>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8643998" cy="785818"/>
          </a:xfrm>
        </p:spPr>
        <p:txBody>
          <a:bodyPr>
            <a:noAutofit/>
          </a:bodyPr>
          <a:lstStyle/>
          <a:p>
            <a:pPr algn="ctr"/>
            <a:r>
              <a:rPr lang="en-IN" sz="3200" b="1" dirty="0" smtClean="0"/>
              <a:t>Government </a:t>
            </a:r>
            <a:r>
              <a:rPr lang="en-IN" sz="3200" b="1" dirty="0"/>
              <a:t>Measures Towards </a:t>
            </a:r>
            <a:r>
              <a:rPr lang="en-IN" sz="3200" b="1" dirty="0" smtClean="0"/>
              <a:t>Globalization</a:t>
            </a:r>
            <a:endParaRPr lang="en-IN" sz="3200" dirty="0"/>
          </a:p>
        </p:txBody>
      </p:sp>
      <p:sp>
        <p:nvSpPr>
          <p:cNvPr id="3" name="Content Placeholder 2"/>
          <p:cNvSpPr>
            <a:spLocks noGrp="1"/>
          </p:cNvSpPr>
          <p:nvPr>
            <p:ph idx="1"/>
          </p:nvPr>
        </p:nvSpPr>
        <p:spPr>
          <a:xfrm>
            <a:off x="1000100" y="1260491"/>
            <a:ext cx="7929618" cy="4525963"/>
          </a:xfrm>
        </p:spPr>
        <p:txBody>
          <a:bodyPr>
            <a:noAutofit/>
          </a:bodyPr>
          <a:lstStyle/>
          <a:p>
            <a:pPr>
              <a:buFont typeface="+mj-lt"/>
              <a:buAutoNum type="arabicPeriod" startAt="9"/>
            </a:pPr>
            <a:r>
              <a:rPr lang="en-IN" sz="2400" dirty="0" smtClean="0"/>
              <a:t>Changing </a:t>
            </a:r>
            <a:r>
              <a:rPr lang="en-IN" sz="2400" dirty="0"/>
              <a:t>the policy related to export oriented units and export processing zones.</a:t>
            </a:r>
          </a:p>
          <a:p>
            <a:pPr>
              <a:buFont typeface="+mj-lt"/>
              <a:buAutoNum type="arabicPeriod" startAt="9"/>
            </a:pPr>
            <a:r>
              <a:rPr lang="en-IN" sz="2400" dirty="0" smtClean="0"/>
              <a:t> Liberalizing </a:t>
            </a:r>
            <a:r>
              <a:rPr lang="en-IN" sz="2400" dirty="0"/>
              <a:t>the inflow of foreign direct investments.</a:t>
            </a:r>
          </a:p>
          <a:p>
            <a:pPr>
              <a:buFont typeface="+mj-lt"/>
              <a:buAutoNum type="arabicPeriod" startAt="9"/>
            </a:pPr>
            <a:r>
              <a:rPr lang="en-IN" sz="2400" dirty="0" smtClean="0"/>
              <a:t> Providing </a:t>
            </a:r>
            <a:r>
              <a:rPr lang="en-IN" sz="2400" dirty="0"/>
              <a:t>incentives to MNCs &amp; NRIs for investing in India</a:t>
            </a:r>
            <a:r>
              <a:rPr lang="en-IN" sz="2400" dirty="0" smtClean="0"/>
              <a:t>.</a:t>
            </a:r>
          </a:p>
          <a:p>
            <a:pPr>
              <a:buFont typeface="+mj-lt"/>
              <a:buAutoNum type="arabicPeriod" startAt="9"/>
            </a:pPr>
            <a:r>
              <a:rPr lang="en-IN" sz="2400" dirty="0" smtClean="0"/>
              <a:t> Encouraging </a:t>
            </a:r>
            <a:r>
              <a:rPr lang="en-IN" sz="2400" dirty="0"/>
              <a:t>foreign institutional investors (FIIs) to invest in India.</a:t>
            </a:r>
          </a:p>
          <a:p>
            <a:pPr>
              <a:buFont typeface="+mj-lt"/>
              <a:buAutoNum type="arabicPeriod" startAt="9"/>
            </a:pPr>
            <a:r>
              <a:rPr lang="en-IN" sz="2400" dirty="0" smtClean="0"/>
              <a:t> Allowing </a:t>
            </a:r>
            <a:r>
              <a:rPr lang="en-IN" sz="2400" dirty="0"/>
              <a:t>Indian mutual funds to invest in foreign equity.</a:t>
            </a:r>
          </a:p>
          <a:p>
            <a:pPr>
              <a:buFont typeface="+mj-lt"/>
              <a:buAutoNum type="arabicPeriod" startAt="9"/>
            </a:pPr>
            <a:r>
              <a:rPr lang="en-IN" sz="2400" dirty="0" smtClean="0"/>
              <a:t> Allowing </a:t>
            </a:r>
            <a:r>
              <a:rPr lang="en-IN" sz="2400" dirty="0"/>
              <a:t>rupee to determine its own exchange rate in the international market without an official intervention.</a:t>
            </a:r>
          </a:p>
          <a:p>
            <a:pPr>
              <a:buFont typeface="+mj-lt"/>
              <a:buAutoNum type="arabicPeriod" startAt="9"/>
            </a:pPr>
            <a:r>
              <a:rPr lang="en-IN" sz="2400" dirty="0" smtClean="0"/>
              <a:t> Full </a:t>
            </a:r>
            <a:r>
              <a:rPr lang="en-IN" sz="2400" dirty="0"/>
              <a:t>Convertibility of rupee in the current account.</a:t>
            </a:r>
          </a:p>
          <a:p>
            <a:pPr>
              <a:buFont typeface="+mj-lt"/>
              <a:buAutoNum type="arabicPeriod" startAt="9"/>
            </a:pP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noAutofit/>
          </a:bodyPr>
          <a:lstStyle/>
          <a:p>
            <a:pPr algn="ctr"/>
            <a:r>
              <a:rPr lang="en-IN" sz="3200" b="1" dirty="0">
                <a:effectLst/>
              </a:rPr>
              <a:t>Areas of Concern in Indian Economy with respect to </a:t>
            </a:r>
            <a:r>
              <a:rPr lang="en-IN" sz="3200" b="1" dirty="0" smtClean="0">
                <a:effectLst/>
              </a:rPr>
              <a:t>globalization</a:t>
            </a:r>
            <a:endParaRPr lang="en-IN" sz="3200" dirty="0">
              <a:effectLst/>
            </a:endParaRPr>
          </a:p>
        </p:txBody>
      </p:sp>
      <p:sp>
        <p:nvSpPr>
          <p:cNvPr id="3" name="Content Placeholder 2"/>
          <p:cNvSpPr>
            <a:spLocks noGrp="1"/>
          </p:cNvSpPr>
          <p:nvPr>
            <p:ph idx="1"/>
          </p:nvPr>
        </p:nvSpPr>
        <p:spPr>
          <a:xfrm>
            <a:off x="1000100" y="928670"/>
            <a:ext cx="8001056" cy="5643578"/>
          </a:xfrm>
        </p:spPr>
        <p:txBody>
          <a:bodyPr>
            <a:noAutofit/>
          </a:bodyPr>
          <a:lstStyle/>
          <a:p>
            <a:pPr marL="514350" indent="-514350">
              <a:spcBef>
                <a:spcPts val="300"/>
              </a:spcBef>
              <a:buFont typeface="+mj-lt"/>
              <a:buAutoNum type="arabicPeriod"/>
            </a:pPr>
            <a:r>
              <a:rPr lang="en-IN" sz="2400" dirty="0"/>
              <a:t>The technology gaps of several years. The difficulty in securing technology transfers from the developed countries.</a:t>
            </a:r>
          </a:p>
          <a:p>
            <a:pPr marL="514350" indent="-514350">
              <a:spcBef>
                <a:spcPts val="300"/>
              </a:spcBef>
              <a:buFont typeface="+mj-lt"/>
              <a:buAutoNum type="arabicPeriod"/>
            </a:pPr>
            <a:r>
              <a:rPr lang="en-IN" sz="2400" dirty="0" smtClean="0"/>
              <a:t>Lack </a:t>
            </a:r>
            <a:r>
              <a:rPr lang="en-IN" sz="2400" dirty="0"/>
              <a:t>of Infrastructure</a:t>
            </a:r>
          </a:p>
          <a:p>
            <a:pPr marL="514350" indent="-514350">
              <a:spcBef>
                <a:spcPts val="300"/>
              </a:spcBef>
              <a:buFont typeface="+mj-lt"/>
              <a:buAutoNum type="arabicPeriod"/>
            </a:pPr>
            <a:r>
              <a:rPr lang="en-IN" sz="2400" dirty="0" smtClean="0"/>
              <a:t>Difficult </a:t>
            </a:r>
            <a:r>
              <a:rPr lang="en-IN" sz="2400" dirty="0"/>
              <a:t>to implement true privatization policies in the light of political interventions.</a:t>
            </a:r>
          </a:p>
          <a:p>
            <a:pPr marL="514350" indent="-514350">
              <a:spcBef>
                <a:spcPts val="300"/>
              </a:spcBef>
              <a:buFont typeface="+mj-lt"/>
              <a:buAutoNum type="arabicPeriod"/>
            </a:pPr>
            <a:r>
              <a:rPr lang="en-IN" sz="2400" dirty="0" smtClean="0"/>
              <a:t>Indian </a:t>
            </a:r>
            <a:r>
              <a:rPr lang="en-IN" sz="2400" dirty="0"/>
              <a:t>products and services are rated inferior in terms of price, quality, delivery schedules, etc.</a:t>
            </a:r>
          </a:p>
          <a:p>
            <a:pPr marL="514350" indent="-514350">
              <a:spcBef>
                <a:spcPts val="300"/>
              </a:spcBef>
              <a:buFont typeface="+mj-lt"/>
              <a:buAutoNum type="arabicPeriod"/>
            </a:pPr>
            <a:r>
              <a:rPr lang="en-IN" sz="2400" dirty="0" smtClean="0"/>
              <a:t>High </a:t>
            </a:r>
            <a:r>
              <a:rPr lang="en-IN" sz="2400" dirty="0"/>
              <a:t>cost economy</a:t>
            </a:r>
          </a:p>
          <a:p>
            <a:pPr marL="514350" indent="-514350">
              <a:spcBef>
                <a:spcPts val="300"/>
              </a:spcBef>
              <a:buFont typeface="+mj-lt"/>
              <a:buAutoNum type="arabicPeriod"/>
            </a:pPr>
            <a:r>
              <a:rPr lang="en-IN" sz="2400" dirty="0" smtClean="0"/>
              <a:t>The </a:t>
            </a:r>
            <a:r>
              <a:rPr lang="en-IN" sz="2400" dirty="0"/>
              <a:t>market access in the developed countries is very difficult as they are protected by tariff and non tariff barriers.</a:t>
            </a:r>
          </a:p>
          <a:p>
            <a:pPr marL="514350" indent="-514350">
              <a:spcBef>
                <a:spcPts val="300"/>
              </a:spcBef>
              <a:buFont typeface="+mj-lt"/>
              <a:buAutoNum type="arabicPeriod"/>
            </a:pPr>
            <a:r>
              <a:rPr lang="en-IN" sz="2400" dirty="0" smtClean="0"/>
              <a:t>Unstable </a:t>
            </a:r>
            <a:r>
              <a:rPr lang="en-IN" sz="2400" dirty="0"/>
              <a:t>political economy of India. The coalition governments are not suitable for rapid progress.</a:t>
            </a:r>
          </a:p>
          <a:p>
            <a:pPr marL="514350" indent="-514350">
              <a:spcBef>
                <a:spcPts val="300"/>
              </a:spcBef>
              <a:buFont typeface="+mj-lt"/>
              <a:buAutoNum type="arabicPeriod"/>
            </a:pPr>
            <a:r>
              <a:rPr lang="en-IN" sz="2400" dirty="0" smtClean="0"/>
              <a:t>Limited </a:t>
            </a:r>
            <a:r>
              <a:rPr lang="en-IN" sz="2400" dirty="0"/>
              <a:t>share in world export.</a:t>
            </a:r>
          </a:p>
          <a:p>
            <a:pPr>
              <a:spcBef>
                <a:spcPts val="300"/>
              </a:spcBef>
            </a:pP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4"/>
            <a:ext cx="7686700" cy="1143000"/>
          </a:xfrm>
        </p:spPr>
        <p:txBody>
          <a:bodyPr>
            <a:normAutofit/>
          </a:bodyPr>
          <a:lstStyle/>
          <a:p>
            <a:pPr algn="ctr"/>
            <a:r>
              <a:rPr lang="en-IN" sz="3200" b="1" dirty="0"/>
              <a:t>Globalization and </a:t>
            </a:r>
            <a:r>
              <a:rPr lang="en-IN" sz="3200" b="1" dirty="0" smtClean="0"/>
              <a:t>India</a:t>
            </a:r>
            <a:endParaRPr lang="en-IN" sz="3200" dirty="0"/>
          </a:p>
        </p:txBody>
      </p:sp>
      <p:sp>
        <p:nvSpPr>
          <p:cNvPr id="3" name="Content Placeholder 2"/>
          <p:cNvSpPr>
            <a:spLocks noGrp="1"/>
          </p:cNvSpPr>
          <p:nvPr>
            <p:ph idx="1"/>
          </p:nvPr>
        </p:nvSpPr>
        <p:spPr>
          <a:xfrm>
            <a:off x="1142976" y="1285860"/>
            <a:ext cx="7543824" cy="4525963"/>
          </a:xfrm>
        </p:spPr>
        <p:txBody>
          <a:bodyPr>
            <a:normAutofit fontScale="85000" lnSpcReduction="10000"/>
          </a:bodyPr>
          <a:lstStyle/>
          <a:p>
            <a:pPr marL="4763" indent="0" algn="just">
              <a:buNone/>
            </a:pPr>
            <a:r>
              <a:rPr lang="en-IN" dirty="0"/>
              <a:t>Indian Industries have </a:t>
            </a:r>
            <a:r>
              <a:rPr lang="en-IN" dirty="0" smtClean="0"/>
              <a:t>globalized </a:t>
            </a:r>
            <a:r>
              <a:rPr lang="en-IN" dirty="0"/>
              <a:t>their operations so as to satisfy consumer’s preferences. Due to liberalization policies initiated by India since 1991, many multinational companies have started their operations in India. The Indian industries and new enterprises face stiff competition from multinational companies. This has resulted in improvement in their performance and ultimately benefiting the consumers. Globalization helps domestic companies to acquire and update their technology, be cost effective and ward of future competitive threat.</a:t>
            </a:r>
          </a:p>
          <a:p>
            <a:pPr algn="just"/>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TotalTime>
  <Words>576</Words>
  <Application>Microsoft Office PowerPoint</Application>
  <PresentationFormat>On-screen Show (4:3)</PresentationFormat>
  <Paragraphs>67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GLOBALIZATION AND THE EMERGING BUSINESS / ENTREPRENEURIAL ENVIRONMENT </vt:lpstr>
      <vt:lpstr>Globalization</vt:lpstr>
      <vt:lpstr>Features of Globalization</vt:lpstr>
      <vt:lpstr>Factors influencing globalization</vt:lpstr>
      <vt:lpstr>Market Entry</vt:lpstr>
      <vt:lpstr>Government Measures Towards Globalization</vt:lpstr>
      <vt:lpstr>Government Measures Towards Globalization</vt:lpstr>
      <vt:lpstr>Areas of Concern in Indian Economy with respect to globalization</vt:lpstr>
      <vt:lpstr>Globalization and India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AND THE EMERGING BUSINESS / ENTREPRENEURIAL ENVIRONMENT </dc:title>
  <dc:creator>My</dc:creator>
  <cp:lastModifiedBy>My</cp:lastModifiedBy>
  <cp:revision>21</cp:revision>
  <dcterms:created xsi:type="dcterms:W3CDTF">2020-03-28T15:21:35Z</dcterms:created>
  <dcterms:modified xsi:type="dcterms:W3CDTF">2020-03-29T13:37:45Z</dcterms:modified>
</cp:coreProperties>
</file>