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0"/>
  </p:notesMasterIdLst>
  <p:sldIdLst>
    <p:sldId id="258" r:id="rId2"/>
    <p:sldId id="260" r:id="rId3"/>
    <p:sldId id="279" r:id="rId4"/>
    <p:sldId id="280" r:id="rId5"/>
    <p:sldId id="262" r:id="rId6"/>
    <p:sldId id="284" r:id="rId7"/>
    <p:sldId id="285" r:id="rId8"/>
    <p:sldId id="287" r:id="rId9"/>
    <p:sldId id="299" r:id="rId10"/>
    <p:sldId id="300" r:id="rId11"/>
    <p:sldId id="293" r:id="rId12"/>
    <p:sldId id="294" r:id="rId13"/>
    <p:sldId id="295" r:id="rId14"/>
    <p:sldId id="266" r:id="rId15"/>
    <p:sldId id="268" r:id="rId16"/>
    <p:sldId id="283" r:id="rId17"/>
    <p:sldId id="269" r:id="rId18"/>
    <p:sldId id="270" r:id="rId19"/>
    <p:sldId id="271" r:id="rId20"/>
    <p:sldId id="272" r:id="rId21"/>
    <p:sldId id="275" r:id="rId22"/>
    <p:sldId id="276" r:id="rId23"/>
    <p:sldId id="277" r:id="rId24"/>
    <p:sldId id="278" r:id="rId25"/>
    <p:sldId id="288" r:id="rId26"/>
    <p:sldId id="289" r:id="rId27"/>
    <p:sldId id="291" r:id="rId28"/>
    <p:sldId id="296" r:id="rId29"/>
    <p:sldId id="301" r:id="rId30"/>
    <p:sldId id="302" r:id="rId31"/>
    <p:sldId id="303" r:id="rId32"/>
    <p:sldId id="304" r:id="rId33"/>
    <p:sldId id="305" r:id="rId34"/>
    <p:sldId id="306" r:id="rId35"/>
    <p:sldId id="307" r:id="rId36"/>
    <p:sldId id="308" r:id="rId37"/>
    <p:sldId id="309" r:id="rId38"/>
    <p:sldId id="292"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CB0"/>
    <a:srgbClr val="E1390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AB31C913-C5B2-495E-BEB8-38D6CA87146A}" type="datetimeFigureOut">
              <a:rPr lang="en-IN"/>
              <a:pPr>
                <a:defRPr/>
              </a:pPr>
              <a:t>25-02-2020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BEF4A8E5-8695-4BEE-BDB2-D34C93C47E49}"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DE816A6-9F9F-4006-839D-E1B6A2F6D378}" type="slidenum">
              <a:rPr lang="en-GB" smtClean="0">
                <a:solidFill>
                  <a:srgbClr val="000000"/>
                </a:solidFill>
              </a:rPr>
              <a:pPr/>
              <a:t>1</a:t>
            </a:fld>
            <a:endParaRPr lang="en-GB" smtClean="0">
              <a:solidFill>
                <a:srgbClr val="000000"/>
              </a:solidFill>
            </a:endParaRPr>
          </a:p>
        </p:txBody>
      </p:sp>
      <p:sp>
        <p:nvSpPr>
          <p:cNvPr id="53251" name="Rectangle 2"/>
          <p:cNvSpPr>
            <a:spLocks noRo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B33F0ED-EC2F-4BE4-BD9F-6554CB432854}" type="slidenum">
              <a:rPr lang="en-GB" smtClean="0">
                <a:solidFill>
                  <a:srgbClr val="000000"/>
                </a:solidFill>
              </a:rPr>
              <a:pPr/>
              <a:t>21</a:t>
            </a:fld>
            <a:endParaRPr lang="en-GB" smtClean="0">
              <a:solidFill>
                <a:srgbClr val="000000"/>
              </a:solidFill>
            </a:endParaRPr>
          </a:p>
        </p:txBody>
      </p:sp>
      <p:sp>
        <p:nvSpPr>
          <p:cNvPr id="62467" name="Rectangle 2"/>
          <p:cNvSpPr>
            <a:spLocks noRo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7A44BE-8C6D-49E4-ACB6-4D2AF643E7D9}" type="slidenum">
              <a:rPr lang="en-GB" smtClean="0">
                <a:solidFill>
                  <a:srgbClr val="000000"/>
                </a:solidFill>
              </a:rPr>
              <a:pPr/>
              <a:t>22</a:t>
            </a:fld>
            <a:endParaRPr lang="en-GB" smtClean="0">
              <a:solidFill>
                <a:srgbClr val="000000"/>
              </a:solidFill>
            </a:endParaRPr>
          </a:p>
        </p:txBody>
      </p:sp>
      <p:sp>
        <p:nvSpPr>
          <p:cNvPr id="63491" name="Rectangle 2"/>
          <p:cNvSpPr>
            <a:spLocks noRo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6D73BA6-3BAE-4F14-9382-185C7C6C459A}" type="slidenum">
              <a:rPr lang="en-GB" smtClean="0">
                <a:solidFill>
                  <a:srgbClr val="000000"/>
                </a:solidFill>
              </a:rPr>
              <a:pPr/>
              <a:t>23</a:t>
            </a:fld>
            <a:endParaRPr lang="en-GB" smtClean="0">
              <a:solidFill>
                <a:srgbClr val="000000"/>
              </a:solidFill>
            </a:endParaRPr>
          </a:p>
        </p:txBody>
      </p:sp>
      <p:sp>
        <p:nvSpPr>
          <p:cNvPr id="64515" name="Rectangle 2"/>
          <p:cNvSpPr>
            <a:spLocks noRo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F4BABB-6951-4393-B9C3-096F1DB4269B}" type="slidenum">
              <a:rPr lang="en-GB" smtClean="0">
                <a:solidFill>
                  <a:srgbClr val="000000"/>
                </a:solidFill>
              </a:rPr>
              <a:pPr/>
              <a:t>24</a:t>
            </a:fld>
            <a:endParaRPr lang="en-GB" smtClean="0">
              <a:solidFill>
                <a:srgbClr val="000000"/>
              </a:solidFill>
            </a:endParaRPr>
          </a:p>
        </p:txBody>
      </p:sp>
      <p:sp>
        <p:nvSpPr>
          <p:cNvPr id="65539" name="Rectangle 2"/>
          <p:cNvSpPr>
            <a:spLocks noRo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BFC3F7-74F8-4119-9E17-E4119B2B7A83}" type="slidenum">
              <a:rPr lang="en-GB" smtClean="0">
                <a:solidFill>
                  <a:srgbClr val="000000"/>
                </a:solidFill>
              </a:rPr>
              <a:pPr/>
              <a:t>27</a:t>
            </a:fld>
            <a:endParaRPr lang="en-GB" smtClean="0">
              <a:solidFill>
                <a:srgbClr val="000000"/>
              </a:solidFill>
            </a:endParaRPr>
          </a:p>
        </p:txBody>
      </p:sp>
      <p:sp>
        <p:nvSpPr>
          <p:cNvPr id="66563" name="Rectangle 2"/>
          <p:cNvSpPr>
            <a:spLocks noRo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B76A2B9-1AB9-4664-A31D-9CBCB3D2590F}" type="slidenum">
              <a:rPr lang="en-GB" smtClean="0">
                <a:solidFill>
                  <a:srgbClr val="000000"/>
                </a:solidFill>
              </a:rPr>
              <a:pPr/>
              <a:t>2</a:t>
            </a:fld>
            <a:endParaRPr lang="en-GB" smtClean="0">
              <a:solidFill>
                <a:srgbClr val="000000"/>
              </a:solidFill>
            </a:endParaRPr>
          </a:p>
        </p:txBody>
      </p:sp>
      <p:sp>
        <p:nvSpPr>
          <p:cNvPr id="54275" name="Rectangle 2"/>
          <p:cNvSpPr>
            <a:spLocks noRo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7666E07-3BCB-41FD-9DAF-D47DACD0C62A}" type="slidenum">
              <a:rPr lang="en-GB" smtClean="0">
                <a:solidFill>
                  <a:srgbClr val="000000"/>
                </a:solidFill>
              </a:rPr>
              <a:pPr/>
              <a:t>5</a:t>
            </a:fld>
            <a:endParaRPr lang="en-GB" smtClean="0">
              <a:solidFill>
                <a:srgbClr val="000000"/>
              </a:solidFill>
            </a:endParaRPr>
          </a:p>
        </p:txBody>
      </p:sp>
      <p:sp>
        <p:nvSpPr>
          <p:cNvPr id="55299" name="Rectangle 2"/>
          <p:cNvSpPr>
            <a:spLocks noRo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912263-AF56-4698-8D5B-0559FC7ED946}" type="slidenum">
              <a:rPr lang="en-GB" smtClean="0">
                <a:solidFill>
                  <a:srgbClr val="000000"/>
                </a:solidFill>
              </a:rPr>
              <a:pPr/>
              <a:t>14</a:t>
            </a:fld>
            <a:endParaRPr lang="en-GB" smtClean="0">
              <a:solidFill>
                <a:srgbClr val="000000"/>
              </a:solidFill>
            </a:endParaRPr>
          </a:p>
        </p:txBody>
      </p:sp>
      <p:sp>
        <p:nvSpPr>
          <p:cNvPr id="56323" name="Rectangle 2"/>
          <p:cNvSpPr>
            <a:spLocks noRo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46A22A7-F2C5-4964-9B45-FFDF5C37334D}" type="slidenum">
              <a:rPr lang="en-GB" smtClean="0">
                <a:solidFill>
                  <a:srgbClr val="000000"/>
                </a:solidFill>
              </a:rPr>
              <a:pPr/>
              <a:t>15</a:t>
            </a:fld>
            <a:endParaRPr lang="en-GB" smtClean="0">
              <a:solidFill>
                <a:srgbClr val="000000"/>
              </a:solidFill>
            </a:endParaRPr>
          </a:p>
        </p:txBody>
      </p:sp>
      <p:sp>
        <p:nvSpPr>
          <p:cNvPr id="57347" name="Rectangle 2"/>
          <p:cNvSpPr>
            <a:spLocks noRo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BFC7A01-707C-41D2-BC67-23638E88132E}" type="slidenum">
              <a:rPr lang="en-GB" smtClean="0">
                <a:solidFill>
                  <a:srgbClr val="000000"/>
                </a:solidFill>
              </a:rPr>
              <a:pPr/>
              <a:t>17</a:t>
            </a:fld>
            <a:endParaRPr lang="en-GB" smtClean="0">
              <a:solidFill>
                <a:srgbClr val="000000"/>
              </a:solidFill>
            </a:endParaRPr>
          </a:p>
        </p:txBody>
      </p:sp>
      <p:sp>
        <p:nvSpPr>
          <p:cNvPr id="58371" name="Rectangle 2"/>
          <p:cNvSpPr>
            <a:spLocks noRo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E4DD188-F95B-445D-816D-193E36E4E932}" type="slidenum">
              <a:rPr lang="en-GB" smtClean="0">
                <a:solidFill>
                  <a:srgbClr val="000000"/>
                </a:solidFill>
              </a:rPr>
              <a:pPr/>
              <a:t>18</a:t>
            </a:fld>
            <a:endParaRPr lang="en-GB" smtClean="0">
              <a:solidFill>
                <a:srgbClr val="000000"/>
              </a:solidFill>
            </a:endParaRPr>
          </a:p>
        </p:txBody>
      </p:sp>
      <p:sp>
        <p:nvSpPr>
          <p:cNvPr id="59395" name="Rectangle 2"/>
          <p:cNvSpPr>
            <a:spLocks noRo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2CE5B2-0A43-49B3-BA26-DF2D2CC488B7}" type="slidenum">
              <a:rPr lang="en-GB" smtClean="0">
                <a:solidFill>
                  <a:srgbClr val="000000"/>
                </a:solidFill>
              </a:rPr>
              <a:pPr/>
              <a:t>19</a:t>
            </a:fld>
            <a:endParaRPr lang="en-GB" smtClean="0">
              <a:solidFill>
                <a:srgbClr val="000000"/>
              </a:solidFill>
            </a:endParaRPr>
          </a:p>
        </p:txBody>
      </p:sp>
      <p:sp>
        <p:nvSpPr>
          <p:cNvPr id="60419" name="Rectangle 2"/>
          <p:cNvSpPr>
            <a:spLocks noRo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F5B980-3594-4DC2-A318-3ABF223DF20E}" type="slidenum">
              <a:rPr lang="en-GB" smtClean="0">
                <a:solidFill>
                  <a:srgbClr val="000000"/>
                </a:solidFill>
              </a:rPr>
              <a:pPr/>
              <a:t>20</a:t>
            </a:fld>
            <a:endParaRPr lang="en-GB" smtClean="0">
              <a:solidFill>
                <a:srgbClr val="000000"/>
              </a:solidFill>
            </a:endParaRPr>
          </a:p>
        </p:txBody>
      </p:sp>
      <p:sp>
        <p:nvSpPr>
          <p:cNvPr id="61443" name="Rectangle 2"/>
          <p:cNvSpPr>
            <a:spLocks noRo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b="0">
                <a:latin typeface="Arial" pitchFamily="34" charset="0"/>
                <a:cs typeface="Arial"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b="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b="0">
                <a:latin typeface="Arial" pitchFamily="34" charset="0"/>
                <a:cs typeface="Arial" pitchFamily="34" charset="0"/>
              </a:defRPr>
            </a:lvl1pPr>
          </a:lstStyle>
          <a:p>
            <a:pPr>
              <a:defRPr/>
            </a:pPr>
            <a:fld id="{85ADA55C-7C38-4EE2-88C0-4D3F983753F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b="0">
                <a:latin typeface="Arial" pitchFamily="34" charset="0"/>
                <a:cs typeface="Arial"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b="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b="0">
                <a:latin typeface="Arial" pitchFamily="34" charset="0"/>
                <a:cs typeface="Arial" pitchFamily="34" charset="0"/>
              </a:defRPr>
            </a:lvl1pPr>
          </a:lstStyle>
          <a:p>
            <a:pPr>
              <a:defRPr/>
            </a:pPr>
            <a:fld id="{9ED6FF17-3A7F-43F4-86BC-E00BE292D47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b="0">
                <a:latin typeface="Arial" pitchFamily="34" charset="0"/>
                <a:cs typeface="Arial"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b="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b="0">
                <a:latin typeface="Arial" pitchFamily="34" charset="0"/>
                <a:cs typeface="Arial" pitchFamily="34" charset="0"/>
              </a:defRPr>
            </a:lvl1pPr>
          </a:lstStyle>
          <a:p>
            <a:pPr>
              <a:defRPr/>
            </a:pPr>
            <a:fld id="{DA2429D1-8622-4400-9BBB-4F6DD16F556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b="0">
                <a:latin typeface="Arial" pitchFamily="34" charset="0"/>
                <a:cs typeface="Arial"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b="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b="0">
                <a:latin typeface="Arial" pitchFamily="34" charset="0"/>
                <a:cs typeface="Arial" pitchFamily="34" charset="0"/>
              </a:defRPr>
            </a:lvl1pPr>
          </a:lstStyle>
          <a:p>
            <a:pPr>
              <a:defRPr/>
            </a:pPr>
            <a:fld id="{CAE71F42-8707-437E-97F1-971130E1FBF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0">
                <a:latin typeface="Arial" pitchFamily="34" charset="0"/>
                <a:cs typeface="Arial"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b="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b="0">
                <a:latin typeface="Arial" pitchFamily="34" charset="0"/>
                <a:cs typeface="Arial" pitchFamily="34" charset="0"/>
              </a:defRPr>
            </a:lvl1pPr>
          </a:lstStyle>
          <a:p>
            <a:pPr>
              <a:defRPr/>
            </a:pPr>
            <a:fld id="{EE6D26E6-B73C-4B98-B523-B6D6D9D3018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b="0">
                <a:latin typeface="Arial" pitchFamily="34" charset="0"/>
                <a:cs typeface="Arial" pitchFamily="34" charset="0"/>
              </a:defRPr>
            </a:lvl1pPr>
          </a:lstStyle>
          <a:p>
            <a:pPr>
              <a:defRPr/>
            </a:pPr>
            <a:endParaRPr lang="en-GB"/>
          </a:p>
        </p:txBody>
      </p:sp>
      <p:sp>
        <p:nvSpPr>
          <p:cNvPr id="6" name="Footer Placeholder 4"/>
          <p:cNvSpPr>
            <a:spLocks noGrp="1"/>
          </p:cNvSpPr>
          <p:nvPr>
            <p:ph type="ftr" sz="quarter" idx="11"/>
          </p:nvPr>
        </p:nvSpPr>
        <p:spPr/>
        <p:txBody>
          <a:bodyPr/>
          <a:lstStyle>
            <a:lvl1pPr>
              <a:defRPr b="0">
                <a:latin typeface="Arial" pitchFamily="34" charset="0"/>
                <a:cs typeface="Arial" pitchFamily="34" charset="0"/>
              </a:defRPr>
            </a:lvl1pPr>
          </a:lstStyle>
          <a:p>
            <a:pPr>
              <a:defRPr/>
            </a:pPr>
            <a:endParaRPr lang="en-GB"/>
          </a:p>
        </p:txBody>
      </p:sp>
      <p:sp>
        <p:nvSpPr>
          <p:cNvPr id="7" name="Slide Number Placeholder 5"/>
          <p:cNvSpPr>
            <a:spLocks noGrp="1"/>
          </p:cNvSpPr>
          <p:nvPr>
            <p:ph type="sldNum" sz="quarter" idx="12"/>
          </p:nvPr>
        </p:nvSpPr>
        <p:spPr/>
        <p:txBody>
          <a:bodyPr/>
          <a:lstStyle>
            <a:lvl1pPr>
              <a:defRPr b="0">
                <a:latin typeface="Arial" pitchFamily="34" charset="0"/>
                <a:cs typeface="Arial" pitchFamily="34" charset="0"/>
              </a:defRPr>
            </a:lvl1pPr>
          </a:lstStyle>
          <a:p>
            <a:pPr>
              <a:defRPr/>
            </a:pPr>
            <a:fld id="{E0FE094D-5312-4B1F-9105-3981C90F700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b="0">
                <a:latin typeface="Arial" pitchFamily="34" charset="0"/>
                <a:cs typeface="Arial" pitchFamily="34" charset="0"/>
              </a:defRPr>
            </a:lvl1pPr>
          </a:lstStyle>
          <a:p>
            <a:pPr>
              <a:defRPr/>
            </a:pPr>
            <a:endParaRPr lang="en-GB"/>
          </a:p>
        </p:txBody>
      </p:sp>
      <p:sp>
        <p:nvSpPr>
          <p:cNvPr id="8" name="Footer Placeholder 4"/>
          <p:cNvSpPr>
            <a:spLocks noGrp="1"/>
          </p:cNvSpPr>
          <p:nvPr>
            <p:ph type="ftr" sz="quarter" idx="11"/>
          </p:nvPr>
        </p:nvSpPr>
        <p:spPr/>
        <p:txBody>
          <a:bodyPr/>
          <a:lstStyle>
            <a:lvl1pPr>
              <a:defRPr b="0">
                <a:latin typeface="Arial" pitchFamily="34" charset="0"/>
                <a:cs typeface="Arial" pitchFamily="34" charset="0"/>
              </a:defRPr>
            </a:lvl1pPr>
          </a:lstStyle>
          <a:p>
            <a:pPr>
              <a:defRPr/>
            </a:pPr>
            <a:endParaRPr lang="en-GB"/>
          </a:p>
        </p:txBody>
      </p:sp>
      <p:sp>
        <p:nvSpPr>
          <p:cNvPr id="9" name="Slide Number Placeholder 5"/>
          <p:cNvSpPr>
            <a:spLocks noGrp="1"/>
          </p:cNvSpPr>
          <p:nvPr>
            <p:ph type="sldNum" sz="quarter" idx="12"/>
          </p:nvPr>
        </p:nvSpPr>
        <p:spPr/>
        <p:txBody>
          <a:bodyPr/>
          <a:lstStyle>
            <a:lvl1pPr>
              <a:defRPr b="0">
                <a:latin typeface="Arial" pitchFamily="34" charset="0"/>
                <a:cs typeface="Arial" pitchFamily="34" charset="0"/>
              </a:defRPr>
            </a:lvl1pPr>
          </a:lstStyle>
          <a:p>
            <a:pPr>
              <a:defRPr/>
            </a:pPr>
            <a:fld id="{3EB47927-5032-4F47-9B75-2D965BF08EF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b="0">
                <a:latin typeface="Arial" pitchFamily="34" charset="0"/>
                <a:cs typeface="Arial" pitchFamily="34" charset="0"/>
              </a:defRPr>
            </a:lvl1pPr>
          </a:lstStyle>
          <a:p>
            <a:pPr>
              <a:defRPr/>
            </a:pPr>
            <a:endParaRPr lang="en-GB"/>
          </a:p>
        </p:txBody>
      </p:sp>
      <p:sp>
        <p:nvSpPr>
          <p:cNvPr id="4" name="Footer Placeholder 4"/>
          <p:cNvSpPr>
            <a:spLocks noGrp="1"/>
          </p:cNvSpPr>
          <p:nvPr>
            <p:ph type="ftr" sz="quarter" idx="11"/>
          </p:nvPr>
        </p:nvSpPr>
        <p:spPr/>
        <p:txBody>
          <a:bodyPr/>
          <a:lstStyle>
            <a:lvl1pPr>
              <a:defRPr b="0">
                <a:latin typeface="Arial" pitchFamily="34" charset="0"/>
                <a:cs typeface="Arial" pitchFamily="34" charset="0"/>
              </a:defRPr>
            </a:lvl1pPr>
          </a:lstStyle>
          <a:p>
            <a:pPr>
              <a:defRPr/>
            </a:pPr>
            <a:endParaRPr lang="en-GB"/>
          </a:p>
        </p:txBody>
      </p:sp>
      <p:sp>
        <p:nvSpPr>
          <p:cNvPr id="5" name="Slide Number Placeholder 5"/>
          <p:cNvSpPr>
            <a:spLocks noGrp="1"/>
          </p:cNvSpPr>
          <p:nvPr>
            <p:ph type="sldNum" sz="quarter" idx="12"/>
          </p:nvPr>
        </p:nvSpPr>
        <p:spPr/>
        <p:txBody>
          <a:bodyPr/>
          <a:lstStyle>
            <a:lvl1pPr>
              <a:defRPr b="0">
                <a:latin typeface="Arial" pitchFamily="34" charset="0"/>
                <a:cs typeface="Arial" pitchFamily="34" charset="0"/>
              </a:defRPr>
            </a:lvl1pPr>
          </a:lstStyle>
          <a:p>
            <a:pPr>
              <a:defRPr/>
            </a:pPr>
            <a:fld id="{678244C8-59CE-451E-AFAD-38C425CFBB7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0">
                <a:latin typeface="Arial" pitchFamily="34" charset="0"/>
                <a:cs typeface="Arial" pitchFamily="34" charset="0"/>
              </a:defRPr>
            </a:lvl1pPr>
          </a:lstStyle>
          <a:p>
            <a:pPr>
              <a:defRPr/>
            </a:pPr>
            <a:endParaRPr lang="en-GB"/>
          </a:p>
        </p:txBody>
      </p:sp>
      <p:sp>
        <p:nvSpPr>
          <p:cNvPr id="3" name="Footer Placeholder 4"/>
          <p:cNvSpPr>
            <a:spLocks noGrp="1"/>
          </p:cNvSpPr>
          <p:nvPr>
            <p:ph type="ftr" sz="quarter" idx="11"/>
          </p:nvPr>
        </p:nvSpPr>
        <p:spPr/>
        <p:txBody>
          <a:bodyPr/>
          <a:lstStyle>
            <a:lvl1pPr>
              <a:defRPr b="0">
                <a:latin typeface="Arial" pitchFamily="34" charset="0"/>
                <a:cs typeface="Arial" pitchFamily="34" charset="0"/>
              </a:defRPr>
            </a:lvl1pPr>
          </a:lstStyle>
          <a:p>
            <a:pPr>
              <a:defRPr/>
            </a:pPr>
            <a:endParaRPr lang="en-GB"/>
          </a:p>
        </p:txBody>
      </p:sp>
      <p:sp>
        <p:nvSpPr>
          <p:cNvPr id="4" name="Slide Number Placeholder 5"/>
          <p:cNvSpPr>
            <a:spLocks noGrp="1"/>
          </p:cNvSpPr>
          <p:nvPr>
            <p:ph type="sldNum" sz="quarter" idx="12"/>
          </p:nvPr>
        </p:nvSpPr>
        <p:spPr/>
        <p:txBody>
          <a:bodyPr/>
          <a:lstStyle>
            <a:lvl1pPr>
              <a:defRPr b="0">
                <a:latin typeface="Arial" pitchFamily="34" charset="0"/>
                <a:cs typeface="Arial" pitchFamily="34" charset="0"/>
              </a:defRPr>
            </a:lvl1pPr>
          </a:lstStyle>
          <a:p>
            <a:pPr>
              <a:defRPr/>
            </a:pPr>
            <a:fld id="{BD1485A3-DBE4-4B3C-B4B2-63EFAF9521C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0">
                <a:latin typeface="Arial" pitchFamily="34" charset="0"/>
                <a:cs typeface="Arial" pitchFamily="34" charset="0"/>
              </a:defRPr>
            </a:lvl1pPr>
          </a:lstStyle>
          <a:p>
            <a:pPr>
              <a:defRPr/>
            </a:pPr>
            <a:endParaRPr lang="en-GB"/>
          </a:p>
        </p:txBody>
      </p:sp>
      <p:sp>
        <p:nvSpPr>
          <p:cNvPr id="6" name="Footer Placeholder 4"/>
          <p:cNvSpPr>
            <a:spLocks noGrp="1"/>
          </p:cNvSpPr>
          <p:nvPr>
            <p:ph type="ftr" sz="quarter" idx="11"/>
          </p:nvPr>
        </p:nvSpPr>
        <p:spPr/>
        <p:txBody>
          <a:bodyPr/>
          <a:lstStyle>
            <a:lvl1pPr>
              <a:defRPr b="0">
                <a:latin typeface="Arial" pitchFamily="34" charset="0"/>
                <a:cs typeface="Arial" pitchFamily="34" charset="0"/>
              </a:defRPr>
            </a:lvl1pPr>
          </a:lstStyle>
          <a:p>
            <a:pPr>
              <a:defRPr/>
            </a:pPr>
            <a:endParaRPr lang="en-GB"/>
          </a:p>
        </p:txBody>
      </p:sp>
      <p:sp>
        <p:nvSpPr>
          <p:cNvPr id="7" name="Slide Number Placeholder 5"/>
          <p:cNvSpPr>
            <a:spLocks noGrp="1"/>
          </p:cNvSpPr>
          <p:nvPr>
            <p:ph type="sldNum" sz="quarter" idx="12"/>
          </p:nvPr>
        </p:nvSpPr>
        <p:spPr/>
        <p:txBody>
          <a:bodyPr/>
          <a:lstStyle>
            <a:lvl1pPr>
              <a:defRPr b="0">
                <a:latin typeface="Arial" pitchFamily="34" charset="0"/>
                <a:cs typeface="Arial" pitchFamily="34" charset="0"/>
              </a:defRPr>
            </a:lvl1pPr>
          </a:lstStyle>
          <a:p>
            <a:pPr>
              <a:defRPr/>
            </a:pPr>
            <a:fld id="{5F05D32A-07C6-4A8B-82EA-8AC58A5A404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0">
                <a:latin typeface="Arial" pitchFamily="34" charset="0"/>
                <a:cs typeface="Arial" pitchFamily="34" charset="0"/>
              </a:defRPr>
            </a:lvl1pPr>
          </a:lstStyle>
          <a:p>
            <a:pPr>
              <a:defRPr/>
            </a:pPr>
            <a:endParaRPr lang="en-GB"/>
          </a:p>
        </p:txBody>
      </p:sp>
      <p:sp>
        <p:nvSpPr>
          <p:cNvPr id="6" name="Footer Placeholder 4"/>
          <p:cNvSpPr>
            <a:spLocks noGrp="1"/>
          </p:cNvSpPr>
          <p:nvPr>
            <p:ph type="ftr" sz="quarter" idx="11"/>
          </p:nvPr>
        </p:nvSpPr>
        <p:spPr/>
        <p:txBody>
          <a:bodyPr/>
          <a:lstStyle>
            <a:lvl1pPr>
              <a:defRPr b="0">
                <a:latin typeface="Arial" pitchFamily="34" charset="0"/>
                <a:cs typeface="Arial" pitchFamily="34" charset="0"/>
              </a:defRPr>
            </a:lvl1pPr>
          </a:lstStyle>
          <a:p>
            <a:pPr>
              <a:defRPr/>
            </a:pPr>
            <a:endParaRPr lang="en-GB"/>
          </a:p>
        </p:txBody>
      </p:sp>
      <p:sp>
        <p:nvSpPr>
          <p:cNvPr id="7" name="Slide Number Placeholder 5"/>
          <p:cNvSpPr>
            <a:spLocks noGrp="1"/>
          </p:cNvSpPr>
          <p:nvPr>
            <p:ph type="sldNum" sz="quarter" idx="12"/>
          </p:nvPr>
        </p:nvSpPr>
        <p:spPr/>
        <p:txBody>
          <a:bodyPr/>
          <a:lstStyle>
            <a:lvl1pPr>
              <a:defRPr b="0">
                <a:latin typeface="Arial" pitchFamily="34" charset="0"/>
                <a:cs typeface="Arial" pitchFamily="34" charset="0"/>
              </a:defRPr>
            </a:lvl1pPr>
          </a:lstStyle>
          <a:p>
            <a:pPr>
              <a:defRPr/>
            </a:pPr>
            <a:fld id="{BAA3DBD9-4463-46BD-A520-540E7D65C9B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prstClr val="black">
                    <a:tint val="75000"/>
                  </a:prstClr>
                </a:solidFill>
                <a:latin typeface="Verdana" pitchFamily="34" charset="0"/>
                <a:cs typeface="+mn-cs"/>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prstClr val="black">
                    <a:tint val="75000"/>
                  </a:prstClr>
                </a:solidFill>
                <a:latin typeface="Verdana" pitchFamily="34" charset="0"/>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prstClr val="black">
                    <a:tint val="75000"/>
                  </a:prstClr>
                </a:solidFill>
                <a:latin typeface="Verdana" pitchFamily="34" charset="0"/>
                <a:cs typeface="+mn-cs"/>
              </a:defRPr>
            </a:lvl1pPr>
          </a:lstStyle>
          <a:p>
            <a:pPr>
              <a:defRPr/>
            </a:pPr>
            <a:fld id="{FFF6D09E-A7A7-40D4-A892-A930209FB3E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7158" y="357166"/>
            <a:ext cx="8572778" cy="1938992"/>
          </a:xfrm>
          <a:prstGeom prst="rect">
            <a:avLst/>
          </a:prstGeom>
          <a:noFill/>
        </p:spPr>
        <p:txBody>
          <a:bodyPr>
            <a:spAutoFit/>
          </a:bodyPr>
          <a:lstStyle/>
          <a:p>
            <a:pPr algn="ctr">
              <a:defRPr/>
            </a:pPr>
            <a:r>
              <a:rPr lang="en-IN" sz="4000" b="1" spc="300" dirty="0">
                <a:ln w="11430" cmpd="sng">
                  <a:solidFill>
                    <a:srgbClr val="CEB966">
                      <a:tint val="10000"/>
                    </a:srgbClr>
                  </a:solidFill>
                  <a:prstDash val="solid"/>
                  <a:miter lim="800000"/>
                </a:ln>
                <a:solidFill>
                  <a:srgbClr val="FFC000"/>
                </a:solidFill>
                <a:effectLst>
                  <a:glow rad="45500">
                    <a:srgbClr val="CEB966">
                      <a:satMod val="220000"/>
                      <a:alpha val="35000"/>
                    </a:srgbClr>
                  </a:glow>
                </a:effectLst>
                <a:latin typeface="Times New Roman" pitchFamily="18" charset="0"/>
                <a:cs typeface="Times New Roman" pitchFamily="18" charset="0"/>
              </a:rPr>
              <a:t>Government initiatives and Support for </a:t>
            </a:r>
            <a:r>
              <a:rPr lang="en-IN" sz="4000" b="1" spc="300" dirty="0" err="1">
                <a:ln w="11430" cmpd="sng">
                  <a:solidFill>
                    <a:srgbClr val="CEB966">
                      <a:tint val="10000"/>
                    </a:srgbClr>
                  </a:solidFill>
                  <a:prstDash val="solid"/>
                  <a:miter lim="800000"/>
                </a:ln>
                <a:solidFill>
                  <a:srgbClr val="FFC000"/>
                </a:solidFill>
                <a:effectLst>
                  <a:glow rad="45500">
                    <a:srgbClr val="CEB966">
                      <a:satMod val="220000"/>
                      <a:alpha val="35000"/>
                    </a:srgbClr>
                  </a:glow>
                </a:effectLst>
                <a:latin typeface="Times New Roman" pitchFamily="18" charset="0"/>
                <a:cs typeface="Times New Roman" pitchFamily="18" charset="0"/>
              </a:rPr>
              <a:t>Enterpreneurship</a:t>
            </a:r>
            <a:r>
              <a:rPr lang="en-IN" sz="4000" b="1" spc="300" dirty="0">
                <a:ln w="11430" cmpd="sng">
                  <a:solidFill>
                    <a:srgbClr val="CEB966">
                      <a:tint val="10000"/>
                    </a:srgbClr>
                  </a:solidFill>
                  <a:prstDash val="solid"/>
                  <a:miter lim="800000"/>
                </a:ln>
                <a:solidFill>
                  <a:srgbClr val="FFC000"/>
                </a:solidFill>
                <a:effectLst>
                  <a:glow rad="45500">
                    <a:srgbClr val="CEB966">
                      <a:satMod val="220000"/>
                      <a:alpha val="35000"/>
                    </a:srgbClr>
                  </a:glow>
                </a:effectLst>
                <a:latin typeface="Times New Roman" pitchFamily="18" charset="0"/>
                <a:cs typeface="Times New Roman" pitchFamily="18" charset="0"/>
              </a:rPr>
              <a:t> Among </a:t>
            </a:r>
            <a:r>
              <a:rPr lang="en-IN" sz="4000" b="1" spc="300" dirty="0" err="1">
                <a:ln w="11430" cmpd="sng">
                  <a:solidFill>
                    <a:srgbClr val="CEB966">
                      <a:tint val="10000"/>
                    </a:srgbClr>
                  </a:solidFill>
                  <a:prstDash val="solid"/>
                  <a:miter lim="800000"/>
                </a:ln>
                <a:solidFill>
                  <a:srgbClr val="FFC000"/>
                </a:solidFill>
                <a:effectLst>
                  <a:glow rad="45500">
                    <a:srgbClr val="CEB966">
                      <a:satMod val="220000"/>
                      <a:alpha val="35000"/>
                    </a:srgbClr>
                  </a:glow>
                </a:effectLst>
                <a:latin typeface="Times New Roman" pitchFamily="18" charset="0"/>
                <a:cs typeface="Times New Roman" pitchFamily="18" charset="0"/>
              </a:rPr>
              <a:t>Agri</a:t>
            </a:r>
            <a:r>
              <a:rPr lang="en-IN" sz="4000" b="1" spc="300" dirty="0">
                <a:ln w="11430" cmpd="sng">
                  <a:solidFill>
                    <a:srgbClr val="CEB966">
                      <a:tint val="10000"/>
                    </a:srgbClr>
                  </a:solidFill>
                  <a:prstDash val="solid"/>
                  <a:miter lim="800000"/>
                </a:ln>
                <a:solidFill>
                  <a:srgbClr val="FFC000"/>
                </a:solidFill>
                <a:effectLst>
                  <a:glow rad="45500">
                    <a:srgbClr val="CEB966">
                      <a:satMod val="220000"/>
                      <a:alpha val="35000"/>
                    </a:srgbClr>
                  </a:glow>
                </a:effectLst>
                <a:latin typeface="Times New Roman" pitchFamily="18" charset="0"/>
                <a:cs typeface="Times New Roman" pitchFamily="18" charset="0"/>
              </a:rPr>
              <a:t>-graduates</a:t>
            </a:r>
          </a:p>
        </p:txBody>
      </p:sp>
      <p:sp>
        <p:nvSpPr>
          <p:cNvPr id="13315" name="Rectangle 11"/>
          <p:cNvSpPr>
            <a:spLocks noChangeArrowheads="1"/>
          </p:cNvSpPr>
          <p:nvPr/>
        </p:nvSpPr>
        <p:spPr bwMode="auto">
          <a:xfrm>
            <a:off x="500063" y="4357688"/>
            <a:ext cx="8320087" cy="1784350"/>
          </a:xfrm>
          <a:prstGeom prst="rect">
            <a:avLst/>
          </a:prstGeom>
          <a:noFill/>
          <a:ln w="9525">
            <a:noFill/>
            <a:miter lim="800000"/>
            <a:headEnd/>
            <a:tailEnd/>
          </a:ln>
        </p:spPr>
        <p:txBody>
          <a:bodyPr>
            <a:spAutoFit/>
          </a:bodyPr>
          <a:lstStyle/>
          <a:p>
            <a:pPr algn="ctr"/>
            <a:r>
              <a:rPr lang="en-US" sz="3200" b="1">
                <a:solidFill>
                  <a:srgbClr val="FFC000"/>
                </a:solidFill>
                <a:latin typeface="Verdana" pitchFamily="34" charset="0"/>
              </a:rPr>
              <a:t>Naresh Chandra</a:t>
            </a:r>
          </a:p>
          <a:p>
            <a:pPr algn="ctr"/>
            <a:r>
              <a:rPr lang="en-US" sz="2600" b="1">
                <a:solidFill>
                  <a:schemeClr val="bg1"/>
                </a:solidFill>
                <a:latin typeface="Verdana" pitchFamily="34" charset="0"/>
              </a:rPr>
              <a:t>Pr. Scientist (Agril. Economics)</a:t>
            </a:r>
          </a:p>
          <a:p>
            <a:pPr algn="ctr"/>
            <a:r>
              <a:rPr lang="en-US" sz="2600" b="1">
                <a:solidFill>
                  <a:schemeClr val="bg1"/>
                </a:solidFill>
                <a:latin typeface="Verdana" pitchFamily="34" charset="0"/>
              </a:rPr>
              <a:t>ICAR Research Complex for Eastern Region, Patna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IN" smtClean="0">
                <a:solidFill>
                  <a:srgbClr val="FFFF00"/>
                </a:solidFill>
              </a:rPr>
              <a:t>Nodal training Institutes: Jharkhand</a:t>
            </a:r>
          </a:p>
        </p:txBody>
      </p:sp>
      <p:sp>
        <p:nvSpPr>
          <p:cNvPr id="22531" name="Content Placeholder 2"/>
          <p:cNvSpPr>
            <a:spLocks noGrp="1"/>
          </p:cNvSpPr>
          <p:nvPr>
            <p:ph idx="1"/>
          </p:nvPr>
        </p:nvSpPr>
        <p:spPr>
          <a:xfrm>
            <a:off x="457200" y="2046288"/>
            <a:ext cx="8229600" cy="4525962"/>
          </a:xfrm>
        </p:spPr>
        <p:txBody>
          <a:bodyPr/>
          <a:lstStyle/>
          <a:p>
            <a:r>
              <a:rPr lang="en-IN" smtClean="0">
                <a:solidFill>
                  <a:schemeClr val="bg1"/>
                </a:solidFill>
              </a:rPr>
              <a:t>Mobile Agricultural School &amp; Services (MASS), Ranchi, Shri. Vijay Bharat, Nodal Officer, Mob: 09431588284, 07033698070, vijmassmoon@yahoo.com </a:t>
            </a:r>
          </a:p>
          <a:p>
            <a:r>
              <a:rPr lang="en-IN" smtClean="0">
                <a:solidFill>
                  <a:schemeClr val="bg1"/>
                </a:solidFill>
              </a:rPr>
              <a:t>Tribal Welfare Society, Ranchi, Shri.Baidyanath Yadav,Secretary/Nodal Officer, Mobile: 07061261449,e-Mail tswspanchwati@gmail.com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62000" y="990600"/>
            <a:ext cx="7924800" cy="5281613"/>
          </a:xfrm>
          <a:prstGeom prst="rect">
            <a:avLst/>
          </a:prstGeom>
          <a:noFill/>
          <a:ln w="9525">
            <a:noFill/>
            <a:miter lim="800000"/>
            <a:headEnd/>
            <a:tailEnd/>
          </a:ln>
        </p:spPr>
        <p:txBody>
          <a:bodyPr>
            <a:spAutoFit/>
          </a:bodyPr>
          <a:lstStyle/>
          <a:p>
            <a:pPr marL="457200" indent="-457200">
              <a:buFont typeface="Wingdings" pitchFamily="2" charset="2"/>
              <a:buNone/>
              <a:tabLst>
                <a:tab pos="571500" algn="l"/>
              </a:tabLst>
            </a:pPr>
            <a:r>
              <a:rPr lang="en-US" altLang="en-US" sz="2000" b="1">
                <a:solidFill>
                  <a:srgbClr val="E6DCB0"/>
                </a:solidFill>
                <a:latin typeface="Tahoma" pitchFamily="34" charset="0"/>
              </a:rPr>
              <a:t>Project Cost</a:t>
            </a:r>
            <a:r>
              <a:rPr lang="en-US" altLang="en-US" sz="2000">
                <a:solidFill>
                  <a:srgbClr val="E6DCB0"/>
                </a:solidFill>
                <a:latin typeface="Tahoma" pitchFamily="34" charset="0"/>
              </a:rPr>
              <a:t>:</a:t>
            </a:r>
          </a:p>
          <a:p>
            <a:pPr marL="457200" indent="-457200">
              <a:buFont typeface="Wingdings" pitchFamily="2" charset="2"/>
              <a:buChar char="v"/>
              <a:tabLst>
                <a:tab pos="571500" algn="l"/>
              </a:tabLst>
            </a:pPr>
            <a:r>
              <a:rPr lang="en-US" altLang="en-US" sz="2000">
                <a:solidFill>
                  <a:schemeClr val="bg1"/>
                </a:solidFill>
                <a:latin typeface="Tahoma" pitchFamily="34" charset="0"/>
              </a:rPr>
              <a:t>Individual Projects : Rs.20.00 lakhs </a:t>
            </a:r>
          </a:p>
          <a:p>
            <a:pPr marL="457200" indent="-457200">
              <a:buFont typeface="Wingdings" pitchFamily="2" charset="2"/>
              <a:buChar char="v"/>
              <a:tabLst>
                <a:tab pos="571500" algn="l"/>
              </a:tabLst>
            </a:pPr>
            <a:r>
              <a:rPr lang="en-US" altLang="en-US" sz="2000">
                <a:solidFill>
                  <a:schemeClr val="bg1"/>
                </a:solidFill>
                <a:latin typeface="Tahoma" pitchFamily="34" charset="0"/>
              </a:rPr>
              <a:t>Group  Projects : Rs.100.00 lakhs (5 member group)</a:t>
            </a:r>
          </a:p>
          <a:p>
            <a:pPr marL="457200" indent="-457200">
              <a:buFont typeface="Wingdings" pitchFamily="2" charset="2"/>
              <a:buChar char="v"/>
              <a:tabLst>
                <a:tab pos="571500" algn="l"/>
              </a:tabLst>
            </a:pPr>
            <a:r>
              <a:rPr lang="en-US" altLang="en-US" sz="2000">
                <a:solidFill>
                  <a:schemeClr val="bg1"/>
                </a:solidFill>
                <a:latin typeface="Tahoma" pitchFamily="34" charset="0"/>
              </a:rPr>
              <a:t>An additional limit of Rs.5.00 lakhs subsidy is also provided for extremely successful ventures </a:t>
            </a:r>
          </a:p>
          <a:p>
            <a:pPr marL="457200" indent="-457200">
              <a:buFont typeface="Wingdings" pitchFamily="2" charset="2"/>
              <a:buChar char="v"/>
              <a:tabLst>
                <a:tab pos="571500" algn="l"/>
              </a:tabLst>
            </a:pPr>
            <a:r>
              <a:rPr lang="en-US" altLang="en-US" sz="2000">
                <a:solidFill>
                  <a:schemeClr val="bg1"/>
                </a:solidFill>
                <a:latin typeface="Tahoma" pitchFamily="34" charset="0"/>
              </a:rPr>
              <a:t>Margin Money : 10 –15 % or as decided by individual banks</a:t>
            </a:r>
          </a:p>
          <a:p>
            <a:pPr marL="457200" indent="-457200">
              <a:buFont typeface="Wingdings" pitchFamily="2" charset="2"/>
              <a:buNone/>
              <a:tabLst>
                <a:tab pos="571500" algn="l"/>
              </a:tabLst>
            </a:pPr>
            <a:endParaRPr lang="en-US" altLang="en-US" sz="2000">
              <a:solidFill>
                <a:schemeClr val="bg1"/>
              </a:solidFill>
              <a:latin typeface="Tahoma" pitchFamily="34" charset="0"/>
            </a:endParaRPr>
          </a:p>
          <a:p>
            <a:pPr marL="457200" indent="-457200">
              <a:tabLst>
                <a:tab pos="571500" algn="l"/>
              </a:tabLst>
            </a:pPr>
            <a:r>
              <a:rPr lang="en-US" altLang="en-US" sz="2000" b="1">
                <a:solidFill>
                  <a:srgbClr val="E6DCB0"/>
                </a:solidFill>
                <a:latin typeface="Tahoma" pitchFamily="34" charset="0"/>
              </a:rPr>
              <a:t>Bank Loans: </a:t>
            </a:r>
          </a:p>
          <a:p>
            <a:pPr marL="457200" indent="-457200">
              <a:tabLst>
                <a:tab pos="571500" algn="l"/>
              </a:tabLst>
            </a:pPr>
            <a:r>
              <a:rPr lang="en-US" altLang="en-US" sz="2000">
                <a:solidFill>
                  <a:schemeClr val="bg1"/>
                </a:solidFill>
                <a:latin typeface="Tahoma" pitchFamily="34" charset="0"/>
              </a:rPr>
              <a:t>	Type of Loan  - Composite Term Loan (fixed cost + cost for one operative cycle)- At least 10% of the project cost should be in the form of capital investment</a:t>
            </a:r>
          </a:p>
          <a:p>
            <a:pPr marL="457200" indent="-457200" algn="just">
              <a:spcBef>
                <a:spcPct val="50000"/>
              </a:spcBef>
              <a:buFont typeface="Wingdings" pitchFamily="2" charset="2"/>
              <a:buNone/>
              <a:tabLst>
                <a:tab pos="571500" algn="l"/>
              </a:tabLst>
            </a:pPr>
            <a:endParaRPr lang="en-US" altLang="en-US" sz="700" b="1">
              <a:solidFill>
                <a:schemeClr val="bg1"/>
              </a:solidFill>
              <a:latin typeface="Tahoma" pitchFamily="34" charset="0"/>
            </a:endParaRPr>
          </a:p>
          <a:p>
            <a:pPr marL="457200" indent="-457200" algn="just">
              <a:spcBef>
                <a:spcPct val="50000"/>
              </a:spcBef>
              <a:buFont typeface="Wingdings" pitchFamily="2" charset="2"/>
              <a:buNone/>
              <a:tabLst>
                <a:tab pos="571500" algn="l"/>
              </a:tabLst>
            </a:pPr>
            <a:r>
              <a:rPr lang="en-US" altLang="en-US" sz="2000" b="1">
                <a:solidFill>
                  <a:srgbClr val="E6DCB0"/>
                </a:solidFill>
                <a:latin typeface="Tahoma" pitchFamily="34" charset="0"/>
              </a:rPr>
              <a:t>Security </a:t>
            </a:r>
            <a:r>
              <a:rPr lang="en-US" altLang="en-US" sz="2000">
                <a:solidFill>
                  <a:srgbClr val="E6DCB0"/>
                </a:solidFill>
                <a:latin typeface="Tahoma" pitchFamily="34" charset="0"/>
              </a:rPr>
              <a:t>:</a:t>
            </a:r>
          </a:p>
          <a:p>
            <a:pPr marL="457200" indent="-457200" algn="just">
              <a:spcBef>
                <a:spcPct val="50000"/>
              </a:spcBef>
              <a:buFont typeface="Wingdings" pitchFamily="2" charset="2"/>
              <a:buChar char="v"/>
              <a:tabLst>
                <a:tab pos="571500" algn="l"/>
              </a:tabLst>
            </a:pPr>
            <a:r>
              <a:rPr lang="en-US" altLang="en-US" sz="2000">
                <a:solidFill>
                  <a:schemeClr val="bg1"/>
                </a:solidFill>
                <a:latin typeface="Tahoma" pitchFamily="34" charset="0"/>
              </a:rPr>
              <a:t>Hypothecation of assets, mortgage of lands or third party guarantee.	</a:t>
            </a:r>
          </a:p>
          <a:p>
            <a:pPr marL="457200" indent="-457200" algn="just">
              <a:spcBef>
                <a:spcPct val="50000"/>
              </a:spcBef>
              <a:buFont typeface="Wingdings" pitchFamily="2" charset="2"/>
              <a:buChar char="v"/>
              <a:tabLst>
                <a:tab pos="571500" algn="l"/>
              </a:tabLst>
            </a:pPr>
            <a:r>
              <a:rPr lang="en-US" altLang="en-US" sz="2000">
                <a:solidFill>
                  <a:schemeClr val="bg1"/>
                </a:solidFill>
                <a:latin typeface="Tahoma" pitchFamily="34" charset="0"/>
              </a:rPr>
              <a:t>Collateral Security is waived up to Rs.5.00 lakhs loan.</a:t>
            </a:r>
          </a:p>
        </p:txBody>
      </p:sp>
      <p:sp>
        <p:nvSpPr>
          <p:cNvPr id="23555" name="TextBox 6"/>
          <p:cNvSpPr txBox="1">
            <a:spLocks noChangeArrowheads="1"/>
          </p:cNvSpPr>
          <p:nvPr/>
        </p:nvSpPr>
        <p:spPr bwMode="auto">
          <a:xfrm>
            <a:off x="2411413" y="333375"/>
            <a:ext cx="3878262" cy="646113"/>
          </a:xfrm>
          <a:prstGeom prst="rect">
            <a:avLst/>
          </a:prstGeom>
          <a:noFill/>
          <a:ln w="9525">
            <a:noFill/>
            <a:miter lim="800000"/>
            <a:headEnd/>
            <a:tailEnd/>
          </a:ln>
        </p:spPr>
        <p:txBody>
          <a:bodyPr wrap="none">
            <a:spAutoFit/>
          </a:bodyPr>
          <a:lstStyle/>
          <a:p>
            <a:r>
              <a:rPr lang="en-IN" sz="3600">
                <a:solidFill>
                  <a:srgbClr val="FFFF00"/>
                </a:solidFill>
              </a:rPr>
              <a:t>Loan and Subsidy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714375"/>
            <a:ext cx="8624888" cy="5908675"/>
          </a:xfrm>
          <a:prstGeom prst="rect">
            <a:avLst/>
          </a:prstGeom>
          <a:noFill/>
          <a:ln w="9525">
            <a:noFill/>
            <a:miter lim="800000"/>
            <a:headEnd/>
            <a:tailEnd/>
          </a:ln>
        </p:spPr>
        <p:txBody>
          <a:bodyPr>
            <a:spAutoFit/>
          </a:bodyPr>
          <a:lstStyle/>
          <a:p>
            <a:pPr marL="457200" indent="-457200" algn="just">
              <a:spcBef>
                <a:spcPct val="50000"/>
              </a:spcBef>
              <a:buFont typeface="Wingdings" pitchFamily="2" charset="2"/>
              <a:buNone/>
            </a:pPr>
            <a:r>
              <a:rPr lang="en-US" altLang="en-US" sz="2400" b="1">
                <a:solidFill>
                  <a:srgbClr val="E6DCB0"/>
                </a:solidFill>
                <a:latin typeface="Tahoma" pitchFamily="34" charset="0"/>
              </a:rPr>
              <a:t>Repayment Period</a:t>
            </a:r>
            <a:r>
              <a:rPr lang="en-US" altLang="en-US" sz="2400">
                <a:solidFill>
                  <a:srgbClr val="E6DCB0"/>
                </a:solidFill>
                <a:latin typeface="Tahoma" pitchFamily="34" charset="0"/>
              </a:rPr>
              <a:t>:  </a:t>
            </a:r>
          </a:p>
          <a:p>
            <a:pPr marL="457200" indent="-457200" algn="just">
              <a:spcBef>
                <a:spcPct val="50000"/>
              </a:spcBef>
              <a:buFont typeface="Wingdings" pitchFamily="2" charset="2"/>
              <a:buChar char="v"/>
            </a:pPr>
            <a:r>
              <a:rPr lang="en-US" altLang="en-US" sz="2400">
                <a:solidFill>
                  <a:schemeClr val="bg1"/>
                </a:solidFill>
                <a:latin typeface="Tahoma" pitchFamily="34" charset="0"/>
              </a:rPr>
              <a:t>5 – 10 years depending upon the project.</a:t>
            </a:r>
          </a:p>
          <a:p>
            <a:pPr marL="457200" indent="-457200" algn="just">
              <a:spcBef>
                <a:spcPct val="50000"/>
              </a:spcBef>
              <a:buFont typeface="Wingdings" pitchFamily="2" charset="2"/>
              <a:buChar char="v"/>
            </a:pPr>
            <a:r>
              <a:rPr lang="en-US" altLang="en-US" sz="2400">
                <a:solidFill>
                  <a:schemeClr val="bg1"/>
                </a:solidFill>
                <a:latin typeface="Tahoma" pitchFamily="34" charset="0"/>
              </a:rPr>
              <a:t>Gestation period – Maximum two years as per the nature of the project</a:t>
            </a:r>
          </a:p>
          <a:p>
            <a:pPr marL="457200" indent="-457200"/>
            <a:endParaRPr lang="en-US" altLang="en-US" sz="2400" b="1">
              <a:solidFill>
                <a:schemeClr val="bg1"/>
              </a:solidFill>
              <a:latin typeface="Tahoma" pitchFamily="34" charset="0"/>
            </a:endParaRPr>
          </a:p>
          <a:p>
            <a:pPr marL="457200" indent="-457200"/>
            <a:r>
              <a:rPr lang="en-US" altLang="en-US" sz="2400" b="1">
                <a:solidFill>
                  <a:srgbClr val="E6DCB0"/>
                </a:solidFill>
                <a:latin typeface="Tahoma" pitchFamily="34" charset="0"/>
              </a:rPr>
              <a:t>Rate of Interest :</a:t>
            </a:r>
          </a:p>
          <a:p>
            <a:pPr marL="457200" indent="-457200"/>
            <a:endParaRPr lang="en-US" altLang="en-US" sz="2400" b="1">
              <a:solidFill>
                <a:schemeClr val="bg1"/>
              </a:solidFill>
              <a:latin typeface="Tahoma" pitchFamily="34" charset="0"/>
            </a:endParaRPr>
          </a:p>
          <a:p>
            <a:pPr marL="457200" indent="-457200"/>
            <a:r>
              <a:rPr lang="en-US" altLang="en-US" sz="2400" b="1">
                <a:solidFill>
                  <a:schemeClr val="bg1"/>
                </a:solidFill>
                <a:latin typeface="Tahoma" pitchFamily="34" charset="0"/>
              </a:rPr>
              <a:t>	</a:t>
            </a:r>
            <a:r>
              <a:rPr lang="en-US" altLang="en-US" sz="2400">
                <a:solidFill>
                  <a:schemeClr val="bg1"/>
                </a:solidFill>
                <a:latin typeface="Tahoma" pitchFamily="34" charset="0"/>
              </a:rPr>
              <a:t>As determined by Bank  (Commercial / Private Bank / RRB / State Co-operative Bank).</a:t>
            </a:r>
          </a:p>
          <a:p>
            <a:pPr marL="457200" indent="-457200" algn="just">
              <a:spcBef>
                <a:spcPct val="50000"/>
              </a:spcBef>
              <a:buFont typeface="Wingdings" pitchFamily="2" charset="2"/>
              <a:buNone/>
            </a:pPr>
            <a:endParaRPr lang="en-US" altLang="en-US" sz="2400" b="1">
              <a:solidFill>
                <a:schemeClr val="bg1"/>
              </a:solidFill>
              <a:latin typeface="Tahoma" pitchFamily="34" charset="0"/>
            </a:endParaRPr>
          </a:p>
          <a:p>
            <a:pPr marL="457200" indent="-457200" algn="just">
              <a:spcBef>
                <a:spcPct val="50000"/>
              </a:spcBef>
              <a:buFont typeface="Wingdings" pitchFamily="2" charset="2"/>
              <a:buNone/>
            </a:pPr>
            <a:r>
              <a:rPr lang="en-US" altLang="en-US" sz="2400" b="1">
                <a:solidFill>
                  <a:srgbClr val="E6DCB0"/>
                </a:solidFill>
                <a:latin typeface="Tahoma" pitchFamily="34" charset="0"/>
              </a:rPr>
              <a:t>Composite Subsidy: </a:t>
            </a:r>
          </a:p>
          <a:p>
            <a:pPr marL="457200" indent="-457200" algn="just">
              <a:spcBef>
                <a:spcPct val="50000"/>
              </a:spcBef>
              <a:buFont typeface="Wingdings" pitchFamily="2" charset="2"/>
              <a:buChar char="v"/>
            </a:pPr>
            <a:r>
              <a:rPr lang="en-US" altLang="en-US" sz="2400">
                <a:solidFill>
                  <a:schemeClr val="bg1"/>
                </a:solidFill>
                <a:latin typeface="Tahoma" pitchFamily="34" charset="0"/>
              </a:rPr>
              <a:t>Subsidy will be released by NABARD to the Banks up-front </a:t>
            </a:r>
          </a:p>
          <a:p>
            <a:pPr marL="457200" indent="-457200" algn="just">
              <a:spcBef>
                <a:spcPct val="50000"/>
              </a:spcBef>
              <a:buFont typeface="Wingdings" pitchFamily="2" charset="2"/>
              <a:buNone/>
            </a:pPr>
            <a:endParaRPr lang="en-US" altLang="en-US" sz="2000">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685800"/>
            <a:ext cx="8382000" cy="6924675"/>
          </a:xfrm>
          <a:prstGeom prst="rect">
            <a:avLst/>
          </a:prstGeom>
          <a:noFill/>
          <a:ln w="9525">
            <a:noFill/>
            <a:miter lim="800000"/>
            <a:headEnd/>
            <a:tailEnd/>
          </a:ln>
        </p:spPr>
        <p:txBody>
          <a:bodyPr>
            <a:spAutoFit/>
          </a:bodyPr>
          <a:lstStyle/>
          <a:p>
            <a:pPr marL="457200" indent="-457200" algn="just">
              <a:spcBef>
                <a:spcPct val="50000"/>
              </a:spcBef>
              <a:buFont typeface="Wingdings" pitchFamily="2" charset="2"/>
              <a:buChar char="v"/>
            </a:pPr>
            <a:r>
              <a:rPr lang="en-US" altLang="en-US" sz="2400">
                <a:solidFill>
                  <a:srgbClr val="FF0000"/>
                </a:solidFill>
                <a:latin typeface="Tahoma" pitchFamily="34" charset="0"/>
              </a:rPr>
              <a:t>36% Subsidy </a:t>
            </a:r>
            <a:r>
              <a:rPr lang="en-US" altLang="en-US" sz="2400">
                <a:solidFill>
                  <a:schemeClr val="bg1"/>
                </a:solidFill>
                <a:latin typeface="Tahoma" pitchFamily="34" charset="0"/>
              </a:rPr>
              <a:t>on a maximum Project Cost of Rs. 20.00 lakhs (Rs.100.00 lakhs for Group) for general category, and </a:t>
            </a:r>
            <a:r>
              <a:rPr lang="en-US" altLang="en-US" sz="2400">
                <a:solidFill>
                  <a:srgbClr val="FF0000"/>
                </a:solidFill>
                <a:latin typeface="Tahoma" pitchFamily="34" charset="0"/>
              </a:rPr>
              <a:t>44%</a:t>
            </a:r>
            <a:r>
              <a:rPr lang="en-US" altLang="en-US" sz="2400">
                <a:solidFill>
                  <a:schemeClr val="bg1"/>
                </a:solidFill>
                <a:latin typeface="Tahoma" pitchFamily="34" charset="0"/>
              </a:rPr>
              <a:t> for SC, ST, women, Hilly States (NE States, J&amp;k, H.P and Uttaranchal).</a:t>
            </a:r>
          </a:p>
          <a:p>
            <a:pPr marL="457200" indent="-457200" algn="just">
              <a:spcBef>
                <a:spcPct val="50000"/>
              </a:spcBef>
              <a:buFont typeface="Wingdings" pitchFamily="2" charset="2"/>
              <a:buChar char="v"/>
            </a:pPr>
            <a:r>
              <a:rPr lang="en-US" altLang="en-US" sz="2400">
                <a:solidFill>
                  <a:schemeClr val="bg1"/>
                </a:solidFill>
                <a:latin typeface="Tahoma" pitchFamily="34" charset="0"/>
              </a:rPr>
              <a:t>The benefit of subsidy will be extended maximum twice to a candidate under the Scheme within the prescribed loan limits </a:t>
            </a:r>
          </a:p>
          <a:p>
            <a:pPr marL="457200" indent="-457200" algn="just">
              <a:spcBef>
                <a:spcPct val="50000"/>
              </a:spcBef>
              <a:buFont typeface="Wingdings" pitchFamily="2" charset="2"/>
              <a:buNone/>
            </a:pPr>
            <a:r>
              <a:rPr lang="en-US" altLang="en-US" sz="2400" b="1">
                <a:solidFill>
                  <a:srgbClr val="E6DCB0"/>
                </a:solidFill>
                <a:latin typeface="Tahoma" pitchFamily="34" charset="0"/>
              </a:rPr>
              <a:t>Project Activities</a:t>
            </a:r>
            <a:r>
              <a:rPr lang="en-US" altLang="en-US" sz="2400">
                <a:solidFill>
                  <a:srgbClr val="E6DCB0"/>
                </a:solidFill>
                <a:latin typeface="Tahoma" pitchFamily="34" charset="0"/>
              </a:rPr>
              <a:t>:</a:t>
            </a:r>
          </a:p>
          <a:p>
            <a:pPr marL="457200" indent="-457200" algn="just">
              <a:spcBef>
                <a:spcPct val="50000"/>
              </a:spcBef>
              <a:buFont typeface="Wingdings" pitchFamily="2" charset="2"/>
              <a:buChar char="v"/>
            </a:pPr>
            <a:r>
              <a:rPr lang="en-US" altLang="en-US" sz="2400">
                <a:solidFill>
                  <a:schemeClr val="bg1"/>
                </a:solidFill>
                <a:latin typeface="Tahoma" pitchFamily="34" charset="0"/>
              </a:rPr>
              <a:t>32 activities/ventures mentioned (only illustrative).</a:t>
            </a:r>
          </a:p>
          <a:p>
            <a:pPr marL="457200" indent="-457200" algn="just">
              <a:spcBef>
                <a:spcPct val="50000"/>
              </a:spcBef>
              <a:buFont typeface="Wingdings" pitchFamily="2" charset="2"/>
              <a:buChar char="v"/>
            </a:pPr>
            <a:r>
              <a:rPr lang="en-US" altLang="en-US" sz="2400">
                <a:solidFill>
                  <a:schemeClr val="bg1"/>
                </a:solidFill>
                <a:latin typeface="Tahoma" pitchFamily="34" charset="0"/>
              </a:rPr>
              <a:t>Any Project which provide services to the  farmers</a:t>
            </a:r>
            <a:r>
              <a:rPr lang="en-US" altLang="en-US" sz="2400" b="1">
                <a:solidFill>
                  <a:schemeClr val="bg1"/>
                </a:solidFill>
                <a:latin typeface="Tahoma" pitchFamily="34" charset="0"/>
              </a:rPr>
              <a:t>.</a:t>
            </a:r>
          </a:p>
          <a:p>
            <a:pPr marL="457200" indent="-457200"/>
            <a:endParaRPr lang="en-US" altLang="en-US" sz="2400" b="1">
              <a:solidFill>
                <a:schemeClr val="bg1"/>
              </a:solidFill>
              <a:latin typeface="Tahoma" pitchFamily="34" charset="0"/>
            </a:endParaRPr>
          </a:p>
          <a:p>
            <a:pPr marL="457200" indent="-457200"/>
            <a:r>
              <a:rPr lang="en-US" altLang="en-US" sz="2400" b="1">
                <a:solidFill>
                  <a:srgbClr val="E6DCB0"/>
                </a:solidFill>
                <a:latin typeface="Tahoma" pitchFamily="34" charset="0"/>
              </a:rPr>
              <a:t>Hand Holding by Nodal Training Institutions: </a:t>
            </a:r>
          </a:p>
          <a:p>
            <a:pPr marL="457200" indent="-457200"/>
            <a:endParaRPr lang="en-US" altLang="en-US" sz="2400">
              <a:solidFill>
                <a:schemeClr val="bg1"/>
              </a:solidFill>
              <a:latin typeface="Tahoma" pitchFamily="34" charset="0"/>
            </a:endParaRPr>
          </a:p>
          <a:p>
            <a:pPr marL="457200" indent="-457200"/>
            <a:r>
              <a:rPr lang="en-US" altLang="en-US" sz="2400">
                <a:solidFill>
                  <a:schemeClr val="bg1"/>
                </a:solidFill>
                <a:latin typeface="Tahoma" pitchFamily="34" charset="0"/>
              </a:rPr>
              <a:t>Up to one year	</a:t>
            </a:r>
          </a:p>
          <a:p>
            <a:pPr marL="457200" indent="-457200" algn="just">
              <a:spcBef>
                <a:spcPct val="50000"/>
              </a:spcBef>
              <a:buFont typeface="Wingdings" pitchFamily="2" charset="2"/>
              <a:buChar char="Ø"/>
            </a:pPr>
            <a:endParaRPr lang="en-US" altLang="en-US" sz="2000">
              <a:latin typeface="Tahoma" pitchFamily="34" charset="0"/>
            </a:endParaRPr>
          </a:p>
          <a:p>
            <a:pPr marL="457200" indent="-457200" algn="just">
              <a:spcBef>
                <a:spcPct val="50000"/>
              </a:spcBef>
              <a:buFont typeface="Wingdings" pitchFamily="2" charset="2"/>
              <a:buNone/>
            </a:pPr>
            <a:endParaRPr lang="en-US" altLang="en-US" sz="2000">
              <a:latin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ChangeArrowheads="1"/>
          </p:cNvSpPr>
          <p:nvPr/>
        </p:nvSpPr>
        <p:spPr bwMode="auto">
          <a:xfrm>
            <a:off x="468313" y="44450"/>
            <a:ext cx="8675687" cy="461963"/>
          </a:xfrm>
          <a:prstGeom prst="rect">
            <a:avLst/>
          </a:prstGeom>
          <a:noFill/>
          <a:ln w="9525">
            <a:noFill/>
            <a:miter lim="800000"/>
            <a:headEnd/>
            <a:tailEnd/>
          </a:ln>
        </p:spPr>
        <p:txBody>
          <a:bodyPr>
            <a:spAutoFit/>
          </a:bodyPr>
          <a:lstStyle/>
          <a:p>
            <a:r>
              <a:rPr lang="en-US" sz="2400" b="1">
                <a:solidFill>
                  <a:srgbClr val="FFFF00"/>
                </a:solidFill>
                <a:latin typeface="Verdana" pitchFamily="34" charset="0"/>
              </a:rPr>
              <a:t>State wise progress report (Till 29/10/2018)</a:t>
            </a:r>
            <a:endParaRPr lang="en-IN" sz="2400" b="1">
              <a:solidFill>
                <a:srgbClr val="FFFFFF"/>
              </a:solidFill>
              <a:latin typeface="Verdana" pitchFamily="34" charset="0"/>
            </a:endParaRPr>
          </a:p>
        </p:txBody>
      </p:sp>
      <p:graphicFrame>
        <p:nvGraphicFramePr>
          <p:cNvPr id="4" name="Group 96"/>
          <p:cNvGraphicFramePr>
            <a:graphicFrameLocks noGrp="1"/>
          </p:cNvGraphicFramePr>
          <p:nvPr/>
        </p:nvGraphicFramePr>
        <p:xfrm>
          <a:off x="179388" y="549275"/>
          <a:ext cx="8785225" cy="6291263"/>
        </p:xfrm>
        <a:graphic>
          <a:graphicData uri="http://schemas.openxmlformats.org/drawingml/2006/table">
            <a:tbl>
              <a:tblPr/>
              <a:tblGrid>
                <a:gridCol w="648073"/>
                <a:gridCol w="2592288"/>
                <a:gridCol w="1728192"/>
                <a:gridCol w="1872208"/>
                <a:gridCol w="1944215"/>
              </a:tblGrid>
              <a:tr h="50405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rgbClr val="FFFF00"/>
                          </a:solidFill>
                          <a:effectLst/>
                          <a:latin typeface="Verdana" pitchFamily="34" charset="0"/>
                        </a:rPr>
                        <a:t>S.</a:t>
                      </a:r>
                    </a:p>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rgbClr val="FFFF00"/>
                          </a:solidFill>
                          <a:effectLst/>
                          <a:latin typeface="Verdana" pitchFamily="34" charset="0"/>
                        </a:rPr>
                        <a:t>No.</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rgbClr val="FFFF00"/>
                          </a:solidFill>
                          <a:effectLst/>
                          <a:latin typeface="Verdana" pitchFamily="34" charset="0"/>
                        </a:rPr>
                        <a:t>State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rgbClr val="FFFF00"/>
                          </a:solidFill>
                          <a:effectLst/>
                          <a:latin typeface="Verdana" pitchFamily="34" charset="0"/>
                        </a:rPr>
                        <a:t>Trained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rgbClr val="FFFF00"/>
                          </a:solidFill>
                          <a:effectLst/>
                          <a:latin typeface="Verdana" pitchFamily="34" charset="0"/>
                        </a:rPr>
                        <a:t>Ventures </a:t>
                      </a:r>
                    </a:p>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rgbClr val="FFFF00"/>
                          </a:solidFill>
                          <a:effectLst/>
                          <a:latin typeface="Verdana" pitchFamily="34" charset="0"/>
                        </a:rPr>
                        <a:t>established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rgbClr val="FFFF00"/>
                          </a:solidFill>
                          <a:effectLst/>
                          <a:latin typeface="Verdana" pitchFamily="34" charset="0"/>
                        </a:rPr>
                        <a:t>Success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2790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Andhra Pradesh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994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321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32.29</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2806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Arunachal Pradesh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35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8.57</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58701">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Assam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735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227</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30.88</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33722">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rgbClr val="FFFF00"/>
                          </a:solidFill>
                          <a:effectLst/>
                          <a:latin typeface="Verdana" pitchFamily="34" charset="0"/>
                        </a:rPr>
                        <a:t>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rgbClr val="FFFF00"/>
                          </a:solidFill>
                          <a:effectLst/>
                          <a:latin typeface="Verdana" pitchFamily="34" charset="0"/>
                        </a:rPr>
                        <a:t>Bihar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rgbClr val="FFFF00"/>
                          </a:solidFill>
                          <a:effectLst/>
                          <a:latin typeface="Verdana" pitchFamily="34" charset="0"/>
                        </a:rPr>
                        <a:t>3836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rgbClr val="FFFF00"/>
                          </a:solidFill>
                          <a:effectLst/>
                          <a:latin typeface="Verdana" pitchFamily="34" charset="0"/>
                        </a:rPr>
                        <a:t>1390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rgbClr val="FFFF00"/>
                          </a:solidFill>
                          <a:latin typeface="Verdana" pitchFamily="34" charset="0"/>
                          <a:ea typeface="Verdana" pitchFamily="34" charset="0"/>
                          <a:cs typeface="Verdana" pitchFamily="34" charset="0"/>
                        </a:rPr>
                        <a:t>36.24</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2790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5</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Chandigarh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33.33</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2790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6</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Chattisgarh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716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332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46.37</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2790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7</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Delhi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31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16.13</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2806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8</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Goa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12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7</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58.33</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2790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9</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Gujarat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1785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682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38.21</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2790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10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Haryana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683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236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34.55</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39378">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11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Himachal Pradesh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420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108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25.71</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2790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12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Jammu and Kashmir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1456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191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13.12</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2806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13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Jharkhand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747</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186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24.90</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0">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14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Karnataka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3805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1560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41.00</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253464">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15</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Kerala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199</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51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25.63</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28066">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16</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smtClean="0">
                          <a:ln>
                            <a:noFill/>
                          </a:ln>
                          <a:solidFill>
                            <a:schemeClr val="bg1"/>
                          </a:solidFill>
                          <a:effectLst/>
                          <a:latin typeface="Verdana" pitchFamily="34" charset="0"/>
                        </a:rPr>
                        <a:t>Madhya Pradesh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2732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95000"/>
                        </a:lnSpc>
                        <a:spcBef>
                          <a:spcPts val="300"/>
                        </a:spcBef>
                        <a:spcAft>
                          <a:spcPct val="0"/>
                        </a:spcAft>
                        <a:buClr>
                          <a:schemeClr val="accent1"/>
                        </a:buClr>
                        <a:buSzPct val="80000"/>
                        <a:buFont typeface="Wingdings 2" pitchFamily="18" charset="2"/>
                        <a:buNone/>
                        <a:tabLst/>
                      </a:pPr>
                      <a:r>
                        <a:rPr kumimoji="0" lang="en-US" altLang="en-US" sz="1700" b="1" i="0" u="none" strike="noStrike" cap="none" normalizeH="0" baseline="0" dirty="0" smtClean="0">
                          <a:ln>
                            <a:noFill/>
                          </a:ln>
                          <a:solidFill>
                            <a:schemeClr val="bg1"/>
                          </a:solidFill>
                          <a:effectLst/>
                          <a:latin typeface="Verdana" pitchFamily="34" charset="0"/>
                        </a:rPr>
                        <a:t>1205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44.11</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noGrp="1"/>
          </p:cNvGraphicFramePr>
          <p:nvPr/>
        </p:nvGraphicFramePr>
        <p:xfrm>
          <a:off x="250825" y="188913"/>
          <a:ext cx="8785225" cy="6584950"/>
        </p:xfrm>
        <a:graphic>
          <a:graphicData uri="http://schemas.openxmlformats.org/drawingml/2006/table">
            <a:tbl>
              <a:tblPr/>
              <a:tblGrid>
                <a:gridCol w="1008112"/>
                <a:gridCol w="2160240"/>
                <a:gridCol w="1728192"/>
                <a:gridCol w="2088232"/>
                <a:gridCol w="1800200"/>
              </a:tblGrid>
              <a:tr h="353127">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err="1" smtClean="0">
                          <a:ln>
                            <a:noFill/>
                          </a:ln>
                          <a:solidFill>
                            <a:srgbClr val="FFFF00"/>
                          </a:solidFill>
                          <a:effectLst/>
                          <a:latin typeface="Verdana" pitchFamily="34" charset="0"/>
                        </a:rPr>
                        <a:t>S.No</a:t>
                      </a:r>
                      <a:r>
                        <a:rPr kumimoji="0" lang="en-US" altLang="en-US" sz="1800" b="1" i="0" u="none" strike="noStrike" cap="none" normalizeH="0" baseline="0" dirty="0" smtClean="0">
                          <a:ln>
                            <a:noFill/>
                          </a:ln>
                          <a:solidFill>
                            <a:srgbClr val="FFFF00"/>
                          </a:solidFill>
                          <a:effectLst/>
                          <a:latin typeface="Verdana" pitchFamily="34" charset="0"/>
                        </a:rPr>
                        <a: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rgbClr val="FFFF00"/>
                          </a:solidFill>
                          <a:effectLst/>
                          <a:latin typeface="Verdana" pitchFamily="34" charset="0"/>
                        </a:rPr>
                        <a:t>State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rgbClr val="FFFF00"/>
                          </a:solidFill>
                          <a:effectLst/>
                          <a:latin typeface="Verdana" pitchFamily="34" charset="0"/>
                        </a:rPr>
                        <a:t>Trained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rgbClr val="FFFF00"/>
                          </a:solidFill>
                          <a:effectLst/>
                          <a:latin typeface="Verdana" pitchFamily="34" charset="0"/>
                        </a:rPr>
                        <a:t>Ventures</a:t>
                      </a:r>
                    </a:p>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rgbClr val="FFFF00"/>
                          </a:solidFill>
                          <a:effectLst/>
                          <a:latin typeface="Verdana" pitchFamily="34" charset="0"/>
                        </a:rPr>
                        <a:t>Established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defRPr/>
                      </a:pPr>
                      <a:r>
                        <a:rPr kumimoji="0" lang="en-US" altLang="en-US" sz="1800" b="1" i="0" u="none" strike="noStrike" cap="none" normalizeH="0" baseline="0" dirty="0" smtClean="0">
                          <a:ln>
                            <a:noFill/>
                          </a:ln>
                          <a:solidFill>
                            <a:srgbClr val="FFFF00"/>
                          </a:solidFill>
                          <a:effectLst/>
                          <a:latin typeface="Verdana" pitchFamily="34" charset="0"/>
                        </a:rPr>
                        <a:t>Success %</a:t>
                      </a:r>
                    </a:p>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endParaRPr kumimoji="0" lang="en-US" altLang="en-US" sz="1800" b="1" i="0" u="none" strike="noStrike" cap="none" normalizeH="0" baseline="0" dirty="0" smtClean="0">
                        <a:ln>
                          <a:noFill/>
                        </a:ln>
                        <a:solidFill>
                          <a:srgbClr val="FFFF00"/>
                        </a:solidFill>
                        <a:effectLst/>
                        <a:latin typeface="Verdana"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17</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Maharashtra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rgbClr val="FF0000"/>
                          </a:solidFill>
                          <a:effectLst/>
                          <a:latin typeface="Verdana" pitchFamily="34" charset="0"/>
                        </a:rPr>
                        <a:t>14492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rgbClr val="FF0000"/>
                          </a:solidFill>
                          <a:effectLst/>
                          <a:latin typeface="Verdana" pitchFamily="34" charset="0"/>
                        </a:rPr>
                        <a:t>7094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rgbClr val="FF0000"/>
                          </a:solidFill>
                          <a:latin typeface="Verdana" pitchFamily="34" charset="0"/>
                          <a:ea typeface="Verdana" pitchFamily="34" charset="0"/>
                          <a:cs typeface="Verdana" pitchFamily="34" charset="0"/>
                        </a:rPr>
                        <a:t>48.95</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18</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Manipur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438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128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29.22</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19</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Meghalaya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35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8.57</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20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Mizoram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34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0.00</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21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Nagaland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184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21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11.41</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22</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Orissa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582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114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19.59</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23</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Pondicherry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133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84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63.16</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77248">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24</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Punjab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649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218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33.59</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25</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Rajasthan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3237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1214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37.50</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26</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Sikkim</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11.11</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27</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err="1" smtClean="0">
                          <a:ln>
                            <a:noFill/>
                          </a:ln>
                          <a:solidFill>
                            <a:schemeClr val="bg1"/>
                          </a:solidFill>
                          <a:effectLst/>
                          <a:latin typeface="Verdana" pitchFamily="34" charset="0"/>
                        </a:rPr>
                        <a:t>Telengana</a:t>
                      </a:r>
                      <a:r>
                        <a:rPr kumimoji="0" lang="en-US" altLang="en-US" sz="1800" b="1" i="0" u="none" strike="noStrike" cap="none" normalizeH="0" baseline="0" dirty="0" smtClean="0">
                          <a:ln>
                            <a:noFill/>
                          </a:ln>
                          <a:solidFill>
                            <a:schemeClr val="bg1"/>
                          </a:solidFill>
                          <a:effectLst/>
                          <a:latin typeface="Verdana" pitchFamily="34"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1385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407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29.39</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28</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Tamil Nadu</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6835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3523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51.54</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29</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Tripura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25.00</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44261">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30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Uttar Pradesh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rgbClr val="FF0000"/>
                          </a:solidFill>
                          <a:effectLst/>
                          <a:latin typeface="Verdana" pitchFamily="34" charset="0"/>
                        </a:rPr>
                        <a:t>13303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rgbClr val="FF0000"/>
                          </a:solidFill>
                          <a:effectLst/>
                          <a:latin typeface="Verdana" pitchFamily="34" charset="0"/>
                        </a:rPr>
                        <a:t>6419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rgbClr val="FF0000"/>
                          </a:solidFill>
                          <a:latin typeface="Verdana" pitchFamily="34" charset="0"/>
                          <a:ea typeface="Verdana" pitchFamily="34" charset="0"/>
                          <a:cs typeface="Verdana" pitchFamily="34" charset="0"/>
                        </a:rPr>
                        <a:t>48.25</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95467">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31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Uttaranchal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469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155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33.05</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7900">
                <a:tc>
                  <a:txBody>
                    <a:bodyPr/>
                    <a:lstStyle/>
                    <a:p>
                      <a:pPr algn="ctr"/>
                      <a:r>
                        <a:rPr lang="en-IN" b="1" dirty="0" smtClean="0">
                          <a:solidFill>
                            <a:schemeClr val="bg1"/>
                          </a:solidFill>
                          <a:latin typeface="Verdana" pitchFamily="34" charset="0"/>
                          <a:ea typeface="Verdana" pitchFamily="34" charset="0"/>
                          <a:cs typeface="Verdana" pitchFamily="34" charset="0"/>
                        </a:rPr>
                        <a:t>32</a:t>
                      </a:r>
                      <a:endParaRPr lang="en-IN" b="1" dirty="0">
                        <a:solidFill>
                          <a:schemeClr val="bg1"/>
                        </a:solidFill>
                        <a:latin typeface="Verdana" pitchFamily="34" charset="0"/>
                        <a:ea typeface="Verdana" pitchFamily="34" charset="0"/>
                        <a:cs typeface="Verdana"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smtClean="0">
                          <a:ln>
                            <a:noFill/>
                          </a:ln>
                          <a:solidFill>
                            <a:schemeClr val="bg1"/>
                          </a:solidFill>
                          <a:effectLst/>
                          <a:latin typeface="Verdana" pitchFamily="34" charset="0"/>
                        </a:rPr>
                        <a:t>West Bengal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1120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chemeClr val="bg1"/>
                          </a:solidFill>
                          <a:effectLst/>
                          <a:latin typeface="Verdana" pitchFamily="34" charset="0"/>
                        </a:rPr>
                        <a:t>296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a:solidFill>
                            <a:schemeClr val="bg1"/>
                          </a:solidFill>
                          <a:latin typeface="Verdana" pitchFamily="34" charset="0"/>
                          <a:ea typeface="Verdana" pitchFamily="34" charset="0"/>
                          <a:cs typeface="Verdana" pitchFamily="34" charset="0"/>
                        </a:rPr>
                        <a:t>26.43</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53127">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endParaRPr kumimoji="0" lang="en-GB" altLang="en-US" sz="1800" b="1" i="0" u="none" strike="noStrike" cap="none" normalizeH="0" baseline="0" dirty="0" smtClean="0">
                        <a:ln>
                          <a:noFill/>
                        </a:ln>
                        <a:solidFill>
                          <a:schemeClr val="bg1"/>
                        </a:solidFill>
                        <a:effectLst/>
                        <a:latin typeface="Verdana"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rgbClr val="FFFF00"/>
                          </a:solidFill>
                          <a:effectLst/>
                          <a:latin typeface="Verdana" pitchFamily="34" charset="0"/>
                        </a:rPr>
                        <a:t>Total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defRPr/>
                      </a:pPr>
                      <a:r>
                        <a:rPr kumimoji="0" lang="en-US" altLang="en-US" sz="1800" b="1" i="0" u="none" strike="noStrike" cap="none" normalizeH="0" baseline="0" dirty="0" smtClean="0">
                          <a:ln>
                            <a:noFill/>
                          </a:ln>
                          <a:solidFill>
                            <a:srgbClr val="FFFF00"/>
                          </a:solidFill>
                          <a:effectLst/>
                          <a:latin typeface="Verdana" pitchFamily="34" charset="0"/>
                        </a:rPr>
                        <a:t>61098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85000"/>
                        </a:lnSpc>
                        <a:spcBef>
                          <a:spcPts val="300"/>
                        </a:spcBef>
                        <a:spcAft>
                          <a:spcPct val="0"/>
                        </a:spcAft>
                        <a:buClr>
                          <a:schemeClr val="accent1"/>
                        </a:buClr>
                        <a:buSzPct val="80000"/>
                        <a:buFont typeface="Wingdings 2" pitchFamily="18" charset="2"/>
                        <a:buNone/>
                        <a:tabLst/>
                      </a:pPr>
                      <a:r>
                        <a:rPr kumimoji="0" lang="en-US" altLang="en-US" sz="1800" b="1" i="0" u="none" strike="noStrike" cap="none" normalizeH="0" baseline="0" dirty="0" smtClean="0">
                          <a:ln>
                            <a:noFill/>
                          </a:ln>
                          <a:solidFill>
                            <a:srgbClr val="FFFF00"/>
                          </a:solidFill>
                          <a:effectLst/>
                          <a:latin typeface="Verdana" pitchFamily="34" charset="0"/>
                        </a:rPr>
                        <a:t>26183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fontAlgn="b"/>
                      <a:r>
                        <a:rPr lang="en-IN" sz="1700" b="1" i="0" u="none" strike="noStrike" dirty="0">
                          <a:solidFill>
                            <a:schemeClr val="bg1"/>
                          </a:solidFill>
                          <a:latin typeface="Verdana" pitchFamily="34" charset="0"/>
                          <a:ea typeface="Verdana" pitchFamily="34" charset="0"/>
                          <a:cs typeface="Verdana" pitchFamily="34" charset="0"/>
                        </a:rPr>
                        <a:t>42.85</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250825" y="6021388"/>
            <a:ext cx="3895725" cy="369887"/>
          </a:xfrm>
          <a:prstGeom prst="rect">
            <a:avLst/>
          </a:prstGeom>
          <a:noFill/>
          <a:ln w="9525">
            <a:noFill/>
            <a:miter lim="800000"/>
            <a:headEnd/>
            <a:tailEnd/>
          </a:ln>
        </p:spPr>
        <p:txBody>
          <a:bodyPr wrap="none">
            <a:spAutoFit/>
          </a:bodyPr>
          <a:lstStyle/>
          <a:p>
            <a:r>
              <a:rPr lang="en-IN" b="1">
                <a:solidFill>
                  <a:srgbClr val="FFFF00"/>
                </a:solidFill>
              </a:rPr>
              <a:t>Source: http://www.agriclinics.net</a:t>
            </a:r>
          </a:p>
        </p:txBody>
      </p:sp>
      <p:pic>
        <p:nvPicPr>
          <p:cNvPr id="28675" name="Picture 4" descr="C:\Users\UJJWAL KUMAR\Desktop\ACABC progress.png"/>
          <p:cNvPicPr>
            <a:picLocks noChangeAspect="1" noChangeArrowheads="1"/>
          </p:cNvPicPr>
          <p:nvPr/>
        </p:nvPicPr>
        <p:blipFill>
          <a:blip r:embed="rId2"/>
          <a:srcRect/>
          <a:stretch>
            <a:fillRect/>
          </a:stretch>
        </p:blipFill>
        <p:spPr bwMode="auto">
          <a:xfrm>
            <a:off x="214313" y="428625"/>
            <a:ext cx="875665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ChangeArrowheads="1"/>
          </p:cNvSpPr>
          <p:nvPr/>
        </p:nvSpPr>
        <p:spPr bwMode="auto">
          <a:xfrm>
            <a:off x="323850" y="188913"/>
            <a:ext cx="8353425" cy="492125"/>
          </a:xfrm>
          <a:prstGeom prst="rect">
            <a:avLst/>
          </a:prstGeom>
          <a:noFill/>
          <a:ln w="9525">
            <a:noFill/>
            <a:miter lim="800000"/>
            <a:headEnd/>
            <a:tailEnd/>
          </a:ln>
        </p:spPr>
        <p:txBody>
          <a:bodyPr>
            <a:spAutoFit/>
          </a:bodyPr>
          <a:lstStyle/>
          <a:p>
            <a:r>
              <a:rPr lang="en-US" sz="2600" b="1">
                <a:solidFill>
                  <a:srgbClr val="FFFF00"/>
                </a:solidFill>
                <a:latin typeface="Verdana" pitchFamily="34" charset="0"/>
              </a:rPr>
              <a:t>Agro ventures established (Till 14/11/17) </a:t>
            </a:r>
            <a:endParaRPr lang="en-US" sz="2600" b="1">
              <a:solidFill>
                <a:srgbClr val="FFFFFF"/>
              </a:solidFill>
              <a:latin typeface="Verdana" pitchFamily="34" charset="0"/>
            </a:endParaRPr>
          </a:p>
        </p:txBody>
      </p:sp>
      <p:graphicFrame>
        <p:nvGraphicFramePr>
          <p:cNvPr id="4" name="Group 2"/>
          <p:cNvGraphicFramePr>
            <a:graphicFrameLocks noGrp="1"/>
          </p:cNvGraphicFramePr>
          <p:nvPr/>
        </p:nvGraphicFramePr>
        <p:xfrm>
          <a:off x="179388" y="908050"/>
          <a:ext cx="8785225" cy="5545138"/>
        </p:xfrm>
        <a:graphic>
          <a:graphicData uri="http://schemas.openxmlformats.org/drawingml/2006/table">
            <a:tbl>
              <a:tblPr/>
              <a:tblGrid>
                <a:gridCol w="936104"/>
                <a:gridCol w="5574931"/>
                <a:gridCol w="2273941"/>
              </a:tblGrid>
              <a:tr h="1108923">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err="1" smtClean="0">
                          <a:ln>
                            <a:noFill/>
                          </a:ln>
                          <a:solidFill>
                            <a:srgbClr val="FFFF00"/>
                          </a:solidFill>
                          <a:effectLst/>
                          <a:latin typeface="Verdana" pitchFamily="34" charset="0"/>
                          <a:ea typeface="Verdana" pitchFamily="34" charset="0"/>
                          <a:cs typeface="Verdana" pitchFamily="34" charset="0"/>
                        </a:rPr>
                        <a:t>Sl.No</a:t>
                      </a:r>
                      <a:endPar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Name of the Activity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No. of </a:t>
                      </a:r>
                      <a:r>
                        <a:rPr kumimoji="0" lang="en-US" sz="1800" b="1" i="0" u="none" strike="noStrike" cap="none" normalizeH="0" baseline="0" dirty="0" err="1" smtClean="0">
                          <a:ln>
                            <a:noFill/>
                          </a:ln>
                          <a:solidFill>
                            <a:srgbClr val="FFFF00"/>
                          </a:solidFill>
                          <a:effectLst/>
                          <a:latin typeface="Verdana" pitchFamily="34" charset="0"/>
                          <a:ea typeface="Verdana" pitchFamily="34" charset="0"/>
                          <a:cs typeface="Verdana" pitchFamily="34" charset="0"/>
                        </a:rPr>
                        <a:t>Agri</a:t>
                      </a:r>
                      <a:r>
                        <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-ventures Established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43569">
                <a:tc>
                  <a:txBody>
                    <a:bodyPr/>
                    <a:lstStyle/>
                    <a:p>
                      <a:pPr marL="533400" marR="0" lvl="0" indent="-53340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Agri-Clinics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4353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43569">
                <a:tc>
                  <a:txBody>
                    <a:bodyPr/>
                    <a:lstStyle/>
                    <a:p>
                      <a:pPr marL="533400" marR="0" lvl="0" indent="-53340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Agri-Clinics and Agribusiness Centres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0000"/>
                          </a:solidFill>
                          <a:effectLst/>
                          <a:latin typeface="Verdana" pitchFamily="34" charset="0"/>
                          <a:ea typeface="Verdana" pitchFamily="34" charset="0"/>
                          <a:cs typeface="Verdana" pitchFamily="34" charset="0"/>
                        </a:rPr>
                        <a:t>7279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43569">
                <a:tc>
                  <a:txBody>
                    <a:bodyPr/>
                    <a:lstStyle/>
                    <a:p>
                      <a:pPr marL="533400" marR="0" lvl="0" indent="-53340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Agro-Eco Tourism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43569">
                <a:tc>
                  <a:txBody>
                    <a:bodyPr/>
                    <a:lstStyle/>
                    <a:p>
                      <a:pPr marL="533400" marR="0" lvl="0" indent="-53340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0000"/>
                          </a:solidFill>
                          <a:effectLst/>
                          <a:latin typeface="Verdana" pitchFamily="34" charset="0"/>
                          <a:ea typeface="Verdana" pitchFamily="34" charset="0"/>
                          <a:cs typeface="Verdana" pitchFamily="34" charset="0"/>
                        </a:rPr>
                        <a:t>Animal Feed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43569">
                <a:tc>
                  <a:txBody>
                    <a:bodyPr/>
                    <a:lstStyle/>
                    <a:p>
                      <a:pPr marL="533400" marR="0" lvl="0" indent="-53340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Bio-fertilizer production and Marketing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43569">
                <a:tc>
                  <a:txBody>
                    <a:bodyPr/>
                    <a:lstStyle/>
                    <a:p>
                      <a:pPr marL="533400" marR="0" lvl="0" indent="-53340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Contract Farming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43569">
                <a:tc>
                  <a:txBody>
                    <a:bodyPr/>
                    <a:lstStyle/>
                    <a:p>
                      <a:pPr marL="533400" marR="0" lvl="0" indent="-53340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Cultivation of Medicinal Plants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43569">
                <a:tc>
                  <a:txBody>
                    <a:bodyPr/>
                    <a:lstStyle/>
                    <a:p>
                      <a:pPr marL="533400" marR="0" lvl="0" indent="-53340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Direct Marketing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43569">
                <a:tc>
                  <a:txBody>
                    <a:bodyPr/>
                    <a:lstStyle/>
                    <a:p>
                      <a:pPr marL="533400" marR="0" lvl="0" indent="-53340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Farm Machinery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791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43569">
                <a:tc>
                  <a:txBody>
                    <a:bodyPr/>
                    <a:lstStyle/>
                    <a:p>
                      <a:pPr marL="533400" marR="0" lvl="0" indent="-53340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Fisheries Development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384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noGrp="1"/>
          </p:cNvGraphicFramePr>
          <p:nvPr/>
        </p:nvGraphicFramePr>
        <p:xfrm>
          <a:off x="323850" y="404813"/>
          <a:ext cx="8534400" cy="5819775"/>
        </p:xfrm>
        <a:graphic>
          <a:graphicData uri="http://schemas.openxmlformats.org/drawingml/2006/table">
            <a:tbl>
              <a:tblPr/>
              <a:tblGrid>
                <a:gridCol w="935782"/>
                <a:gridCol w="5007818"/>
                <a:gridCol w="2590800"/>
              </a:tblGrid>
              <a:tr h="1066889">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err="1" smtClean="0">
                          <a:ln>
                            <a:noFill/>
                          </a:ln>
                          <a:solidFill>
                            <a:srgbClr val="FFFF00"/>
                          </a:solidFill>
                          <a:effectLst/>
                          <a:latin typeface="Verdana" pitchFamily="34" charset="0"/>
                          <a:ea typeface="Verdana" pitchFamily="34" charset="0"/>
                          <a:cs typeface="Verdana" pitchFamily="34" charset="0"/>
                        </a:rPr>
                        <a:t>Sl.No</a:t>
                      </a:r>
                      <a:endPar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Name of the Activity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No. of </a:t>
                      </a:r>
                      <a:r>
                        <a:rPr kumimoji="0" lang="en-US" sz="1800" b="1" i="0" u="none" strike="noStrike" cap="none" normalizeH="0" baseline="0" dirty="0" err="1" smtClean="0">
                          <a:ln>
                            <a:noFill/>
                          </a:ln>
                          <a:solidFill>
                            <a:srgbClr val="FFFF00"/>
                          </a:solidFill>
                          <a:effectLst/>
                          <a:latin typeface="Verdana" pitchFamily="34" charset="0"/>
                          <a:ea typeface="Verdana" pitchFamily="34" charset="0"/>
                          <a:cs typeface="Verdana" pitchFamily="34" charset="0"/>
                        </a:rPr>
                        <a:t>Agriventures</a:t>
                      </a:r>
                      <a:r>
                        <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 Established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76026">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Floriculture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26756">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Horticulture Clinic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76026">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Landscape + Nursery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76026">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Nursery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569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76026">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Organic Farming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76026">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Pesticides Production and Marketing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518713">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value addition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333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76026">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Fisheries clinic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76026">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Seed Processing and &amp; Agri-business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377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76026">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Soil Testing Laboratory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
          <p:cNvGraphicFramePr>
            <a:graphicFrameLocks noGrp="1"/>
          </p:cNvGraphicFramePr>
          <p:nvPr/>
        </p:nvGraphicFramePr>
        <p:xfrm>
          <a:off x="179388" y="260350"/>
          <a:ext cx="8640762" cy="6264275"/>
        </p:xfrm>
        <a:graphic>
          <a:graphicData uri="http://schemas.openxmlformats.org/drawingml/2006/table">
            <a:tbl>
              <a:tblPr/>
              <a:tblGrid>
                <a:gridCol w="1023967"/>
                <a:gridCol w="5555847"/>
                <a:gridCol w="2061146"/>
              </a:tblGrid>
              <a:tr h="959545">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err="1" smtClean="0">
                          <a:ln>
                            <a:noFill/>
                          </a:ln>
                          <a:solidFill>
                            <a:srgbClr val="FFFF00"/>
                          </a:solidFill>
                          <a:effectLst/>
                          <a:latin typeface="Verdana" pitchFamily="34" charset="0"/>
                          <a:ea typeface="Verdana" pitchFamily="34" charset="0"/>
                          <a:cs typeface="Verdana" pitchFamily="34" charset="0"/>
                        </a:rPr>
                        <a:t>Sl.No</a:t>
                      </a:r>
                      <a:endPar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Name of the Activity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No. of </a:t>
                      </a:r>
                      <a:r>
                        <a:rPr kumimoji="0" lang="en-US" sz="1800" b="1" i="0" u="none" strike="noStrike" cap="none" normalizeH="0" baseline="0" dirty="0" err="1" smtClean="0">
                          <a:ln>
                            <a:noFill/>
                          </a:ln>
                          <a:solidFill>
                            <a:srgbClr val="FFFF00"/>
                          </a:solidFill>
                          <a:effectLst/>
                          <a:latin typeface="Verdana" pitchFamily="34" charset="0"/>
                          <a:ea typeface="Verdana" pitchFamily="34" charset="0"/>
                          <a:cs typeface="Verdana" pitchFamily="34" charset="0"/>
                        </a:rPr>
                        <a:t>Agriventures</a:t>
                      </a:r>
                      <a:r>
                        <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 Established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3818">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Tissue culture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3818">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Vegetable production &amp; Marketing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350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3818">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Vermi Composting / Organic manure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521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411472">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0000"/>
                          </a:solidFill>
                          <a:effectLst/>
                          <a:latin typeface="Verdana" pitchFamily="34" charset="0"/>
                          <a:ea typeface="Verdana" pitchFamily="34" charset="0"/>
                          <a:cs typeface="Verdana" pitchFamily="34" charset="0"/>
                        </a:rPr>
                        <a:t>Veterinary Clinics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0000"/>
                          </a:solidFill>
                          <a:effectLst/>
                          <a:latin typeface="Verdana" pitchFamily="34" charset="0"/>
                          <a:ea typeface="Verdana" pitchFamily="34" charset="0"/>
                          <a:cs typeface="Verdana" pitchFamily="34" charset="0"/>
                        </a:rPr>
                        <a:t>923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3818">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Crop production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302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3818">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0000"/>
                          </a:solidFill>
                          <a:effectLst/>
                          <a:latin typeface="Verdana" pitchFamily="34" charset="0"/>
                          <a:ea typeface="Verdana" pitchFamily="34" charset="0"/>
                          <a:cs typeface="Verdana" pitchFamily="34" charset="0"/>
                        </a:rPr>
                        <a:t>Dairy/Poultry/Piggery/Goat etc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0000"/>
                          </a:solidFill>
                          <a:effectLst/>
                          <a:latin typeface="Verdana" pitchFamily="34" charset="0"/>
                          <a:ea typeface="Verdana" pitchFamily="34" charset="0"/>
                          <a:cs typeface="Verdana" pitchFamily="34" charset="0"/>
                        </a:rPr>
                        <a:t>8303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3818">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Rural Godowns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671681">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Production &amp; Marketing of Bio-Control 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3818">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Agriculture Journalism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3818">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Sericulture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3818">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Mushroom Cultivation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3818">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smtClean="0">
                          <a:ln>
                            <a:noFill/>
                          </a:ln>
                          <a:solidFill>
                            <a:schemeClr val="bg1"/>
                          </a:solidFill>
                          <a:effectLst/>
                          <a:latin typeface="Verdana" pitchFamily="34" charset="0"/>
                          <a:ea typeface="Verdana" pitchFamily="34" charset="0"/>
                          <a:cs typeface="Verdana" pitchFamily="34" charset="0"/>
                        </a:rPr>
                        <a:t>Apiary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104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83818">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endParaRPr kumimoji="0" lang="en-GB" sz="1800" b="1" i="0" u="none" strike="noStrike" cap="none" normalizeH="0" baseline="0" smtClean="0">
                        <a:ln>
                          <a:noFill/>
                        </a:ln>
                        <a:solidFill>
                          <a:schemeClr val="bg1"/>
                        </a:solidFill>
                        <a:effectLst/>
                        <a:latin typeface="Verdana" pitchFamily="34" charset="0"/>
                        <a:ea typeface="Verdana" pitchFamily="34" charset="0"/>
                        <a:cs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Total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ts val="25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26183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ChangeArrowheads="1"/>
          </p:cNvSpPr>
          <p:nvPr/>
        </p:nvSpPr>
        <p:spPr bwMode="auto">
          <a:xfrm>
            <a:off x="285750" y="928688"/>
            <a:ext cx="8643938" cy="4832350"/>
          </a:xfrm>
          <a:prstGeom prst="rect">
            <a:avLst/>
          </a:prstGeom>
          <a:noFill/>
          <a:ln w="9525">
            <a:noFill/>
            <a:miter lim="800000"/>
            <a:headEnd/>
            <a:tailEnd/>
          </a:ln>
        </p:spPr>
        <p:txBody>
          <a:bodyPr>
            <a:spAutoFit/>
          </a:bodyPr>
          <a:lstStyle/>
          <a:p>
            <a:pPr algn="just">
              <a:buFont typeface="Arial" pitchFamily="34" charset="0"/>
              <a:buChar char="•"/>
              <a:defRPr/>
            </a:pPr>
            <a:r>
              <a:rPr lang="en-IN" sz="2800" b="1" dirty="0">
                <a:solidFill>
                  <a:schemeClr val="bg1"/>
                </a:solidFill>
                <a:latin typeface="+mn-lt"/>
              </a:rPr>
              <a:t>Every year, almost </a:t>
            </a:r>
            <a:r>
              <a:rPr lang="en-IN" sz="2800" b="1" dirty="0">
                <a:solidFill>
                  <a:srgbClr val="FFFF00"/>
                </a:solidFill>
                <a:latin typeface="+mn-lt"/>
              </a:rPr>
              <a:t>17000 agri. Graduates</a:t>
            </a:r>
            <a:r>
              <a:rPr lang="en-IN" sz="2800" b="1" dirty="0">
                <a:solidFill>
                  <a:srgbClr val="FF0000"/>
                </a:solidFill>
                <a:latin typeface="+mn-lt"/>
              </a:rPr>
              <a:t>  </a:t>
            </a:r>
            <a:r>
              <a:rPr lang="en-IN" sz="2800" b="1" dirty="0">
                <a:solidFill>
                  <a:schemeClr val="bg1"/>
                </a:solidFill>
                <a:latin typeface="+mn-lt"/>
              </a:rPr>
              <a:t>pass from    different SAUs and other  recognised Universities.</a:t>
            </a:r>
          </a:p>
          <a:p>
            <a:pPr algn="just">
              <a:buFont typeface="Arial" pitchFamily="34" charset="0"/>
              <a:buChar char="•"/>
              <a:defRPr/>
            </a:pPr>
            <a:endParaRPr lang="en-IN" sz="2800" b="1" dirty="0">
              <a:solidFill>
                <a:schemeClr val="bg1"/>
              </a:solidFill>
              <a:latin typeface="+mn-lt"/>
            </a:endParaRPr>
          </a:p>
          <a:p>
            <a:pPr algn="just">
              <a:buFont typeface="Arial" pitchFamily="34" charset="0"/>
              <a:buChar char="•"/>
              <a:defRPr/>
            </a:pPr>
            <a:r>
              <a:rPr lang="en-IN" sz="2800" b="1" dirty="0">
                <a:solidFill>
                  <a:schemeClr val="bg1"/>
                </a:solidFill>
                <a:latin typeface="+mn-lt"/>
              </a:rPr>
              <a:t>Out of these, nearly half get employed/goes for higher     education and rest remain unemployed.</a:t>
            </a:r>
          </a:p>
          <a:p>
            <a:pPr algn="just">
              <a:buFont typeface="Arial" pitchFamily="34" charset="0"/>
              <a:buChar char="•"/>
              <a:defRPr/>
            </a:pPr>
            <a:endParaRPr lang="en-IN" sz="2800" b="1" dirty="0">
              <a:solidFill>
                <a:schemeClr val="bg1"/>
              </a:solidFill>
              <a:latin typeface="+mn-lt"/>
            </a:endParaRPr>
          </a:p>
          <a:p>
            <a:pPr algn="just">
              <a:buFont typeface="Arial" pitchFamily="34" charset="0"/>
              <a:buChar char="•"/>
              <a:defRPr/>
            </a:pPr>
            <a:r>
              <a:rPr lang="en-IN" sz="2800" b="1" dirty="0">
                <a:solidFill>
                  <a:schemeClr val="bg1"/>
                </a:solidFill>
                <a:latin typeface="+mn-lt"/>
              </a:rPr>
              <a:t>To tap this potential trained manpower for providing quality extension services to farmers as well as providing them gainful employment opportunities, </a:t>
            </a:r>
            <a:r>
              <a:rPr lang="en-IN" sz="2800" b="1" dirty="0">
                <a:solidFill>
                  <a:srgbClr val="FFFF00"/>
                </a:solidFill>
                <a:latin typeface="+mn-lt"/>
              </a:rPr>
              <a:t>(</a:t>
            </a:r>
            <a:r>
              <a:rPr lang="en-IN" sz="2800" b="1" dirty="0" err="1">
                <a:solidFill>
                  <a:srgbClr val="FFFF00"/>
                </a:solidFill>
                <a:latin typeface="+mn-lt"/>
              </a:rPr>
              <a:t>Agriclinic</a:t>
            </a:r>
            <a:r>
              <a:rPr lang="en-IN" sz="2800" b="1" dirty="0">
                <a:solidFill>
                  <a:srgbClr val="FFFF00"/>
                </a:solidFill>
                <a:latin typeface="+mn-lt"/>
              </a:rPr>
              <a:t>) &amp;  (Agribusiness centre) </a:t>
            </a:r>
            <a:r>
              <a:rPr lang="en-IN" sz="2800" b="1" dirty="0">
                <a:solidFill>
                  <a:schemeClr val="bg1"/>
                </a:solidFill>
                <a:latin typeface="+mn-lt"/>
              </a:rPr>
              <a:t>schemes were launched by </a:t>
            </a:r>
            <a:r>
              <a:rPr lang="en-IN" sz="2800" b="1" dirty="0" err="1">
                <a:solidFill>
                  <a:schemeClr val="bg1"/>
                </a:solidFill>
                <a:latin typeface="+mn-lt"/>
              </a:rPr>
              <a:t>MoAFW</a:t>
            </a:r>
            <a:r>
              <a:rPr lang="en-IN" sz="2800" b="1" dirty="0">
                <a:solidFill>
                  <a:schemeClr val="bg1"/>
                </a:solidFill>
                <a:latin typeface="+mn-lt"/>
              </a:rPr>
              <a:t> in collaboration with NABARD on </a:t>
            </a:r>
            <a:r>
              <a:rPr lang="en-IN" sz="2800" b="1" dirty="0">
                <a:solidFill>
                  <a:srgbClr val="FFFF00"/>
                </a:solidFill>
                <a:latin typeface="+mn-lt"/>
              </a:rPr>
              <a:t>9</a:t>
            </a:r>
            <a:r>
              <a:rPr lang="en-IN" sz="2800" b="1" baseline="30000" dirty="0">
                <a:solidFill>
                  <a:srgbClr val="FFFF00"/>
                </a:solidFill>
                <a:latin typeface="+mn-lt"/>
              </a:rPr>
              <a:t>th</a:t>
            </a:r>
            <a:r>
              <a:rPr lang="en-IN" sz="2800" b="1" dirty="0">
                <a:solidFill>
                  <a:srgbClr val="FFFF00"/>
                </a:solidFill>
                <a:latin typeface="+mn-lt"/>
              </a:rPr>
              <a:t> </a:t>
            </a:r>
            <a:r>
              <a:rPr lang="en-IN" sz="2400" b="1" dirty="0">
                <a:solidFill>
                  <a:srgbClr val="FFFF00"/>
                </a:solidFill>
                <a:latin typeface="Verdana" pitchFamily="34" charset="0"/>
              </a:rPr>
              <a:t>April, 2002</a:t>
            </a:r>
            <a:r>
              <a:rPr lang="en-IN" sz="2600" b="1" dirty="0">
                <a:solidFill>
                  <a:srgbClr val="FFFF00"/>
                </a:solidFill>
                <a:latin typeface="Verdana" pitchFamily="34" charset="0"/>
              </a:rPr>
              <a:t>. </a:t>
            </a:r>
          </a:p>
        </p:txBody>
      </p:sp>
      <p:sp>
        <p:nvSpPr>
          <p:cNvPr id="14339" name="Title 2"/>
          <p:cNvSpPr>
            <a:spLocks noGrp="1"/>
          </p:cNvSpPr>
          <p:nvPr>
            <p:ph type="title"/>
          </p:nvPr>
        </p:nvSpPr>
        <p:spPr>
          <a:xfrm>
            <a:off x="714375" y="0"/>
            <a:ext cx="7643813" cy="857250"/>
          </a:xfrm>
        </p:spPr>
        <p:txBody>
          <a:bodyPr/>
          <a:lstStyle/>
          <a:p>
            <a:r>
              <a:rPr lang="en-US" smtClean="0">
                <a:solidFill>
                  <a:srgbClr val="FFFF00"/>
                </a:solidFill>
              </a:rPr>
              <a:t>Introduction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250825" y="44450"/>
            <a:ext cx="8713788" cy="831850"/>
          </a:xfrm>
          <a:prstGeom prst="rect">
            <a:avLst/>
          </a:prstGeom>
          <a:noFill/>
          <a:ln w="9525">
            <a:noFill/>
            <a:miter lim="800000"/>
            <a:headEnd/>
            <a:tailEnd/>
          </a:ln>
        </p:spPr>
        <p:txBody>
          <a:bodyPr>
            <a:spAutoFit/>
          </a:bodyPr>
          <a:lstStyle/>
          <a:p>
            <a:pPr algn="ctr"/>
            <a:r>
              <a:rPr lang="en-IN" sz="2400" b="1">
                <a:solidFill>
                  <a:srgbClr val="FFFF00"/>
                </a:solidFill>
              </a:rPr>
              <a:t>Major banks through which projects sanctioned </a:t>
            </a:r>
          </a:p>
          <a:p>
            <a:pPr algn="ctr"/>
            <a:r>
              <a:rPr lang="en-IN" sz="2400" b="1">
                <a:solidFill>
                  <a:srgbClr val="FFFF00"/>
                </a:solidFill>
              </a:rPr>
              <a:t>under ACABC</a:t>
            </a:r>
          </a:p>
        </p:txBody>
      </p:sp>
      <p:graphicFrame>
        <p:nvGraphicFramePr>
          <p:cNvPr id="5" name="Table 4"/>
          <p:cNvGraphicFramePr>
            <a:graphicFrameLocks noGrp="1"/>
          </p:cNvGraphicFramePr>
          <p:nvPr/>
        </p:nvGraphicFramePr>
        <p:xfrm>
          <a:off x="179388" y="962025"/>
          <a:ext cx="8712200" cy="5562600"/>
        </p:xfrm>
        <a:graphic>
          <a:graphicData uri="http://schemas.openxmlformats.org/drawingml/2006/table">
            <a:tbl>
              <a:tblPr firstRow="1" bandRow="1">
                <a:tableStyleId>{5C22544A-7EE6-4342-B048-85BDC9FD1C3A}</a:tableStyleId>
              </a:tblPr>
              <a:tblGrid>
                <a:gridCol w="792088"/>
                <a:gridCol w="5016558"/>
                <a:gridCol w="2904323"/>
              </a:tblGrid>
              <a:tr h="370840">
                <a:tc>
                  <a:txBody>
                    <a:bodyPr/>
                    <a:lstStyle/>
                    <a:p>
                      <a:r>
                        <a:rPr lang="en-IN" sz="1800" b="1" dirty="0" err="1" smtClean="0"/>
                        <a:t>Sl</a:t>
                      </a:r>
                      <a:r>
                        <a:rPr lang="en-IN" sz="1800" b="1" dirty="0" smtClean="0"/>
                        <a:t> No.</a:t>
                      </a:r>
                      <a:endParaRPr lang="en-IN" sz="1800" b="1" dirty="0"/>
                    </a:p>
                  </a:txBody>
                  <a:tcPr/>
                </a:tc>
                <a:tc>
                  <a:txBody>
                    <a:bodyPr/>
                    <a:lstStyle/>
                    <a:p>
                      <a:r>
                        <a:rPr lang="en-IN" sz="1800" b="1" dirty="0" smtClean="0"/>
                        <a:t>Name of the Bank</a:t>
                      </a:r>
                      <a:endParaRPr lang="en-IN" sz="1800" b="1" dirty="0"/>
                    </a:p>
                  </a:txBody>
                  <a:tcPr/>
                </a:tc>
                <a:tc>
                  <a:txBody>
                    <a:bodyPr/>
                    <a:lstStyle/>
                    <a:p>
                      <a:r>
                        <a:rPr lang="en-IN" sz="1800" b="1" dirty="0" smtClean="0"/>
                        <a:t>No. Of projects sanctioned</a:t>
                      </a:r>
                      <a:endParaRPr lang="en-IN" sz="1800" b="1" dirty="0"/>
                    </a:p>
                  </a:txBody>
                  <a:tcPr/>
                </a:tc>
              </a:tr>
              <a:tr h="370840">
                <a:tc>
                  <a:txBody>
                    <a:bodyPr/>
                    <a:lstStyle/>
                    <a:p>
                      <a:pPr marL="342900" indent="-342900">
                        <a:buFont typeface="+mj-lt"/>
                        <a:buAutoNum type="arabicPeriod"/>
                      </a:pPr>
                      <a:r>
                        <a:rPr lang="en-IN" sz="1800" b="1" baseline="0" dirty="0" smtClean="0">
                          <a:solidFill>
                            <a:schemeClr val="tx1"/>
                          </a:solidFill>
                        </a:rPr>
                        <a:t> </a:t>
                      </a:r>
                      <a:endParaRPr lang="en-IN" sz="1800" b="1" dirty="0">
                        <a:solidFill>
                          <a:schemeClr val="tx1"/>
                        </a:solidFill>
                      </a:endParaRPr>
                    </a:p>
                  </a:txBody>
                  <a:tcPr/>
                </a:tc>
                <a:tc>
                  <a:txBody>
                    <a:bodyPr/>
                    <a:lstStyle/>
                    <a:p>
                      <a:r>
                        <a:rPr lang="en-IN" sz="1800" b="1" dirty="0" smtClean="0"/>
                        <a:t>SBI</a:t>
                      </a:r>
                      <a:endParaRPr lang="en-IN" sz="1800" b="1" dirty="0"/>
                    </a:p>
                  </a:txBody>
                  <a:tcPr/>
                </a:tc>
                <a:tc>
                  <a:txBody>
                    <a:bodyPr/>
                    <a:lstStyle/>
                    <a:p>
                      <a:r>
                        <a:rPr lang="en-IN" sz="1800" b="1" dirty="0" smtClean="0">
                          <a:solidFill>
                            <a:srgbClr val="FF0000"/>
                          </a:solidFill>
                        </a:rPr>
                        <a:t>476</a:t>
                      </a:r>
                      <a:endParaRPr lang="en-IN" sz="1800" b="1" dirty="0">
                        <a:solidFill>
                          <a:srgbClr val="FF0000"/>
                        </a:solidFill>
                      </a:endParaRPr>
                    </a:p>
                  </a:txBody>
                  <a:tcPr/>
                </a:tc>
              </a:tr>
              <a:tr h="370840">
                <a:tc>
                  <a:txBody>
                    <a:bodyPr/>
                    <a:lstStyle/>
                    <a:p>
                      <a:pPr marL="342900" indent="-342900">
                        <a:buFont typeface="+mj-lt"/>
                        <a:buNone/>
                      </a:pPr>
                      <a:r>
                        <a:rPr lang="en-IN" sz="1800" b="1" dirty="0" smtClean="0">
                          <a:solidFill>
                            <a:schemeClr val="tx1"/>
                          </a:solidFill>
                        </a:rPr>
                        <a:t>2.  </a:t>
                      </a:r>
                      <a:endParaRPr lang="en-IN" sz="1800" b="1" dirty="0">
                        <a:solidFill>
                          <a:schemeClr val="tx1"/>
                        </a:solidFill>
                      </a:endParaRPr>
                    </a:p>
                  </a:txBody>
                  <a:tcPr/>
                </a:tc>
                <a:tc>
                  <a:txBody>
                    <a:bodyPr/>
                    <a:lstStyle/>
                    <a:p>
                      <a:r>
                        <a:rPr lang="en-IN" sz="1800" b="1" dirty="0" smtClean="0"/>
                        <a:t>Union Bank of India</a:t>
                      </a:r>
                      <a:endParaRPr lang="en-IN" sz="1800" b="1" dirty="0"/>
                    </a:p>
                  </a:txBody>
                  <a:tcPr/>
                </a:tc>
                <a:tc>
                  <a:txBody>
                    <a:bodyPr/>
                    <a:lstStyle/>
                    <a:p>
                      <a:r>
                        <a:rPr lang="en-IN" sz="1800" b="1" dirty="0" smtClean="0">
                          <a:solidFill>
                            <a:srgbClr val="FF0000"/>
                          </a:solidFill>
                        </a:rPr>
                        <a:t>190</a:t>
                      </a:r>
                      <a:endParaRPr lang="en-IN" sz="1800" b="1" dirty="0">
                        <a:solidFill>
                          <a:srgbClr val="FF0000"/>
                        </a:solidFill>
                      </a:endParaRPr>
                    </a:p>
                  </a:txBody>
                  <a:tcPr/>
                </a:tc>
              </a:tr>
              <a:tr h="370840">
                <a:tc>
                  <a:txBody>
                    <a:bodyPr/>
                    <a:lstStyle/>
                    <a:p>
                      <a:pPr marL="342900" indent="-342900">
                        <a:buFont typeface="+mj-lt"/>
                        <a:buNone/>
                      </a:pPr>
                      <a:r>
                        <a:rPr lang="en-IN" sz="1800" b="1" dirty="0" smtClean="0">
                          <a:solidFill>
                            <a:schemeClr val="tx1"/>
                          </a:solidFill>
                        </a:rPr>
                        <a:t>3. </a:t>
                      </a:r>
                      <a:endParaRPr lang="en-IN" sz="1800" b="1" dirty="0">
                        <a:solidFill>
                          <a:schemeClr val="tx1"/>
                        </a:solidFill>
                      </a:endParaRPr>
                    </a:p>
                  </a:txBody>
                  <a:tcPr/>
                </a:tc>
                <a:tc>
                  <a:txBody>
                    <a:bodyPr/>
                    <a:lstStyle/>
                    <a:p>
                      <a:r>
                        <a:rPr lang="en-IN" sz="1800" b="1" dirty="0" smtClean="0"/>
                        <a:t>Bank of India</a:t>
                      </a:r>
                      <a:endParaRPr lang="en-IN" sz="1800" b="1" dirty="0"/>
                    </a:p>
                  </a:txBody>
                  <a:tcPr/>
                </a:tc>
                <a:tc>
                  <a:txBody>
                    <a:bodyPr/>
                    <a:lstStyle/>
                    <a:p>
                      <a:r>
                        <a:rPr lang="en-IN" sz="1800" b="1" dirty="0" smtClean="0"/>
                        <a:t>151</a:t>
                      </a:r>
                      <a:endParaRPr lang="en-IN" sz="1800" b="1" dirty="0"/>
                    </a:p>
                  </a:txBody>
                  <a:tcPr/>
                </a:tc>
              </a:tr>
              <a:tr h="370840">
                <a:tc>
                  <a:txBody>
                    <a:bodyPr/>
                    <a:lstStyle/>
                    <a:p>
                      <a:pPr marL="342900" indent="-342900">
                        <a:buFont typeface="+mj-lt"/>
                        <a:buNone/>
                      </a:pPr>
                      <a:r>
                        <a:rPr lang="en-IN" sz="1800" b="1" dirty="0" smtClean="0">
                          <a:solidFill>
                            <a:schemeClr val="tx1"/>
                          </a:solidFill>
                        </a:rPr>
                        <a:t>4.</a:t>
                      </a:r>
                      <a:endParaRPr lang="en-IN" sz="1800" b="1" dirty="0">
                        <a:solidFill>
                          <a:schemeClr val="tx1"/>
                        </a:solidFill>
                      </a:endParaRPr>
                    </a:p>
                  </a:txBody>
                  <a:tcPr/>
                </a:tc>
                <a:tc>
                  <a:txBody>
                    <a:bodyPr/>
                    <a:lstStyle/>
                    <a:p>
                      <a:r>
                        <a:rPr lang="en-IN" sz="1800" b="1" dirty="0" smtClean="0"/>
                        <a:t>PNB</a:t>
                      </a:r>
                      <a:endParaRPr lang="en-IN" sz="1800" b="1" dirty="0"/>
                    </a:p>
                  </a:txBody>
                  <a:tcPr/>
                </a:tc>
                <a:tc>
                  <a:txBody>
                    <a:bodyPr/>
                    <a:lstStyle/>
                    <a:p>
                      <a:r>
                        <a:rPr lang="en-IN" sz="1800" b="1" dirty="0" smtClean="0"/>
                        <a:t>148</a:t>
                      </a:r>
                      <a:endParaRPr lang="en-IN" sz="1800" b="1" dirty="0"/>
                    </a:p>
                  </a:txBody>
                  <a:tcPr/>
                </a:tc>
              </a:tr>
              <a:tr h="370840">
                <a:tc>
                  <a:txBody>
                    <a:bodyPr/>
                    <a:lstStyle/>
                    <a:p>
                      <a:pPr marL="342900" indent="-342900">
                        <a:buFont typeface="+mj-lt"/>
                        <a:buNone/>
                      </a:pPr>
                      <a:r>
                        <a:rPr lang="en-IN" sz="1800" b="1" dirty="0" smtClean="0">
                          <a:solidFill>
                            <a:schemeClr val="tx1"/>
                          </a:solidFill>
                        </a:rPr>
                        <a:t>5.</a:t>
                      </a:r>
                      <a:endParaRPr lang="en-IN" sz="1800" b="1" dirty="0">
                        <a:solidFill>
                          <a:schemeClr val="tx1"/>
                        </a:solidFill>
                      </a:endParaRPr>
                    </a:p>
                  </a:txBody>
                  <a:tcPr/>
                </a:tc>
                <a:tc>
                  <a:txBody>
                    <a:bodyPr/>
                    <a:lstStyle/>
                    <a:p>
                      <a:r>
                        <a:rPr lang="en-IN" sz="1800" b="1" dirty="0" err="1" smtClean="0"/>
                        <a:t>Canara</a:t>
                      </a:r>
                      <a:r>
                        <a:rPr lang="en-IN" sz="1800" b="1" dirty="0" smtClean="0"/>
                        <a:t> Bank</a:t>
                      </a:r>
                      <a:endParaRPr lang="en-IN" sz="1800" b="1" dirty="0"/>
                    </a:p>
                  </a:txBody>
                  <a:tcPr/>
                </a:tc>
                <a:tc>
                  <a:txBody>
                    <a:bodyPr/>
                    <a:lstStyle/>
                    <a:p>
                      <a:r>
                        <a:rPr lang="en-IN" sz="1800" b="1" dirty="0" smtClean="0"/>
                        <a:t>141</a:t>
                      </a:r>
                      <a:endParaRPr lang="en-IN" sz="1800" b="1" dirty="0"/>
                    </a:p>
                  </a:txBody>
                  <a:tcPr/>
                </a:tc>
              </a:tr>
              <a:tr h="370840">
                <a:tc>
                  <a:txBody>
                    <a:bodyPr/>
                    <a:lstStyle/>
                    <a:p>
                      <a:pPr marL="342900" indent="-342900">
                        <a:buFont typeface="+mj-lt"/>
                        <a:buNone/>
                      </a:pPr>
                      <a:r>
                        <a:rPr lang="en-IN" sz="1800" b="1" dirty="0" smtClean="0">
                          <a:solidFill>
                            <a:schemeClr val="tx1"/>
                          </a:solidFill>
                        </a:rPr>
                        <a:t>6.</a:t>
                      </a:r>
                      <a:endParaRPr lang="en-IN" sz="1800" b="1" dirty="0">
                        <a:solidFill>
                          <a:schemeClr val="tx1"/>
                        </a:solidFill>
                      </a:endParaRPr>
                    </a:p>
                  </a:txBody>
                  <a:tcPr/>
                </a:tc>
                <a:tc>
                  <a:txBody>
                    <a:bodyPr/>
                    <a:lstStyle/>
                    <a:p>
                      <a:r>
                        <a:rPr lang="en-IN" sz="1800" b="1" dirty="0" smtClean="0"/>
                        <a:t>Central Bank of India</a:t>
                      </a:r>
                      <a:endParaRPr lang="en-IN" sz="1800" b="1" dirty="0"/>
                    </a:p>
                  </a:txBody>
                  <a:tcPr/>
                </a:tc>
                <a:tc>
                  <a:txBody>
                    <a:bodyPr/>
                    <a:lstStyle/>
                    <a:p>
                      <a:r>
                        <a:rPr lang="en-IN" sz="1800" b="1" dirty="0" smtClean="0"/>
                        <a:t>124</a:t>
                      </a:r>
                      <a:endParaRPr lang="en-IN" sz="1800" b="1" dirty="0"/>
                    </a:p>
                  </a:txBody>
                  <a:tcPr/>
                </a:tc>
              </a:tr>
              <a:tr h="370840">
                <a:tc>
                  <a:txBody>
                    <a:bodyPr/>
                    <a:lstStyle/>
                    <a:p>
                      <a:pPr marL="342900" indent="-342900">
                        <a:buFont typeface="+mj-lt"/>
                        <a:buNone/>
                      </a:pPr>
                      <a:r>
                        <a:rPr lang="en-IN" sz="1800" b="1" dirty="0" smtClean="0">
                          <a:solidFill>
                            <a:schemeClr val="tx1"/>
                          </a:solidFill>
                        </a:rPr>
                        <a:t>7.</a:t>
                      </a:r>
                      <a:endParaRPr lang="en-IN" sz="1800" b="1" dirty="0">
                        <a:solidFill>
                          <a:schemeClr val="tx1"/>
                        </a:solidFill>
                      </a:endParaRPr>
                    </a:p>
                  </a:txBody>
                  <a:tcPr/>
                </a:tc>
                <a:tc>
                  <a:txBody>
                    <a:bodyPr/>
                    <a:lstStyle/>
                    <a:p>
                      <a:r>
                        <a:rPr lang="en-IN" sz="1800" b="1" dirty="0" smtClean="0"/>
                        <a:t>Bank of Baroda</a:t>
                      </a:r>
                      <a:endParaRPr lang="en-IN" sz="1800" b="1" dirty="0"/>
                    </a:p>
                  </a:txBody>
                  <a:tcPr/>
                </a:tc>
                <a:tc>
                  <a:txBody>
                    <a:bodyPr/>
                    <a:lstStyle/>
                    <a:p>
                      <a:r>
                        <a:rPr lang="en-IN" sz="1800" b="1" dirty="0" smtClean="0"/>
                        <a:t>115</a:t>
                      </a:r>
                      <a:endParaRPr lang="en-IN" sz="1800" b="1" dirty="0"/>
                    </a:p>
                  </a:txBody>
                  <a:tcPr/>
                </a:tc>
              </a:tr>
              <a:tr h="370840">
                <a:tc>
                  <a:txBody>
                    <a:bodyPr/>
                    <a:lstStyle/>
                    <a:p>
                      <a:pPr marL="342900" indent="-342900">
                        <a:buFont typeface="+mj-lt"/>
                        <a:buNone/>
                      </a:pPr>
                      <a:r>
                        <a:rPr lang="en-IN" sz="1800" b="1" dirty="0" smtClean="0">
                          <a:solidFill>
                            <a:schemeClr val="tx1"/>
                          </a:solidFill>
                        </a:rPr>
                        <a:t>8.</a:t>
                      </a:r>
                      <a:endParaRPr lang="en-IN" sz="1800" b="1" dirty="0">
                        <a:solidFill>
                          <a:schemeClr val="tx1"/>
                        </a:solidFill>
                      </a:endParaRPr>
                    </a:p>
                  </a:txBody>
                  <a:tcPr/>
                </a:tc>
                <a:tc>
                  <a:txBody>
                    <a:bodyPr/>
                    <a:lstStyle/>
                    <a:p>
                      <a:r>
                        <a:rPr lang="en-IN" sz="1800" b="1" dirty="0" smtClean="0"/>
                        <a:t>Oriental Bank of Commerce</a:t>
                      </a:r>
                      <a:endParaRPr lang="en-IN" sz="1800" b="1" dirty="0"/>
                    </a:p>
                  </a:txBody>
                  <a:tcPr/>
                </a:tc>
                <a:tc>
                  <a:txBody>
                    <a:bodyPr/>
                    <a:lstStyle/>
                    <a:p>
                      <a:r>
                        <a:rPr lang="en-IN" sz="1800" b="1" dirty="0" smtClean="0"/>
                        <a:t>87</a:t>
                      </a:r>
                      <a:endParaRPr lang="en-IN" sz="1800" b="1" dirty="0"/>
                    </a:p>
                  </a:txBody>
                  <a:tcPr/>
                </a:tc>
              </a:tr>
              <a:tr h="370840">
                <a:tc>
                  <a:txBody>
                    <a:bodyPr/>
                    <a:lstStyle/>
                    <a:p>
                      <a:pPr marL="342900" indent="-342900">
                        <a:buFont typeface="+mj-lt"/>
                        <a:buNone/>
                      </a:pPr>
                      <a:r>
                        <a:rPr lang="en-IN" sz="1800" b="1" dirty="0" smtClean="0">
                          <a:solidFill>
                            <a:schemeClr val="tx1"/>
                          </a:solidFill>
                        </a:rPr>
                        <a:t>9.</a:t>
                      </a:r>
                      <a:endParaRPr lang="en-IN" sz="1800" b="1" dirty="0">
                        <a:solidFill>
                          <a:schemeClr val="tx1"/>
                        </a:solidFill>
                      </a:endParaRPr>
                    </a:p>
                  </a:txBody>
                  <a:tcPr/>
                </a:tc>
                <a:tc>
                  <a:txBody>
                    <a:bodyPr/>
                    <a:lstStyle/>
                    <a:p>
                      <a:r>
                        <a:rPr lang="en-IN" sz="1800" b="1" dirty="0" smtClean="0"/>
                        <a:t>Bank of Maharashtra</a:t>
                      </a:r>
                      <a:endParaRPr lang="en-IN" sz="1800" b="1" dirty="0"/>
                    </a:p>
                  </a:txBody>
                  <a:tcPr/>
                </a:tc>
                <a:tc>
                  <a:txBody>
                    <a:bodyPr/>
                    <a:lstStyle/>
                    <a:p>
                      <a:r>
                        <a:rPr lang="en-IN" sz="1800" b="1" dirty="0" smtClean="0"/>
                        <a:t>80</a:t>
                      </a:r>
                      <a:endParaRPr lang="en-IN" sz="1800" b="1" dirty="0"/>
                    </a:p>
                  </a:txBody>
                  <a:tcPr/>
                </a:tc>
              </a:tr>
              <a:tr h="370840">
                <a:tc>
                  <a:txBody>
                    <a:bodyPr/>
                    <a:lstStyle/>
                    <a:p>
                      <a:pPr marL="342900" indent="-342900">
                        <a:buFont typeface="+mj-lt"/>
                        <a:buNone/>
                      </a:pPr>
                      <a:r>
                        <a:rPr lang="en-IN" sz="1800" b="1" dirty="0" smtClean="0">
                          <a:solidFill>
                            <a:schemeClr val="tx1"/>
                          </a:solidFill>
                        </a:rPr>
                        <a:t>10.</a:t>
                      </a:r>
                      <a:endParaRPr lang="en-IN" sz="1800" b="1" dirty="0">
                        <a:solidFill>
                          <a:schemeClr val="tx1"/>
                        </a:solidFill>
                      </a:endParaRPr>
                    </a:p>
                  </a:txBody>
                  <a:tcPr/>
                </a:tc>
                <a:tc>
                  <a:txBody>
                    <a:bodyPr/>
                    <a:lstStyle/>
                    <a:p>
                      <a:r>
                        <a:rPr lang="en-IN" sz="1800" b="1" dirty="0" err="1" smtClean="0"/>
                        <a:t>Prathma</a:t>
                      </a:r>
                      <a:r>
                        <a:rPr lang="en-IN" sz="1800" b="1" dirty="0" smtClean="0"/>
                        <a:t> Bank</a:t>
                      </a:r>
                      <a:endParaRPr lang="en-IN" sz="1800" b="1" dirty="0"/>
                    </a:p>
                  </a:txBody>
                  <a:tcPr/>
                </a:tc>
                <a:tc>
                  <a:txBody>
                    <a:bodyPr/>
                    <a:lstStyle/>
                    <a:p>
                      <a:r>
                        <a:rPr lang="en-IN" sz="1800" b="1" dirty="0" smtClean="0"/>
                        <a:t>74</a:t>
                      </a:r>
                      <a:endParaRPr lang="en-IN" sz="1800" b="1" dirty="0"/>
                    </a:p>
                  </a:txBody>
                  <a:tcPr/>
                </a:tc>
              </a:tr>
              <a:tr h="370840">
                <a:tc>
                  <a:txBody>
                    <a:bodyPr/>
                    <a:lstStyle/>
                    <a:p>
                      <a:pPr marL="342900" indent="-342900">
                        <a:buFont typeface="+mj-lt"/>
                        <a:buNone/>
                      </a:pPr>
                      <a:r>
                        <a:rPr lang="en-IN" sz="1800" b="1" dirty="0" smtClean="0">
                          <a:solidFill>
                            <a:schemeClr val="tx1"/>
                          </a:solidFill>
                        </a:rPr>
                        <a:t>11.</a:t>
                      </a:r>
                      <a:endParaRPr lang="en-IN" sz="1800" b="1" dirty="0">
                        <a:solidFill>
                          <a:schemeClr val="tx1"/>
                        </a:solidFill>
                      </a:endParaRPr>
                    </a:p>
                  </a:txBody>
                  <a:tcPr/>
                </a:tc>
                <a:tc>
                  <a:txBody>
                    <a:bodyPr/>
                    <a:lstStyle/>
                    <a:p>
                      <a:r>
                        <a:rPr lang="en-IN" sz="1800" b="1" dirty="0" smtClean="0"/>
                        <a:t>Indian Overseas Bank </a:t>
                      </a:r>
                      <a:endParaRPr lang="en-IN" sz="1800" b="1" dirty="0"/>
                    </a:p>
                  </a:txBody>
                  <a:tcPr/>
                </a:tc>
                <a:tc>
                  <a:txBody>
                    <a:bodyPr/>
                    <a:lstStyle/>
                    <a:p>
                      <a:r>
                        <a:rPr lang="en-IN" sz="1800" b="1" dirty="0" smtClean="0"/>
                        <a:t>69</a:t>
                      </a:r>
                      <a:endParaRPr lang="en-IN" sz="1800" b="1" dirty="0"/>
                    </a:p>
                  </a:txBody>
                  <a:tcPr/>
                </a:tc>
              </a:tr>
              <a:tr h="370840">
                <a:tc>
                  <a:txBody>
                    <a:bodyPr/>
                    <a:lstStyle/>
                    <a:p>
                      <a:pPr marL="342900" indent="-342900">
                        <a:buFont typeface="+mj-lt"/>
                        <a:buNone/>
                      </a:pPr>
                      <a:r>
                        <a:rPr lang="en-IN" sz="1800" b="1" dirty="0" smtClean="0">
                          <a:solidFill>
                            <a:schemeClr val="tx1"/>
                          </a:solidFill>
                        </a:rPr>
                        <a:t>12.</a:t>
                      </a:r>
                      <a:endParaRPr lang="en-IN" sz="1800" b="1" dirty="0">
                        <a:solidFill>
                          <a:schemeClr val="tx1"/>
                        </a:solidFill>
                      </a:endParaRPr>
                    </a:p>
                  </a:txBody>
                  <a:tcPr/>
                </a:tc>
                <a:tc>
                  <a:txBody>
                    <a:bodyPr/>
                    <a:lstStyle/>
                    <a:p>
                      <a:r>
                        <a:rPr lang="en-IN" sz="1800" b="1" dirty="0" smtClean="0"/>
                        <a:t>Syndicate Bank</a:t>
                      </a:r>
                      <a:endParaRPr lang="en-IN" sz="1800" b="1" dirty="0"/>
                    </a:p>
                  </a:txBody>
                  <a:tcPr/>
                </a:tc>
                <a:tc>
                  <a:txBody>
                    <a:bodyPr/>
                    <a:lstStyle/>
                    <a:p>
                      <a:r>
                        <a:rPr lang="en-IN" sz="1800" b="1" dirty="0" smtClean="0"/>
                        <a:t>66</a:t>
                      </a:r>
                      <a:endParaRPr lang="en-IN" sz="1800" b="1" dirty="0"/>
                    </a:p>
                  </a:txBody>
                  <a:tcPr/>
                </a:tc>
              </a:tr>
              <a:tr h="370840">
                <a:tc>
                  <a:txBody>
                    <a:bodyPr/>
                    <a:lstStyle/>
                    <a:p>
                      <a:pPr marL="342900" indent="-342900">
                        <a:buFont typeface="+mj-lt"/>
                        <a:buNone/>
                      </a:pPr>
                      <a:r>
                        <a:rPr lang="en-IN" sz="1800" b="1" dirty="0" smtClean="0">
                          <a:solidFill>
                            <a:schemeClr val="tx1"/>
                          </a:solidFill>
                        </a:rPr>
                        <a:t>13.</a:t>
                      </a:r>
                      <a:endParaRPr lang="en-IN" sz="1800" b="1" dirty="0">
                        <a:solidFill>
                          <a:schemeClr val="tx1"/>
                        </a:solidFill>
                      </a:endParaRPr>
                    </a:p>
                  </a:txBody>
                  <a:tcPr/>
                </a:tc>
                <a:tc>
                  <a:txBody>
                    <a:bodyPr/>
                    <a:lstStyle/>
                    <a:p>
                      <a:r>
                        <a:rPr lang="en-IN" sz="1800" b="1" dirty="0" smtClean="0"/>
                        <a:t>Corporation Bank</a:t>
                      </a:r>
                      <a:endParaRPr lang="en-IN" sz="1800" b="1" dirty="0"/>
                    </a:p>
                  </a:txBody>
                  <a:tcPr/>
                </a:tc>
                <a:tc>
                  <a:txBody>
                    <a:bodyPr/>
                    <a:lstStyle/>
                    <a:p>
                      <a:r>
                        <a:rPr lang="en-IN" sz="1800" b="1" dirty="0" smtClean="0"/>
                        <a:t>65</a:t>
                      </a:r>
                      <a:endParaRPr lang="en-IN" sz="1800" b="1" dirty="0"/>
                    </a:p>
                  </a:txBody>
                  <a:tcPr/>
                </a:tc>
              </a:tr>
              <a:tr h="370840">
                <a:tc>
                  <a:txBody>
                    <a:bodyPr/>
                    <a:lstStyle/>
                    <a:p>
                      <a:pPr marL="342900" indent="-342900">
                        <a:buFont typeface="+mj-lt"/>
                        <a:buNone/>
                      </a:pPr>
                      <a:r>
                        <a:rPr lang="en-IN" sz="1800" b="1" dirty="0" smtClean="0">
                          <a:solidFill>
                            <a:schemeClr val="tx1"/>
                          </a:solidFill>
                        </a:rPr>
                        <a:t>14.</a:t>
                      </a:r>
                      <a:endParaRPr lang="en-IN" sz="1800" b="1" dirty="0">
                        <a:solidFill>
                          <a:schemeClr val="tx1"/>
                        </a:solidFill>
                      </a:endParaRPr>
                    </a:p>
                  </a:txBody>
                  <a:tcPr/>
                </a:tc>
                <a:tc>
                  <a:txBody>
                    <a:bodyPr/>
                    <a:lstStyle/>
                    <a:p>
                      <a:r>
                        <a:rPr lang="en-IN" sz="1800" b="1" dirty="0" smtClean="0"/>
                        <a:t>Indian Bank</a:t>
                      </a:r>
                      <a:endParaRPr lang="en-IN" sz="1800" b="1" dirty="0"/>
                    </a:p>
                  </a:txBody>
                  <a:tcPr/>
                </a:tc>
                <a:tc>
                  <a:txBody>
                    <a:bodyPr/>
                    <a:lstStyle/>
                    <a:p>
                      <a:r>
                        <a:rPr lang="en-IN" sz="1800" b="1" dirty="0" smtClean="0"/>
                        <a:t>62</a:t>
                      </a:r>
                      <a:endParaRPr lang="en-IN" sz="1800" b="1"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836613"/>
            <a:ext cx="8713787" cy="1152525"/>
          </a:xfrm>
          <a:prstGeom prst="rect">
            <a:avLst/>
          </a:prstGeom>
          <a:noFill/>
          <a:ln w="9525">
            <a:noFill/>
            <a:miter lim="800000"/>
            <a:headEnd/>
            <a:tailEnd/>
          </a:ln>
        </p:spPr>
        <p:txBody>
          <a:bodyPr anchor="ctr"/>
          <a:lstStyle/>
          <a:p>
            <a:pPr algn="ctr" eaLnBrk="0" hangingPunct="0">
              <a:defRPr/>
            </a:pP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Dr.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Gajendra</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K.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Bamania</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Veterinary Doctor with MBA</a:t>
            </a:r>
            <a:b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b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Xcell</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Breeding &amp; Livestock services Pvt. Ltd,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Godhara</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Gujarat; Ph: 096274-89580</a:t>
            </a:r>
          </a:p>
        </p:txBody>
      </p:sp>
      <p:sp>
        <p:nvSpPr>
          <p:cNvPr id="33795" name="TextBox 5"/>
          <p:cNvSpPr txBox="1">
            <a:spLocks noChangeArrowheads="1"/>
          </p:cNvSpPr>
          <p:nvPr/>
        </p:nvSpPr>
        <p:spPr bwMode="auto">
          <a:xfrm>
            <a:off x="2484438" y="44450"/>
            <a:ext cx="3697287" cy="646113"/>
          </a:xfrm>
          <a:prstGeom prst="rect">
            <a:avLst/>
          </a:prstGeom>
          <a:noFill/>
          <a:ln w="9525">
            <a:noFill/>
            <a:miter lim="800000"/>
            <a:headEnd/>
            <a:tailEnd/>
          </a:ln>
        </p:spPr>
        <p:txBody>
          <a:bodyPr wrap="none">
            <a:spAutoFit/>
          </a:bodyPr>
          <a:lstStyle/>
          <a:p>
            <a:r>
              <a:rPr lang="en-IN" sz="3600" b="1" u="sng">
                <a:solidFill>
                  <a:srgbClr val="FFFF00"/>
                </a:solidFill>
              </a:rPr>
              <a:t>Success stories</a:t>
            </a:r>
          </a:p>
        </p:txBody>
      </p:sp>
      <p:sp>
        <p:nvSpPr>
          <p:cNvPr id="33796" name="Rectangle 2"/>
          <p:cNvSpPr>
            <a:spLocks noChangeArrowheads="1"/>
          </p:cNvSpPr>
          <p:nvPr/>
        </p:nvSpPr>
        <p:spPr bwMode="auto">
          <a:xfrm>
            <a:off x="250825" y="2060575"/>
            <a:ext cx="8713788" cy="4757738"/>
          </a:xfrm>
          <a:prstGeom prst="rect">
            <a:avLst/>
          </a:prstGeom>
          <a:noFill/>
          <a:ln w="9525">
            <a:noFill/>
            <a:miter lim="800000"/>
            <a:headEnd/>
            <a:tailEnd/>
          </a:ln>
        </p:spPr>
        <p:txBody>
          <a:bodyPr>
            <a:spAutoFit/>
          </a:bodyPr>
          <a:lstStyle/>
          <a:p>
            <a:pPr eaLnBrk="0" hangingPunct="0">
              <a:spcBef>
                <a:spcPct val="50000"/>
              </a:spcBef>
              <a:buClr>
                <a:schemeClr val="accent1"/>
              </a:buClr>
              <a:buFont typeface="Wingdings" pitchFamily="2" charset="2"/>
              <a:buChar char="v"/>
              <a:tabLst>
                <a:tab pos="400050" algn="l"/>
              </a:tabLst>
            </a:pPr>
            <a:r>
              <a:rPr lang="en-US" b="1">
                <a:latin typeface="Verdana" pitchFamily="34" charset="0"/>
              </a:rPr>
              <a:t>  </a:t>
            </a:r>
            <a:r>
              <a:rPr lang="en-US" b="1">
                <a:solidFill>
                  <a:schemeClr val="bg1"/>
                </a:solidFill>
                <a:latin typeface="Verdana" pitchFamily="34" charset="0"/>
              </a:rPr>
              <a:t>Trained  at </a:t>
            </a:r>
            <a:r>
              <a:rPr lang="en-IN" b="1">
                <a:solidFill>
                  <a:schemeClr val="bg1"/>
                </a:solidFill>
                <a:latin typeface="Verdana" pitchFamily="34" charset="0"/>
              </a:rPr>
              <a:t>International School for Public Leadership, </a:t>
            </a:r>
          </a:p>
          <a:p>
            <a:pPr eaLnBrk="0" hangingPunct="0">
              <a:spcBef>
                <a:spcPct val="50000"/>
              </a:spcBef>
              <a:buClr>
                <a:schemeClr val="accent1"/>
              </a:buClr>
              <a:tabLst>
                <a:tab pos="400050" algn="l"/>
              </a:tabLst>
            </a:pPr>
            <a:r>
              <a:rPr lang="en-IN" b="1">
                <a:solidFill>
                  <a:schemeClr val="bg1"/>
                </a:solidFill>
                <a:latin typeface="Verdana" pitchFamily="34" charset="0"/>
              </a:rPr>
              <a:t>     Ahmedabad under AC&amp;ABC Scheme</a:t>
            </a:r>
          </a:p>
          <a:p>
            <a:pPr eaLnBrk="0" hangingPunct="0">
              <a:spcBef>
                <a:spcPct val="50000"/>
              </a:spcBef>
              <a:buClr>
                <a:schemeClr val="accent1"/>
              </a:buClr>
              <a:tabLst>
                <a:tab pos="400050" algn="l"/>
              </a:tabLst>
            </a:pPr>
            <a:endParaRPr lang="en-US" sz="1000" b="1">
              <a:solidFill>
                <a:schemeClr val="bg1"/>
              </a:solidFill>
              <a:latin typeface="Verdana" pitchFamily="34" charset="0"/>
            </a:endParaRPr>
          </a:p>
          <a:p>
            <a:pPr algn="just" eaLnBrk="0" hangingPunct="0">
              <a:lnSpc>
                <a:spcPct val="130000"/>
              </a:lnSpc>
              <a:buClr>
                <a:schemeClr val="accent1"/>
              </a:buClr>
              <a:buFont typeface="Wingdings" pitchFamily="2" charset="2"/>
              <a:buChar char="v"/>
              <a:tabLst>
                <a:tab pos="400050" algn="l"/>
              </a:tabLst>
            </a:pPr>
            <a:r>
              <a:rPr lang="en-US" b="1">
                <a:solidFill>
                  <a:schemeClr val="bg1"/>
                </a:solidFill>
                <a:latin typeface="Verdana" pitchFamily="34" charset="0"/>
              </a:rPr>
              <a:t>	Developed Software for monitoring breeding services</a:t>
            </a:r>
          </a:p>
          <a:p>
            <a:pPr algn="just" eaLnBrk="0" hangingPunct="0">
              <a:lnSpc>
                <a:spcPct val="130000"/>
              </a:lnSpc>
              <a:buClr>
                <a:schemeClr val="accent1"/>
              </a:buClr>
              <a:tabLst>
                <a:tab pos="400050" algn="l"/>
              </a:tabLst>
            </a:pPr>
            <a:r>
              <a:rPr lang="en-US" b="1">
                <a:solidFill>
                  <a:schemeClr val="bg1"/>
                </a:solidFill>
                <a:latin typeface="Verdana" pitchFamily="34" charset="0"/>
              </a:rPr>
              <a:t>     through AI and maintained database of villages, Dairy</a:t>
            </a:r>
          </a:p>
          <a:p>
            <a:pPr algn="just" eaLnBrk="0" hangingPunct="0">
              <a:lnSpc>
                <a:spcPct val="130000"/>
              </a:lnSpc>
              <a:buClr>
                <a:schemeClr val="accent1"/>
              </a:buClr>
              <a:tabLst>
                <a:tab pos="400050" algn="l"/>
              </a:tabLst>
            </a:pPr>
            <a:r>
              <a:rPr lang="en-US" b="1">
                <a:solidFill>
                  <a:schemeClr val="bg1"/>
                </a:solidFill>
                <a:latin typeface="Verdana" pitchFamily="34" charset="0"/>
              </a:rPr>
              <a:t>     farmers and cattle.</a:t>
            </a:r>
          </a:p>
          <a:p>
            <a:pPr algn="just" eaLnBrk="0" hangingPunct="0">
              <a:lnSpc>
                <a:spcPct val="130000"/>
              </a:lnSpc>
              <a:buClr>
                <a:schemeClr val="accent1"/>
              </a:buClr>
              <a:tabLst>
                <a:tab pos="400050" algn="l"/>
              </a:tabLst>
            </a:pPr>
            <a:endParaRPr lang="en-US" sz="1000">
              <a:solidFill>
                <a:schemeClr val="bg1"/>
              </a:solidFill>
              <a:latin typeface="Verdana" pitchFamily="34" charset="0"/>
            </a:endParaRPr>
          </a:p>
          <a:p>
            <a:pPr algn="just" eaLnBrk="0" hangingPunct="0">
              <a:lnSpc>
                <a:spcPct val="130000"/>
              </a:lnSpc>
              <a:buClr>
                <a:schemeClr val="accent1"/>
              </a:buClr>
              <a:buFont typeface="Wingdings" pitchFamily="2" charset="2"/>
              <a:buChar char="v"/>
              <a:tabLst>
                <a:tab pos="400050" algn="l"/>
              </a:tabLst>
            </a:pPr>
            <a:r>
              <a:rPr lang="en-US" b="1">
                <a:solidFill>
                  <a:schemeClr val="bg1"/>
                </a:solidFill>
                <a:latin typeface="Verdana" pitchFamily="34" charset="0"/>
              </a:rPr>
              <a:t>	Extension Service – Providing extension services in the 	areas cattle AI Programme, Herd testing, sale of semen of</a:t>
            </a:r>
          </a:p>
          <a:p>
            <a:pPr algn="just" eaLnBrk="0" hangingPunct="0">
              <a:lnSpc>
                <a:spcPct val="130000"/>
              </a:lnSpc>
              <a:buClr>
                <a:schemeClr val="accent1"/>
              </a:buClr>
              <a:tabLst>
                <a:tab pos="400050" algn="l"/>
              </a:tabLst>
            </a:pPr>
            <a:r>
              <a:rPr lang="en-US" b="1">
                <a:solidFill>
                  <a:schemeClr val="bg1"/>
                </a:solidFill>
                <a:latin typeface="Verdana" pitchFamily="34" charset="0"/>
              </a:rPr>
              <a:t>     Murrah, Sahiwal and HF, Consultancy Services to farmers .</a:t>
            </a:r>
          </a:p>
          <a:p>
            <a:pPr algn="just" eaLnBrk="0" hangingPunct="0">
              <a:lnSpc>
                <a:spcPct val="130000"/>
              </a:lnSpc>
              <a:buClr>
                <a:schemeClr val="accent1"/>
              </a:buClr>
              <a:tabLst>
                <a:tab pos="400050" algn="l"/>
              </a:tabLst>
            </a:pPr>
            <a:endParaRPr lang="en-US" sz="1000">
              <a:solidFill>
                <a:schemeClr val="bg1"/>
              </a:solidFill>
              <a:latin typeface="Verdana" pitchFamily="34" charset="0"/>
            </a:endParaRPr>
          </a:p>
          <a:p>
            <a:pPr algn="just" eaLnBrk="0" hangingPunct="0">
              <a:lnSpc>
                <a:spcPct val="130000"/>
              </a:lnSpc>
              <a:buClr>
                <a:schemeClr val="accent1"/>
              </a:buClr>
              <a:buFont typeface="Wingdings" pitchFamily="2" charset="2"/>
              <a:buChar char="v"/>
              <a:tabLst>
                <a:tab pos="400050" algn="l"/>
              </a:tabLst>
            </a:pPr>
            <a:r>
              <a:rPr lang="en-US" b="1">
                <a:solidFill>
                  <a:schemeClr val="bg1"/>
                </a:solidFill>
                <a:latin typeface="Verdana" pitchFamily="34" charset="0"/>
              </a:rPr>
              <a:t>	Farmers Covered – </a:t>
            </a:r>
            <a:r>
              <a:rPr lang="en-US" b="1">
                <a:solidFill>
                  <a:srgbClr val="FFC000"/>
                </a:solidFill>
                <a:latin typeface="Verdana" pitchFamily="34" charset="0"/>
              </a:rPr>
              <a:t>30000</a:t>
            </a:r>
            <a:r>
              <a:rPr lang="en-US" b="1">
                <a:solidFill>
                  <a:schemeClr val="bg1"/>
                </a:solidFill>
                <a:latin typeface="Verdana" pitchFamily="34" charset="0"/>
              </a:rPr>
              <a:t> farmers </a:t>
            </a:r>
          </a:p>
          <a:p>
            <a:pPr algn="just" eaLnBrk="0" hangingPunct="0">
              <a:lnSpc>
                <a:spcPct val="130000"/>
              </a:lnSpc>
              <a:buClr>
                <a:schemeClr val="accent1"/>
              </a:buClr>
              <a:tabLst>
                <a:tab pos="400050" algn="l"/>
              </a:tabLst>
            </a:pPr>
            <a:endParaRPr lang="en-US" sz="500" b="1">
              <a:solidFill>
                <a:schemeClr val="bg1"/>
              </a:solidFill>
              <a:latin typeface="Verdana" pitchFamily="34" charset="0"/>
            </a:endParaRPr>
          </a:p>
          <a:p>
            <a:pPr algn="just" eaLnBrk="0" hangingPunct="0">
              <a:lnSpc>
                <a:spcPct val="130000"/>
              </a:lnSpc>
              <a:buClr>
                <a:schemeClr val="accent1"/>
              </a:buClr>
              <a:buFont typeface="Wingdings" pitchFamily="2" charset="2"/>
              <a:buChar char="v"/>
              <a:tabLst>
                <a:tab pos="400050" algn="l"/>
              </a:tabLst>
            </a:pPr>
            <a:r>
              <a:rPr lang="en-US" b="1">
                <a:solidFill>
                  <a:schemeClr val="bg1"/>
                </a:solidFill>
                <a:latin typeface="Verdana" pitchFamily="34" charset="0"/>
              </a:rPr>
              <a:t>	Direct Employment for 300 persons as AI Technicians. </a:t>
            </a:r>
            <a:endParaRPr lang="en-US">
              <a:solidFill>
                <a:schemeClr val="bg1"/>
              </a:solidFill>
              <a:latin typeface="Verdana" pitchFamily="34" charset="0"/>
            </a:endParaRPr>
          </a:p>
          <a:p>
            <a:pPr algn="just" eaLnBrk="0" hangingPunct="0">
              <a:lnSpc>
                <a:spcPct val="130000"/>
              </a:lnSpc>
              <a:buClr>
                <a:schemeClr val="accent1"/>
              </a:buClr>
              <a:buFont typeface="Wingdings" pitchFamily="2" charset="2"/>
              <a:buChar char="v"/>
              <a:tabLst>
                <a:tab pos="400050" algn="l"/>
              </a:tabLst>
            </a:pPr>
            <a:r>
              <a:rPr lang="en-US" b="1">
                <a:solidFill>
                  <a:schemeClr val="bg1"/>
                </a:solidFill>
                <a:latin typeface="Verdana" pitchFamily="34" charset="0"/>
              </a:rPr>
              <a:t>	Annual Turnover – Around Rs. 2.0 crores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a:srcRect/>
          <a:stretch>
            <a:fillRect/>
          </a:stretch>
        </p:blipFill>
        <p:spPr bwMode="auto">
          <a:xfrm>
            <a:off x="107950" y="692150"/>
            <a:ext cx="8893175" cy="531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388" y="188913"/>
            <a:ext cx="8713787" cy="1152525"/>
          </a:xfrm>
          <a:prstGeom prst="rect">
            <a:avLst/>
          </a:prstGeom>
          <a:noFill/>
          <a:ln w="9525">
            <a:noFill/>
            <a:miter lim="800000"/>
            <a:headEnd/>
            <a:tailEnd/>
          </a:ln>
        </p:spPr>
        <p:txBody>
          <a:bodyPr anchor="ctr"/>
          <a:lstStyle/>
          <a:p>
            <a:pPr algn="ctr" eaLnBrk="0" hangingPunct="0">
              <a:defRPr/>
            </a:pP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Dr.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Mrs</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Nilbahar</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Begum,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B.V.Sc</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(AAU,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Jorhat</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a:t>
            </a:r>
            <a:b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b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Vet Care Veterinary Clinic, North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Bogaigaon</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Assam; </a:t>
            </a:r>
          </a:p>
          <a:p>
            <a:pPr algn="ctr" eaLnBrk="0" hangingPunct="0">
              <a:defRPr/>
            </a:pP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Ph: 09678315183</a:t>
            </a:r>
          </a:p>
        </p:txBody>
      </p:sp>
      <p:sp>
        <p:nvSpPr>
          <p:cNvPr id="5" name="Rectangle 2"/>
          <p:cNvSpPr>
            <a:spLocks noChangeArrowheads="1"/>
          </p:cNvSpPr>
          <p:nvPr/>
        </p:nvSpPr>
        <p:spPr bwMode="auto">
          <a:xfrm>
            <a:off x="250825" y="1546225"/>
            <a:ext cx="8713788" cy="5180013"/>
          </a:xfrm>
          <a:prstGeom prst="rect">
            <a:avLst/>
          </a:prstGeom>
          <a:noFill/>
          <a:ln w="9525">
            <a:noFill/>
            <a:miter lim="800000"/>
            <a:headEnd/>
            <a:tailEnd/>
          </a:ln>
        </p:spPr>
        <p:txBody>
          <a:bodyPr>
            <a:spAutoFit/>
          </a:bodyPr>
          <a:lstStyle/>
          <a:p>
            <a:pPr eaLnBrk="0" hangingPunct="0">
              <a:spcBef>
                <a:spcPct val="50000"/>
              </a:spcBef>
              <a:buClr>
                <a:schemeClr val="accent1"/>
              </a:buClr>
              <a:buFont typeface="Wingdings" pitchFamily="2" charset="2"/>
              <a:buChar char="v"/>
              <a:tabLst>
                <a:tab pos="400050" algn="l"/>
              </a:tabLst>
              <a:defRPr/>
            </a:pPr>
            <a:r>
              <a:rPr lang="en-US" b="1" dirty="0">
                <a:latin typeface="Verdana" pitchFamily="34" charset="0"/>
                <a:cs typeface="Arial" charset="0"/>
              </a:rPr>
              <a:t>  </a:t>
            </a:r>
            <a:r>
              <a:rPr lang="en-US" b="1" dirty="0">
                <a:solidFill>
                  <a:schemeClr val="bg1"/>
                </a:solidFill>
                <a:latin typeface="Verdana" pitchFamily="34" charset="0"/>
                <a:cs typeface="Arial" charset="0"/>
              </a:rPr>
              <a:t>Trained  at </a:t>
            </a:r>
            <a:r>
              <a:rPr lang="en-IN" b="1" dirty="0">
                <a:solidFill>
                  <a:schemeClr val="bg1"/>
                </a:solidFill>
                <a:latin typeface="Verdana" pitchFamily="34" charset="0"/>
                <a:cs typeface="Arial" charset="0"/>
              </a:rPr>
              <a:t>Indian Society of Agribusiness Professionals, </a:t>
            </a:r>
          </a:p>
          <a:p>
            <a:pPr eaLnBrk="0" hangingPunct="0">
              <a:spcBef>
                <a:spcPct val="50000"/>
              </a:spcBef>
              <a:buClr>
                <a:schemeClr val="accent1"/>
              </a:buClr>
              <a:tabLst>
                <a:tab pos="400050" algn="l"/>
              </a:tabLst>
              <a:defRPr/>
            </a:pPr>
            <a:r>
              <a:rPr lang="en-IN" b="1" dirty="0">
                <a:solidFill>
                  <a:schemeClr val="bg1"/>
                </a:solidFill>
                <a:latin typeface="Verdana" pitchFamily="34" charset="0"/>
                <a:cs typeface="Arial" charset="0"/>
              </a:rPr>
              <a:t>     </a:t>
            </a:r>
            <a:r>
              <a:rPr lang="en-IN" b="1" dirty="0" err="1">
                <a:solidFill>
                  <a:schemeClr val="bg1"/>
                </a:solidFill>
                <a:latin typeface="Verdana" pitchFamily="34" charset="0"/>
                <a:cs typeface="Arial" charset="0"/>
              </a:rPr>
              <a:t>Guwahati</a:t>
            </a:r>
            <a:r>
              <a:rPr lang="en-IN" b="1" dirty="0">
                <a:solidFill>
                  <a:schemeClr val="bg1"/>
                </a:solidFill>
                <a:latin typeface="Verdana" pitchFamily="34" charset="0"/>
                <a:cs typeface="Arial" charset="0"/>
              </a:rPr>
              <a:t>, Assam under AC&amp;ABC Scheme</a:t>
            </a:r>
          </a:p>
          <a:p>
            <a:pPr eaLnBrk="0" hangingPunct="0">
              <a:spcBef>
                <a:spcPct val="50000"/>
              </a:spcBef>
              <a:buClr>
                <a:schemeClr val="accent1"/>
              </a:buClr>
              <a:tabLst>
                <a:tab pos="400050" algn="l"/>
              </a:tabLst>
              <a:defRPr/>
            </a:pPr>
            <a:endParaRPr lang="en-US" sz="1100" b="1" dirty="0">
              <a:solidFill>
                <a:schemeClr val="bg1"/>
              </a:solidFill>
              <a:latin typeface="Verdana" pitchFamily="34" charset="0"/>
              <a:cs typeface="Arial" charset="0"/>
            </a:endParaRPr>
          </a:p>
          <a:p>
            <a:pPr algn="just" eaLnBrk="0" hangingPunct="0">
              <a:lnSpc>
                <a:spcPct val="130000"/>
              </a:lnSpc>
              <a:buClr>
                <a:schemeClr val="accent1"/>
              </a:buClr>
              <a:buFont typeface="Wingdings" pitchFamily="2" charset="2"/>
              <a:buChar char="v"/>
              <a:tabLst>
                <a:tab pos="400050" algn="l"/>
              </a:tabLst>
              <a:defRPr/>
            </a:pPr>
            <a:r>
              <a:rPr lang="en-US" b="1" dirty="0">
                <a:solidFill>
                  <a:schemeClr val="bg1"/>
                </a:solidFill>
                <a:latin typeface="Verdana" pitchFamily="34" charset="0"/>
                <a:cs typeface="Arial" charset="0"/>
              </a:rPr>
              <a:t>	Started Vet. Clinic for </a:t>
            </a:r>
            <a:r>
              <a:rPr lang="en-US" b="1" dirty="0" err="1">
                <a:solidFill>
                  <a:schemeClr val="bg1"/>
                </a:solidFill>
                <a:latin typeface="Verdana" pitchFamily="34" charset="0"/>
                <a:cs typeface="Arial" charset="0"/>
              </a:rPr>
              <a:t>cattles</a:t>
            </a:r>
            <a:r>
              <a:rPr lang="en-US" b="1" dirty="0">
                <a:solidFill>
                  <a:schemeClr val="bg1"/>
                </a:solidFill>
                <a:latin typeface="Verdana" pitchFamily="34" charset="0"/>
                <a:cs typeface="Arial" charset="0"/>
              </a:rPr>
              <a:t>, pets and birds. Later on opened</a:t>
            </a:r>
          </a:p>
          <a:p>
            <a:pPr algn="just" eaLnBrk="0" hangingPunct="0">
              <a:lnSpc>
                <a:spcPct val="130000"/>
              </a:lnSpc>
              <a:buClr>
                <a:schemeClr val="accent1"/>
              </a:buClr>
              <a:tabLst>
                <a:tab pos="400050" algn="l"/>
              </a:tabLst>
              <a:defRPr/>
            </a:pPr>
            <a:r>
              <a:rPr lang="en-US" b="1" dirty="0">
                <a:solidFill>
                  <a:schemeClr val="bg1"/>
                </a:solidFill>
                <a:latin typeface="Verdana" pitchFamily="34" charset="0"/>
                <a:cs typeface="Arial" charset="0"/>
              </a:rPr>
              <a:t>     Dairy farm with 5 cows which has increased to 100 cows with</a:t>
            </a:r>
          </a:p>
          <a:p>
            <a:pPr algn="just" eaLnBrk="0" hangingPunct="0">
              <a:lnSpc>
                <a:spcPct val="130000"/>
              </a:lnSpc>
              <a:buClr>
                <a:schemeClr val="accent1"/>
              </a:buClr>
              <a:tabLst>
                <a:tab pos="400050" algn="l"/>
              </a:tabLst>
              <a:defRPr/>
            </a:pPr>
            <a:r>
              <a:rPr lang="en-US" b="1" dirty="0">
                <a:solidFill>
                  <a:schemeClr val="bg1"/>
                </a:solidFill>
                <a:latin typeface="Verdana" pitchFamily="34" charset="0"/>
                <a:cs typeface="Arial" charset="0"/>
              </a:rPr>
              <a:t>     milk production of 500 </a:t>
            </a:r>
            <a:r>
              <a:rPr lang="en-US" b="1" dirty="0" err="1">
                <a:solidFill>
                  <a:schemeClr val="bg1"/>
                </a:solidFill>
                <a:latin typeface="Verdana" pitchFamily="34" charset="0"/>
                <a:cs typeface="Arial" charset="0"/>
              </a:rPr>
              <a:t>litres</a:t>
            </a:r>
            <a:r>
              <a:rPr lang="en-US" b="1" dirty="0">
                <a:solidFill>
                  <a:schemeClr val="bg1"/>
                </a:solidFill>
                <a:latin typeface="Verdana" pitchFamily="34" charset="0"/>
                <a:cs typeface="Arial" charset="0"/>
              </a:rPr>
              <a:t>/day. </a:t>
            </a:r>
          </a:p>
          <a:p>
            <a:pPr algn="just" eaLnBrk="0" hangingPunct="0">
              <a:lnSpc>
                <a:spcPct val="130000"/>
              </a:lnSpc>
              <a:buClr>
                <a:schemeClr val="accent1"/>
              </a:buClr>
              <a:tabLst>
                <a:tab pos="400050" algn="l"/>
              </a:tabLst>
              <a:defRPr/>
            </a:pPr>
            <a:endParaRPr lang="en-US" sz="1050" dirty="0">
              <a:solidFill>
                <a:schemeClr val="bg1"/>
              </a:solidFill>
              <a:latin typeface="Verdana" pitchFamily="34" charset="0"/>
              <a:cs typeface="Arial" charset="0"/>
            </a:endParaRPr>
          </a:p>
          <a:p>
            <a:pPr algn="just" eaLnBrk="0" hangingPunct="0">
              <a:lnSpc>
                <a:spcPct val="130000"/>
              </a:lnSpc>
              <a:buClr>
                <a:schemeClr val="accent1"/>
              </a:buClr>
              <a:buFont typeface="Wingdings" pitchFamily="2" charset="2"/>
              <a:buChar char="v"/>
              <a:tabLst>
                <a:tab pos="400050" algn="l"/>
              </a:tabLst>
              <a:defRPr/>
            </a:pPr>
            <a:r>
              <a:rPr lang="en-US" b="1" dirty="0">
                <a:solidFill>
                  <a:schemeClr val="bg1"/>
                </a:solidFill>
                <a:latin typeface="Verdana" pitchFamily="34" charset="0"/>
                <a:cs typeface="Arial" charset="0"/>
              </a:rPr>
              <a:t>	Extension Service – Providing extension services in the 	areas of Dairy farm management and animal health care and </a:t>
            </a:r>
          </a:p>
          <a:p>
            <a:pPr algn="just" eaLnBrk="0" hangingPunct="0">
              <a:lnSpc>
                <a:spcPct val="130000"/>
              </a:lnSpc>
              <a:buClr>
                <a:schemeClr val="accent1"/>
              </a:buClr>
              <a:tabLst>
                <a:tab pos="400050" algn="l"/>
              </a:tabLst>
              <a:defRPr/>
            </a:pPr>
            <a:r>
              <a:rPr lang="en-US" b="1" dirty="0">
                <a:solidFill>
                  <a:schemeClr val="bg1"/>
                </a:solidFill>
                <a:latin typeface="Verdana" pitchFamily="34" charset="0"/>
                <a:cs typeface="Arial" charset="0"/>
              </a:rPr>
              <a:t>     Consultancy Services to farmers.</a:t>
            </a:r>
          </a:p>
          <a:p>
            <a:pPr algn="just" eaLnBrk="0" hangingPunct="0">
              <a:lnSpc>
                <a:spcPct val="130000"/>
              </a:lnSpc>
              <a:buClr>
                <a:schemeClr val="accent1"/>
              </a:buClr>
              <a:tabLst>
                <a:tab pos="400050" algn="l"/>
              </a:tabLst>
              <a:defRPr/>
            </a:pPr>
            <a:endParaRPr lang="en-US" sz="1050" dirty="0">
              <a:solidFill>
                <a:schemeClr val="bg1"/>
              </a:solidFill>
              <a:latin typeface="Verdana" pitchFamily="34" charset="0"/>
              <a:cs typeface="Arial" charset="0"/>
            </a:endParaRPr>
          </a:p>
          <a:p>
            <a:pPr algn="just" eaLnBrk="0" hangingPunct="0">
              <a:lnSpc>
                <a:spcPct val="130000"/>
              </a:lnSpc>
              <a:buClr>
                <a:schemeClr val="accent1"/>
              </a:buClr>
              <a:buFont typeface="Wingdings" pitchFamily="2" charset="2"/>
              <a:buChar char="v"/>
              <a:tabLst>
                <a:tab pos="400050" algn="l"/>
              </a:tabLst>
              <a:defRPr/>
            </a:pPr>
            <a:r>
              <a:rPr lang="en-US" b="1" dirty="0">
                <a:solidFill>
                  <a:schemeClr val="bg1"/>
                </a:solidFill>
                <a:latin typeface="Verdana" pitchFamily="34" charset="0"/>
                <a:cs typeface="Arial" charset="0"/>
              </a:rPr>
              <a:t>	Farmers Covered – </a:t>
            </a:r>
            <a:r>
              <a:rPr lang="en-US" b="1" dirty="0">
                <a:solidFill>
                  <a:srgbClr val="FFC000"/>
                </a:solidFill>
                <a:latin typeface="Verdana" pitchFamily="34" charset="0"/>
                <a:cs typeface="Arial" charset="0"/>
              </a:rPr>
              <a:t>200</a:t>
            </a:r>
            <a:r>
              <a:rPr lang="en-US" b="1" dirty="0">
                <a:solidFill>
                  <a:schemeClr val="bg1"/>
                </a:solidFill>
                <a:latin typeface="Verdana" pitchFamily="34" charset="0"/>
                <a:cs typeface="Arial" charset="0"/>
              </a:rPr>
              <a:t> farmers </a:t>
            </a:r>
          </a:p>
          <a:p>
            <a:pPr algn="just" eaLnBrk="0" hangingPunct="0">
              <a:lnSpc>
                <a:spcPct val="130000"/>
              </a:lnSpc>
              <a:buClr>
                <a:schemeClr val="accent1"/>
              </a:buClr>
              <a:tabLst>
                <a:tab pos="400050" algn="l"/>
              </a:tabLst>
              <a:defRPr/>
            </a:pPr>
            <a:endParaRPr lang="en-US" sz="1050" b="1" dirty="0">
              <a:solidFill>
                <a:schemeClr val="bg1"/>
              </a:solidFill>
              <a:latin typeface="Verdana" pitchFamily="34" charset="0"/>
              <a:cs typeface="Arial" charset="0"/>
            </a:endParaRPr>
          </a:p>
          <a:p>
            <a:pPr algn="just" eaLnBrk="0" hangingPunct="0">
              <a:lnSpc>
                <a:spcPct val="130000"/>
              </a:lnSpc>
              <a:buClr>
                <a:schemeClr val="accent1"/>
              </a:buClr>
              <a:buFont typeface="Wingdings" pitchFamily="2" charset="2"/>
              <a:buChar char="v"/>
              <a:tabLst>
                <a:tab pos="400050" algn="l"/>
              </a:tabLst>
              <a:defRPr/>
            </a:pPr>
            <a:r>
              <a:rPr lang="en-US" b="1" dirty="0">
                <a:solidFill>
                  <a:schemeClr val="bg1"/>
                </a:solidFill>
                <a:latin typeface="Verdana" pitchFamily="34" charset="0"/>
                <a:cs typeface="Arial" charset="0"/>
              </a:rPr>
              <a:t>	Direct Employment for 15 persons. </a:t>
            </a:r>
          </a:p>
          <a:p>
            <a:pPr algn="just" eaLnBrk="0" hangingPunct="0">
              <a:lnSpc>
                <a:spcPct val="130000"/>
              </a:lnSpc>
              <a:buClr>
                <a:schemeClr val="accent1"/>
              </a:buClr>
              <a:tabLst>
                <a:tab pos="400050" algn="l"/>
              </a:tabLst>
              <a:defRPr/>
            </a:pPr>
            <a:endParaRPr lang="en-US" sz="1000" dirty="0">
              <a:solidFill>
                <a:schemeClr val="bg1"/>
              </a:solidFill>
              <a:latin typeface="Verdana" pitchFamily="34" charset="0"/>
              <a:cs typeface="Arial" charset="0"/>
            </a:endParaRPr>
          </a:p>
          <a:p>
            <a:pPr algn="just" eaLnBrk="0" hangingPunct="0">
              <a:lnSpc>
                <a:spcPct val="130000"/>
              </a:lnSpc>
              <a:buClr>
                <a:schemeClr val="accent1"/>
              </a:buClr>
              <a:buFont typeface="Wingdings" pitchFamily="2" charset="2"/>
              <a:buChar char="v"/>
              <a:tabLst>
                <a:tab pos="400050" algn="l"/>
              </a:tabLst>
              <a:defRPr/>
            </a:pPr>
            <a:r>
              <a:rPr lang="en-US" b="1" dirty="0">
                <a:solidFill>
                  <a:schemeClr val="bg1"/>
                </a:solidFill>
                <a:latin typeface="Verdana" pitchFamily="34" charset="0"/>
                <a:cs typeface="Arial" charset="0"/>
              </a:rPr>
              <a:t>	Annual Turnover – Around Rs. 25 </a:t>
            </a:r>
            <a:r>
              <a:rPr lang="en-US" b="1" dirty="0" err="1">
                <a:solidFill>
                  <a:schemeClr val="bg1"/>
                </a:solidFill>
                <a:latin typeface="Verdana" pitchFamily="34" charset="0"/>
                <a:cs typeface="Arial" charset="0"/>
              </a:rPr>
              <a:t>lakhs</a:t>
            </a:r>
            <a:r>
              <a:rPr lang="en-US" b="1" dirty="0">
                <a:solidFill>
                  <a:schemeClr val="bg1"/>
                </a:solidFill>
                <a:latin typeface="Verdana" pitchFamily="34" charset="0"/>
                <a:cs typeface="Arial"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a:srcRect/>
          <a:stretch>
            <a:fillRect/>
          </a:stretch>
        </p:blipFill>
        <p:spPr bwMode="auto">
          <a:xfrm>
            <a:off x="179388" y="188913"/>
            <a:ext cx="4391025" cy="3105150"/>
          </a:xfrm>
          <a:prstGeom prst="rect">
            <a:avLst/>
          </a:prstGeom>
          <a:noFill/>
          <a:ln w="9525">
            <a:noFill/>
            <a:miter lim="800000"/>
            <a:headEnd/>
            <a:tailEnd/>
          </a:ln>
        </p:spPr>
      </p:pic>
      <p:pic>
        <p:nvPicPr>
          <p:cNvPr id="36867" name="Picture 5"/>
          <p:cNvPicPr>
            <a:picLocks noChangeAspect="1" noChangeArrowheads="1"/>
          </p:cNvPicPr>
          <p:nvPr/>
        </p:nvPicPr>
        <p:blipFill>
          <a:blip r:embed="rId4"/>
          <a:srcRect/>
          <a:stretch>
            <a:fillRect/>
          </a:stretch>
        </p:blipFill>
        <p:spPr bwMode="auto">
          <a:xfrm>
            <a:off x="3995738" y="3429000"/>
            <a:ext cx="491490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9388" y="188913"/>
            <a:ext cx="8713787" cy="1152525"/>
          </a:xfrm>
          <a:prstGeom prst="rect">
            <a:avLst/>
          </a:prstGeom>
          <a:noFill/>
          <a:ln w="9525">
            <a:noFill/>
            <a:miter lim="800000"/>
            <a:headEnd/>
            <a:tailEnd/>
          </a:ln>
        </p:spPr>
        <p:txBody>
          <a:bodyPr anchor="ctr"/>
          <a:lstStyle/>
          <a:p>
            <a:pPr algn="ctr" eaLnBrk="0" hangingPunct="0">
              <a:defRPr/>
            </a:pP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Dr. R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Ukani</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Jenish</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M.V.Sc</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(NAU,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Navsari</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a:t>
            </a:r>
            <a:b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b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Krishna Veterinary Hospital, Rajkot, Gujarat; </a:t>
            </a:r>
          </a:p>
          <a:p>
            <a:pPr algn="ctr" eaLnBrk="0" hangingPunct="0">
              <a:defRPr/>
            </a:pP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Ph: 09712857771</a:t>
            </a:r>
          </a:p>
        </p:txBody>
      </p:sp>
      <p:sp>
        <p:nvSpPr>
          <p:cNvPr id="3" name="Rectangle 2"/>
          <p:cNvSpPr>
            <a:spLocks noChangeArrowheads="1"/>
          </p:cNvSpPr>
          <p:nvPr/>
        </p:nvSpPr>
        <p:spPr bwMode="auto">
          <a:xfrm>
            <a:off x="250825" y="1546225"/>
            <a:ext cx="8713788" cy="5143500"/>
          </a:xfrm>
          <a:prstGeom prst="rect">
            <a:avLst/>
          </a:prstGeom>
          <a:noFill/>
          <a:ln w="9525">
            <a:noFill/>
            <a:miter lim="800000"/>
            <a:headEnd/>
            <a:tailEnd/>
          </a:ln>
        </p:spPr>
        <p:txBody>
          <a:bodyPr>
            <a:spAutoFit/>
          </a:bodyPr>
          <a:lstStyle/>
          <a:p>
            <a:pPr eaLnBrk="0" hangingPunct="0">
              <a:spcBef>
                <a:spcPct val="50000"/>
              </a:spcBef>
              <a:buClr>
                <a:schemeClr val="accent1"/>
              </a:buClr>
              <a:buFont typeface="Wingdings" pitchFamily="2" charset="2"/>
              <a:buChar char="v"/>
              <a:tabLst>
                <a:tab pos="400050" algn="l"/>
              </a:tabLst>
              <a:defRPr/>
            </a:pPr>
            <a:r>
              <a:rPr lang="en-US" b="1" dirty="0">
                <a:latin typeface="Verdana" pitchFamily="34" charset="0"/>
                <a:cs typeface="Arial" charset="0"/>
              </a:rPr>
              <a:t>  </a:t>
            </a:r>
            <a:r>
              <a:rPr lang="en-US" b="1" dirty="0">
                <a:solidFill>
                  <a:schemeClr val="bg1"/>
                </a:solidFill>
                <a:latin typeface="Verdana" pitchFamily="34" charset="0"/>
                <a:cs typeface="Arial" charset="0"/>
              </a:rPr>
              <a:t>Trained  at </a:t>
            </a:r>
            <a:r>
              <a:rPr lang="en-IN" b="1" dirty="0">
                <a:solidFill>
                  <a:schemeClr val="bg1"/>
                </a:solidFill>
                <a:latin typeface="Verdana" pitchFamily="34" charset="0"/>
                <a:cs typeface="Arial" charset="0"/>
              </a:rPr>
              <a:t>International School for Public Leadership, </a:t>
            </a:r>
          </a:p>
          <a:p>
            <a:pPr eaLnBrk="0" hangingPunct="0">
              <a:spcBef>
                <a:spcPct val="50000"/>
              </a:spcBef>
              <a:buClr>
                <a:schemeClr val="accent1"/>
              </a:buClr>
              <a:tabLst>
                <a:tab pos="400050" algn="l"/>
              </a:tabLst>
              <a:defRPr/>
            </a:pPr>
            <a:r>
              <a:rPr lang="en-IN" b="1" dirty="0">
                <a:solidFill>
                  <a:schemeClr val="bg1"/>
                </a:solidFill>
                <a:latin typeface="Verdana" pitchFamily="34" charset="0"/>
                <a:cs typeface="Arial" charset="0"/>
              </a:rPr>
              <a:t>     </a:t>
            </a:r>
            <a:r>
              <a:rPr lang="en-IN" b="1" dirty="0" err="1">
                <a:solidFill>
                  <a:schemeClr val="bg1"/>
                </a:solidFill>
                <a:latin typeface="Verdana" pitchFamily="34" charset="0"/>
                <a:cs typeface="Arial" charset="0"/>
              </a:rPr>
              <a:t>Ahmedabad</a:t>
            </a:r>
            <a:r>
              <a:rPr lang="en-IN" b="1" dirty="0">
                <a:solidFill>
                  <a:schemeClr val="bg1"/>
                </a:solidFill>
                <a:latin typeface="Verdana" pitchFamily="34" charset="0"/>
                <a:cs typeface="Arial" charset="0"/>
              </a:rPr>
              <a:t> under AC&amp;ABC Scheme. Saw opportunities for</a:t>
            </a:r>
          </a:p>
          <a:p>
            <a:pPr eaLnBrk="0" hangingPunct="0">
              <a:spcBef>
                <a:spcPct val="50000"/>
              </a:spcBef>
              <a:buClr>
                <a:schemeClr val="accent1"/>
              </a:buClr>
              <a:tabLst>
                <a:tab pos="400050" algn="l"/>
              </a:tabLst>
              <a:defRPr/>
            </a:pPr>
            <a:r>
              <a:rPr lang="en-IN" b="1" dirty="0">
                <a:solidFill>
                  <a:schemeClr val="bg1"/>
                </a:solidFill>
                <a:latin typeface="Verdana" pitchFamily="34" charset="0"/>
                <a:cs typeface="Arial" charset="0"/>
              </a:rPr>
              <a:t>     medical treatment of 400 horses.</a:t>
            </a:r>
          </a:p>
          <a:p>
            <a:pPr eaLnBrk="0" hangingPunct="0">
              <a:spcBef>
                <a:spcPct val="50000"/>
              </a:spcBef>
              <a:buClr>
                <a:schemeClr val="accent1"/>
              </a:buClr>
              <a:tabLst>
                <a:tab pos="400050" algn="l"/>
              </a:tabLst>
              <a:defRPr/>
            </a:pPr>
            <a:endParaRPr lang="en-US" sz="1000" b="1" dirty="0">
              <a:solidFill>
                <a:schemeClr val="bg1"/>
              </a:solidFill>
              <a:latin typeface="Verdana" pitchFamily="34" charset="0"/>
              <a:cs typeface="Arial" charset="0"/>
            </a:endParaRPr>
          </a:p>
          <a:p>
            <a:pPr algn="just" eaLnBrk="0" hangingPunct="0">
              <a:lnSpc>
                <a:spcPct val="130000"/>
              </a:lnSpc>
              <a:buClr>
                <a:schemeClr val="accent1"/>
              </a:buClr>
              <a:buFont typeface="Wingdings" pitchFamily="2" charset="2"/>
              <a:buChar char="v"/>
              <a:tabLst>
                <a:tab pos="400050" algn="l"/>
              </a:tabLst>
              <a:defRPr/>
            </a:pPr>
            <a:r>
              <a:rPr lang="en-US" b="1" dirty="0">
                <a:solidFill>
                  <a:schemeClr val="bg1"/>
                </a:solidFill>
                <a:latin typeface="Verdana" pitchFamily="34" charset="0"/>
                <a:cs typeface="Arial" charset="0"/>
              </a:rPr>
              <a:t>	Started Krishna Veterinary Hospital at Rajkot, Gujarat for Dogs</a:t>
            </a:r>
          </a:p>
          <a:p>
            <a:pPr algn="just" eaLnBrk="0" hangingPunct="0">
              <a:lnSpc>
                <a:spcPct val="130000"/>
              </a:lnSpc>
              <a:buClr>
                <a:schemeClr val="accent1"/>
              </a:buClr>
              <a:tabLst>
                <a:tab pos="400050" algn="l"/>
              </a:tabLst>
              <a:defRPr/>
            </a:pPr>
            <a:r>
              <a:rPr lang="en-US" b="1" dirty="0">
                <a:solidFill>
                  <a:schemeClr val="bg1"/>
                </a:solidFill>
                <a:latin typeface="Verdana" pitchFamily="34" charset="0"/>
                <a:cs typeface="Arial" charset="0"/>
              </a:rPr>
              <a:t>     &amp; Equines. Later on he started mobile Clinic with Doctor,</a:t>
            </a:r>
          </a:p>
          <a:p>
            <a:pPr algn="just" eaLnBrk="0" hangingPunct="0">
              <a:lnSpc>
                <a:spcPct val="130000"/>
              </a:lnSpc>
              <a:buClr>
                <a:schemeClr val="accent1"/>
              </a:buClr>
              <a:tabLst>
                <a:tab pos="400050" algn="l"/>
              </a:tabLst>
              <a:defRPr/>
            </a:pPr>
            <a:r>
              <a:rPr lang="en-US" b="1" dirty="0">
                <a:solidFill>
                  <a:schemeClr val="bg1"/>
                </a:solidFill>
                <a:latin typeface="Verdana" pitchFamily="34" charset="0"/>
                <a:cs typeface="Arial" charset="0"/>
              </a:rPr>
              <a:t>     Medicine and Diagnostic kit for door to door extension service.</a:t>
            </a:r>
          </a:p>
          <a:p>
            <a:pPr algn="just" eaLnBrk="0" hangingPunct="0">
              <a:lnSpc>
                <a:spcPct val="130000"/>
              </a:lnSpc>
              <a:buClr>
                <a:schemeClr val="accent1"/>
              </a:buClr>
              <a:tabLst>
                <a:tab pos="400050" algn="l"/>
              </a:tabLst>
              <a:defRPr/>
            </a:pPr>
            <a:endParaRPr lang="en-US" sz="1050" dirty="0">
              <a:solidFill>
                <a:schemeClr val="bg1"/>
              </a:solidFill>
              <a:latin typeface="Verdana" pitchFamily="34" charset="0"/>
              <a:cs typeface="Arial" charset="0"/>
            </a:endParaRPr>
          </a:p>
          <a:p>
            <a:pPr algn="just" eaLnBrk="0" hangingPunct="0">
              <a:lnSpc>
                <a:spcPct val="130000"/>
              </a:lnSpc>
              <a:buClr>
                <a:schemeClr val="accent1"/>
              </a:buClr>
              <a:buFont typeface="Wingdings" pitchFamily="2" charset="2"/>
              <a:buChar char="v"/>
              <a:tabLst>
                <a:tab pos="400050" algn="l"/>
              </a:tabLst>
              <a:defRPr/>
            </a:pPr>
            <a:r>
              <a:rPr lang="en-US" b="1" dirty="0">
                <a:solidFill>
                  <a:schemeClr val="bg1"/>
                </a:solidFill>
                <a:latin typeface="Verdana" pitchFamily="34" charset="0"/>
                <a:cs typeface="Arial" charset="0"/>
              </a:rPr>
              <a:t>	Extension Service – Advisory to pet breeders and health	care services for pets and horses.</a:t>
            </a:r>
          </a:p>
          <a:p>
            <a:pPr algn="just" eaLnBrk="0" hangingPunct="0">
              <a:lnSpc>
                <a:spcPct val="130000"/>
              </a:lnSpc>
              <a:buClr>
                <a:schemeClr val="accent1"/>
              </a:buClr>
              <a:tabLst>
                <a:tab pos="400050" algn="l"/>
              </a:tabLst>
              <a:defRPr/>
            </a:pPr>
            <a:endParaRPr lang="en-US" sz="1050" dirty="0">
              <a:solidFill>
                <a:schemeClr val="bg1"/>
              </a:solidFill>
              <a:latin typeface="Verdana" pitchFamily="34" charset="0"/>
              <a:cs typeface="Arial" charset="0"/>
            </a:endParaRPr>
          </a:p>
          <a:p>
            <a:pPr algn="just" eaLnBrk="0" hangingPunct="0">
              <a:lnSpc>
                <a:spcPct val="130000"/>
              </a:lnSpc>
              <a:buClr>
                <a:schemeClr val="accent1"/>
              </a:buClr>
              <a:buFont typeface="Wingdings" pitchFamily="2" charset="2"/>
              <a:buChar char="v"/>
              <a:tabLst>
                <a:tab pos="400050" algn="l"/>
              </a:tabLst>
              <a:defRPr/>
            </a:pPr>
            <a:r>
              <a:rPr lang="en-US" b="1" dirty="0">
                <a:solidFill>
                  <a:schemeClr val="bg1"/>
                </a:solidFill>
                <a:latin typeface="Verdana" pitchFamily="34" charset="0"/>
                <a:cs typeface="Arial" charset="0"/>
              </a:rPr>
              <a:t>	Farmers Covered – </a:t>
            </a:r>
            <a:r>
              <a:rPr lang="en-US" b="1" dirty="0">
                <a:solidFill>
                  <a:srgbClr val="FFC000"/>
                </a:solidFill>
                <a:latin typeface="Verdana" pitchFamily="34" charset="0"/>
                <a:cs typeface="Arial" charset="0"/>
              </a:rPr>
              <a:t>500</a:t>
            </a:r>
            <a:r>
              <a:rPr lang="en-US" b="1" dirty="0">
                <a:solidFill>
                  <a:schemeClr val="bg1"/>
                </a:solidFill>
                <a:latin typeface="Verdana" pitchFamily="34" charset="0"/>
                <a:cs typeface="Arial" charset="0"/>
              </a:rPr>
              <a:t> farmers </a:t>
            </a:r>
          </a:p>
          <a:p>
            <a:pPr algn="just" eaLnBrk="0" hangingPunct="0">
              <a:lnSpc>
                <a:spcPct val="130000"/>
              </a:lnSpc>
              <a:buClr>
                <a:schemeClr val="accent1"/>
              </a:buClr>
              <a:tabLst>
                <a:tab pos="400050" algn="l"/>
              </a:tabLst>
              <a:defRPr/>
            </a:pPr>
            <a:endParaRPr lang="en-US" sz="1050" b="1" dirty="0">
              <a:solidFill>
                <a:schemeClr val="bg1"/>
              </a:solidFill>
              <a:latin typeface="Verdana" pitchFamily="34" charset="0"/>
              <a:cs typeface="Arial" charset="0"/>
            </a:endParaRPr>
          </a:p>
          <a:p>
            <a:pPr algn="just" eaLnBrk="0" hangingPunct="0">
              <a:lnSpc>
                <a:spcPct val="130000"/>
              </a:lnSpc>
              <a:buClr>
                <a:schemeClr val="accent1"/>
              </a:buClr>
              <a:buFont typeface="Wingdings" pitchFamily="2" charset="2"/>
              <a:buChar char="v"/>
              <a:tabLst>
                <a:tab pos="400050" algn="l"/>
              </a:tabLst>
              <a:defRPr/>
            </a:pPr>
            <a:r>
              <a:rPr lang="en-US" b="1" dirty="0">
                <a:solidFill>
                  <a:schemeClr val="bg1"/>
                </a:solidFill>
                <a:latin typeface="Verdana" pitchFamily="34" charset="0"/>
                <a:cs typeface="Arial" charset="0"/>
              </a:rPr>
              <a:t>	Direct Employment for 15 persons. </a:t>
            </a:r>
          </a:p>
          <a:p>
            <a:pPr algn="just" eaLnBrk="0" hangingPunct="0">
              <a:lnSpc>
                <a:spcPct val="130000"/>
              </a:lnSpc>
              <a:buClr>
                <a:schemeClr val="accent1"/>
              </a:buClr>
              <a:tabLst>
                <a:tab pos="400050" algn="l"/>
              </a:tabLst>
              <a:defRPr/>
            </a:pPr>
            <a:endParaRPr lang="en-US" sz="1000" dirty="0">
              <a:solidFill>
                <a:schemeClr val="bg1"/>
              </a:solidFill>
              <a:latin typeface="Verdana" pitchFamily="34" charset="0"/>
              <a:cs typeface="Arial" charset="0"/>
            </a:endParaRPr>
          </a:p>
          <a:p>
            <a:pPr algn="just" eaLnBrk="0" hangingPunct="0">
              <a:lnSpc>
                <a:spcPct val="130000"/>
              </a:lnSpc>
              <a:buClr>
                <a:schemeClr val="accent1"/>
              </a:buClr>
              <a:buFont typeface="Wingdings" pitchFamily="2" charset="2"/>
              <a:buChar char="v"/>
              <a:tabLst>
                <a:tab pos="400050" algn="l"/>
              </a:tabLst>
              <a:defRPr/>
            </a:pPr>
            <a:r>
              <a:rPr lang="en-US" b="1" dirty="0">
                <a:solidFill>
                  <a:schemeClr val="bg1"/>
                </a:solidFill>
                <a:latin typeface="Verdana" pitchFamily="34" charset="0"/>
                <a:cs typeface="Arial" charset="0"/>
              </a:rPr>
              <a:t>	Annual Turnover – Around Rs. 60 </a:t>
            </a:r>
            <a:r>
              <a:rPr lang="en-US" b="1" dirty="0" err="1">
                <a:solidFill>
                  <a:schemeClr val="bg1"/>
                </a:solidFill>
                <a:latin typeface="Verdana" pitchFamily="34" charset="0"/>
                <a:cs typeface="Arial" charset="0"/>
              </a:rPr>
              <a:t>lakhs</a:t>
            </a:r>
            <a:r>
              <a:rPr lang="en-US" b="1" dirty="0">
                <a:solidFill>
                  <a:schemeClr val="bg1"/>
                </a:solidFill>
                <a:latin typeface="Verdana" pitchFamily="34" charset="0"/>
                <a:cs typeface="Arial"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323850" y="908050"/>
            <a:ext cx="8478838" cy="4799013"/>
          </a:xfrm>
          <a:prstGeom prst="rect">
            <a:avLst/>
          </a:prstGeom>
          <a:noFill/>
          <a:ln w="9525">
            <a:noFill/>
            <a:miter lim="800000"/>
            <a:headEnd/>
            <a:tailEnd/>
          </a:ln>
        </p:spPr>
      </p:pic>
      <p:pic>
        <p:nvPicPr>
          <p:cNvPr id="38915" name="Picture 3"/>
          <p:cNvPicPr>
            <a:picLocks noChangeAspect="1" noChangeArrowheads="1"/>
          </p:cNvPicPr>
          <p:nvPr/>
        </p:nvPicPr>
        <p:blipFill>
          <a:blip r:embed="rId3"/>
          <a:srcRect/>
          <a:stretch>
            <a:fillRect/>
          </a:stretch>
        </p:blipFill>
        <p:spPr bwMode="auto">
          <a:xfrm>
            <a:off x="6443663" y="1196975"/>
            <a:ext cx="1400175" cy="141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0"/>
            <a:ext cx="8713787" cy="1152525"/>
          </a:xfrm>
          <a:prstGeom prst="rect">
            <a:avLst/>
          </a:prstGeom>
          <a:noFill/>
          <a:ln w="9525">
            <a:noFill/>
            <a:miter lim="800000"/>
            <a:headEnd/>
            <a:tailEnd/>
          </a:ln>
        </p:spPr>
        <p:txBody>
          <a:bodyPr anchor="ctr"/>
          <a:lstStyle/>
          <a:p>
            <a:pPr algn="ctr" eaLnBrk="0" hangingPunct="0">
              <a:defRPr/>
            </a:pP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Dr.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Nareshkumar</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K.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Savsani</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a:t>
            </a:r>
            <a:r>
              <a:rPr lang="en-US" sz="2800" b="1" dirty="0" err="1">
                <a:solidFill>
                  <a:schemeClr val="accent1">
                    <a:lumMod val="40000"/>
                    <a:lumOff val="60000"/>
                  </a:schemeClr>
                </a:solidFill>
                <a:effectLst>
                  <a:outerShdw blurRad="38100" dist="38100" dir="2700000" algn="tl">
                    <a:srgbClr val="000000"/>
                  </a:outerShdw>
                </a:effectLst>
                <a:latin typeface="+mj-lt"/>
                <a:ea typeface="+mj-ea"/>
                <a:cs typeface="+mj-cs"/>
              </a:rPr>
              <a:t>B.V.Sc</a:t>
            </a: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
            </a:r>
            <a:b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br>
            <a:r>
              <a:rPr lang="en-US" sz="2800" b="1" dirty="0">
                <a:solidFill>
                  <a:schemeClr val="accent1">
                    <a:lumMod val="40000"/>
                    <a:lumOff val="60000"/>
                  </a:schemeClr>
                </a:solidFill>
                <a:effectLst>
                  <a:outerShdw blurRad="38100" dist="38100" dir="2700000" algn="tl">
                    <a:srgbClr val="000000"/>
                  </a:outerShdw>
                </a:effectLst>
                <a:latin typeface="+mj-lt"/>
                <a:ea typeface="+mj-ea"/>
                <a:cs typeface="+mj-cs"/>
              </a:rPr>
              <a:t>Hindustan Trading, Rajkot, Gujarat; Ph: 9825599004</a:t>
            </a:r>
          </a:p>
        </p:txBody>
      </p:sp>
      <p:sp>
        <p:nvSpPr>
          <p:cNvPr id="39939" name="Rectangle 2"/>
          <p:cNvSpPr>
            <a:spLocks noChangeArrowheads="1"/>
          </p:cNvSpPr>
          <p:nvPr/>
        </p:nvSpPr>
        <p:spPr bwMode="auto">
          <a:xfrm>
            <a:off x="250825" y="1125538"/>
            <a:ext cx="8713788" cy="3444875"/>
          </a:xfrm>
          <a:prstGeom prst="rect">
            <a:avLst/>
          </a:prstGeom>
          <a:noFill/>
          <a:ln w="9525">
            <a:noFill/>
            <a:miter lim="800000"/>
            <a:headEnd/>
            <a:tailEnd/>
          </a:ln>
        </p:spPr>
        <p:txBody>
          <a:bodyPr>
            <a:spAutoFit/>
          </a:bodyPr>
          <a:lstStyle/>
          <a:p>
            <a:pPr eaLnBrk="0" hangingPunct="0">
              <a:spcBef>
                <a:spcPct val="50000"/>
              </a:spcBef>
              <a:buClr>
                <a:schemeClr val="accent1"/>
              </a:buClr>
              <a:buFont typeface="Wingdings" pitchFamily="2" charset="2"/>
              <a:buChar char="v"/>
              <a:tabLst>
                <a:tab pos="400050" algn="l"/>
              </a:tabLst>
            </a:pPr>
            <a:r>
              <a:rPr lang="en-US" b="1">
                <a:latin typeface="Verdana" pitchFamily="34" charset="0"/>
              </a:rPr>
              <a:t>  </a:t>
            </a:r>
            <a:r>
              <a:rPr lang="en-US" b="1">
                <a:solidFill>
                  <a:schemeClr val="bg1"/>
                </a:solidFill>
                <a:latin typeface="Verdana" pitchFamily="34" charset="0"/>
              </a:rPr>
              <a:t>Trained  at </a:t>
            </a:r>
            <a:r>
              <a:rPr lang="en-IN" b="1">
                <a:solidFill>
                  <a:schemeClr val="bg1"/>
                </a:solidFill>
                <a:latin typeface="Verdana" pitchFamily="34" charset="0"/>
              </a:rPr>
              <a:t>Shree Vivekanand Research and Training Institute, </a:t>
            </a:r>
          </a:p>
          <a:p>
            <a:pPr eaLnBrk="0" hangingPunct="0">
              <a:spcBef>
                <a:spcPct val="50000"/>
              </a:spcBef>
              <a:buClr>
                <a:schemeClr val="accent1"/>
              </a:buClr>
              <a:tabLst>
                <a:tab pos="400050" algn="l"/>
              </a:tabLst>
            </a:pPr>
            <a:r>
              <a:rPr lang="en-IN" b="1">
                <a:solidFill>
                  <a:schemeClr val="bg1"/>
                </a:solidFill>
                <a:latin typeface="Verdana" pitchFamily="34" charset="0"/>
              </a:rPr>
              <a:t>     Mandavi, Gujarat under AC&amp;ABC Scheme.</a:t>
            </a:r>
          </a:p>
          <a:p>
            <a:pPr algn="just" eaLnBrk="0" hangingPunct="0">
              <a:lnSpc>
                <a:spcPct val="130000"/>
              </a:lnSpc>
              <a:buClr>
                <a:schemeClr val="accent1"/>
              </a:buClr>
              <a:tabLst>
                <a:tab pos="400050" algn="l"/>
              </a:tabLst>
            </a:pPr>
            <a:endParaRPr lang="en-US" sz="1000">
              <a:solidFill>
                <a:schemeClr val="bg1"/>
              </a:solidFill>
              <a:latin typeface="Verdana" pitchFamily="34" charset="0"/>
            </a:endParaRPr>
          </a:p>
          <a:p>
            <a:pPr algn="just" eaLnBrk="0" hangingPunct="0">
              <a:lnSpc>
                <a:spcPct val="130000"/>
              </a:lnSpc>
              <a:buClr>
                <a:schemeClr val="accent1"/>
              </a:buClr>
              <a:buFont typeface="Wingdings" pitchFamily="2" charset="2"/>
              <a:buChar char="v"/>
              <a:tabLst>
                <a:tab pos="400050" algn="l"/>
              </a:tabLst>
            </a:pPr>
            <a:r>
              <a:rPr lang="en-US" b="1">
                <a:solidFill>
                  <a:schemeClr val="bg1"/>
                </a:solidFill>
                <a:latin typeface="Verdana" pitchFamily="34" charset="0"/>
              </a:rPr>
              <a:t>	Established a cattle feed supply Unit and Veterinary Clinic</a:t>
            </a:r>
          </a:p>
          <a:p>
            <a:pPr algn="just" eaLnBrk="0" hangingPunct="0">
              <a:lnSpc>
                <a:spcPct val="130000"/>
              </a:lnSpc>
              <a:buClr>
                <a:schemeClr val="accent1"/>
              </a:buClr>
              <a:tabLst>
                <a:tab pos="400050" algn="l"/>
              </a:tabLst>
            </a:pPr>
            <a:r>
              <a:rPr lang="en-US" b="1">
                <a:solidFill>
                  <a:schemeClr val="bg1"/>
                </a:solidFill>
                <a:latin typeface="Verdana" pitchFamily="34" charset="0"/>
              </a:rPr>
              <a:t>     named “Hindustan Trading”. </a:t>
            </a:r>
          </a:p>
          <a:p>
            <a:pPr algn="just" eaLnBrk="0" hangingPunct="0">
              <a:lnSpc>
                <a:spcPct val="130000"/>
              </a:lnSpc>
              <a:buClr>
                <a:schemeClr val="accent1"/>
              </a:buClr>
              <a:buFont typeface="Wingdings" pitchFamily="2" charset="2"/>
              <a:buChar char="v"/>
              <a:tabLst>
                <a:tab pos="400050" algn="l"/>
              </a:tabLst>
            </a:pPr>
            <a:r>
              <a:rPr lang="en-US" b="1">
                <a:solidFill>
                  <a:schemeClr val="bg1"/>
                </a:solidFill>
                <a:latin typeface="Verdana" pitchFamily="34" charset="0"/>
              </a:rPr>
              <a:t>  Extension Service – Providing extension services in the 	areas veterinary and AI services.</a:t>
            </a:r>
          </a:p>
          <a:p>
            <a:pPr algn="just" eaLnBrk="0" hangingPunct="0">
              <a:lnSpc>
                <a:spcPct val="130000"/>
              </a:lnSpc>
              <a:buClr>
                <a:schemeClr val="accent1"/>
              </a:buClr>
              <a:tabLst>
                <a:tab pos="400050" algn="l"/>
              </a:tabLst>
            </a:pPr>
            <a:endParaRPr lang="en-US" sz="1000">
              <a:solidFill>
                <a:schemeClr val="bg1"/>
              </a:solidFill>
              <a:latin typeface="Verdana" pitchFamily="34" charset="0"/>
            </a:endParaRPr>
          </a:p>
          <a:p>
            <a:pPr algn="just" eaLnBrk="0" hangingPunct="0">
              <a:lnSpc>
                <a:spcPct val="130000"/>
              </a:lnSpc>
              <a:buClr>
                <a:schemeClr val="accent1"/>
              </a:buClr>
              <a:buFont typeface="Wingdings" pitchFamily="2" charset="2"/>
              <a:buChar char="v"/>
              <a:tabLst>
                <a:tab pos="400050" algn="l"/>
              </a:tabLst>
            </a:pPr>
            <a:r>
              <a:rPr lang="en-US" b="1">
                <a:solidFill>
                  <a:schemeClr val="bg1"/>
                </a:solidFill>
                <a:latin typeface="Verdana" pitchFamily="34" charset="0"/>
              </a:rPr>
              <a:t>	Farmers Covered – </a:t>
            </a:r>
            <a:r>
              <a:rPr lang="en-US" b="1">
                <a:solidFill>
                  <a:srgbClr val="FFC000"/>
                </a:solidFill>
                <a:latin typeface="Verdana" pitchFamily="34" charset="0"/>
              </a:rPr>
              <a:t>4000</a:t>
            </a:r>
            <a:r>
              <a:rPr lang="en-US" b="1">
                <a:solidFill>
                  <a:schemeClr val="bg1"/>
                </a:solidFill>
                <a:latin typeface="Verdana" pitchFamily="34" charset="0"/>
              </a:rPr>
              <a:t> farmers from 50 villages</a:t>
            </a:r>
          </a:p>
          <a:p>
            <a:pPr algn="just" eaLnBrk="0" hangingPunct="0">
              <a:lnSpc>
                <a:spcPct val="130000"/>
              </a:lnSpc>
              <a:buClr>
                <a:schemeClr val="accent1"/>
              </a:buClr>
              <a:tabLst>
                <a:tab pos="400050" algn="l"/>
              </a:tabLst>
            </a:pPr>
            <a:endParaRPr lang="en-US" sz="500" b="1">
              <a:solidFill>
                <a:schemeClr val="bg1"/>
              </a:solidFill>
              <a:latin typeface="Verdana" pitchFamily="34" charset="0"/>
            </a:endParaRPr>
          </a:p>
          <a:p>
            <a:pPr algn="just" eaLnBrk="0" hangingPunct="0">
              <a:lnSpc>
                <a:spcPct val="130000"/>
              </a:lnSpc>
              <a:buClr>
                <a:schemeClr val="accent1"/>
              </a:buClr>
              <a:buFont typeface="Wingdings" pitchFamily="2" charset="2"/>
              <a:buChar char="v"/>
              <a:tabLst>
                <a:tab pos="400050" algn="l"/>
              </a:tabLst>
            </a:pPr>
            <a:r>
              <a:rPr lang="en-US" b="1">
                <a:solidFill>
                  <a:schemeClr val="bg1"/>
                </a:solidFill>
                <a:latin typeface="Verdana" pitchFamily="34" charset="0"/>
              </a:rPr>
              <a:t>	Annual Turnover – Around Rs. 50 lakh.</a:t>
            </a:r>
          </a:p>
        </p:txBody>
      </p:sp>
      <p:pic>
        <p:nvPicPr>
          <p:cNvPr id="39940" name="Picture 2"/>
          <p:cNvPicPr>
            <a:picLocks noChangeAspect="1" noChangeArrowheads="1"/>
          </p:cNvPicPr>
          <p:nvPr/>
        </p:nvPicPr>
        <p:blipFill>
          <a:blip r:embed="rId3"/>
          <a:srcRect/>
          <a:stretch>
            <a:fillRect/>
          </a:stretch>
        </p:blipFill>
        <p:spPr bwMode="auto">
          <a:xfrm>
            <a:off x="2411413" y="4497388"/>
            <a:ext cx="4148137" cy="2360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684213" y="533400"/>
            <a:ext cx="7632700" cy="663575"/>
          </a:xfrm>
          <a:prstGeom prst="rect">
            <a:avLst/>
          </a:prstGeom>
          <a:noFill/>
          <a:ln>
            <a:noFill/>
          </a:ln>
          <a:extLst>
            <a:ext uri="{909E8E84-426E-40DD-AFC4-6F175D3DCCD1}"/>
            <a:ext uri="{91240B29-F687-4F45-9708-019B960494DF}"/>
          </a:extLst>
        </p:spPr>
        <p:txBody>
          <a:bodyPr/>
          <a:lstStyle/>
          <a:p>
            <a:pPr eaLnBrk="0" hangingPunct="0">
              <a:defRPr/>
            </a:pPr>
            <a:r>
              <a:rPr lang="en-US" altLang="en-US" sz="2800" b="1" dirty="0">
                <a:solidFill>
                  <a:srgbClr val="FFFF00"/>
                </a:solidFill>
                <a:effectLst>
                  <a:outerShdw blurRad="38100" dist="38100" dir="2700000" algn="tl">
                    <a:srgbClr val="000000"/>
                  </a:outerShdw>
                </a:effectLst>
                <a:latin typeface="Verdana" pitchFamily="34" charset="0"/>
                <a:cs typeface="Arial" charset="0"/>
              </a:rPr>
              <a:t>INFORMATION SUPPORT SERVICE</a:t>
            </a:r>
          </a:p>
        </p:txBody>
      </p:sp>
      <p:sp>
        <p:nvSpPr>
          <p:cNvPr id="3" name="Rectangle 3"/>
          <p:cNvSpPr txBox="1">
            <a:spLocks noChangeArrowheads="1"/>
          </p:cNvSpPr>
          <p:nvPr/>
        </p:nvSpPr>
        <p:spPr bwMode="auto">
          <a:xfrm>
            <a:off x="609600" y="1600200"/>
            <a:ext cx="8229600" cy="4525963"/>
          </a:xfrm>
          <a:prstGeom prst="rect">
            <a:avLst/>
          </a:prstGeom>
          <a:noFill/>
          <a:ln>
            <a:miter lim="800000"/>
            <a:headEnd/>
            <a:tailEnd/>
          </a:ln>
        </p:spPr>
        <p:txBody>
          <a:bodyPr/>
          <a:lstStyle/>
          <a:p>
            <a:pPr marL="342900" indent="-342900" eaLnBrk="0" hangingPunct="0">
              <a:spcBef>
                <a:spcPct val="20000"/>
              </a:spcBef>
              <a:buFont typeface="Arial" charset="0"/>
              <a:buChar char="•"/>
              <a:defRPr/>
            </a:pPr>
            <a:r>
              <a:rPr lang="en-US" altLang="en-US" sz="3200" dirty="0">
                <a:solidFill>
                  <a:schemeClr val="bg1"/>
                </a:solidFill>
                <a:latin typeface="+mn-lt"/>
                <a:cs typeface="+mn-cs"/>
              </a:rPr>
              <a:t>Website:  </a:t>
            </a:r>
            <a:r>
              <a:rPr lang="en-IN" altLang="en-US" sz="3200" dirty="0">
                <a:solidFill>
                  <a:schemeClr val="bg1"/>
                </a:solidFill>
                <a:latin typeface="+mn-lt"/>
                <a:cs typeface="+mn-cs"/>
              </a:rPr>
              <a:t>http://www.agriclinics.net</a:t>
            </a:r>
            <a:endParaRPr lang="en-US" altLang="en-US" sz="3200" dirty="0">
              <a:solidFill>
                <a:schemeClr val="bg1"/>
              </a:solidFill>
              <a:latin typeface="+mn-lt"/>
              <a:cs typeface="+mn-cs"/>
            </a:endParaRPr>
          </a:p>
          <a:p>
            <a:pPr marL="342900" indent="-342900" eaLnBrk="0" hangingPunct="0">
              <a:spcBef>
                <a:spcPct val="20000"/>
              </a:spcBef>
              <a:buFont typeface="Wingdings 2" pitchFamily="18" charset="2"/>
              <a:buNone/>
              <a:defRPr/>
            </a:pPr>
            <a:endParaRPr lang="en-IN" altLang="en-US" sz="3200" dirty="0">
              <a:solidFill>
                <a:schemeClr val="bg1"/>
              </a:solidFill>
              <a:latin typeface="+mn-lt"/>
              <a:cs typeface="+mn-cs"/>
            </a:endParaRPr>
          </a:p>
          <a:p>
            <a:pPr marL="342900" indent="-342900" eaLnBrk="0" hangingPunct="0">
              <a:spcBef>
                <a:spcPct val="20000"/>
              </a:spcBef>
              <a:buFont typeface="Arial" charset="0"/>
              <a:buChar char="•"/>
              <a:defRPr/>
            </a:pPr>
            <a:r>
              <a:rPr lang="en-IN" altLang="en-US" sz="3200" dirty="0">
                <a:solidFill>
                  <a:schemeClr val="bg1"/>
                </a:solidFill>
                <a:latin typeface="+mn-lt"/>
                <a:cs typeface="+mn-cs"/>
              </a:rPr>
              <a:t>Helpline no. </a:t>
            </a:r>
          </a:p>
          <a:p>
            <a:pPr marL="342900" indent="-342900" eaLnBrk="0" hangingPunct="0">
              <a:spcBef>
                <a:spcPct val="20000"/>
              </a:spcBef>
              <a:defRPr/>
            </a:pPr>
            <a:r>
              <a:rPr lang="en-IN" altLang="en-US" sz="3200" dirty="0">
                <a:solidFill>
                  <a:schemeClr val="bg1"/>
                </a:solidFill>
                <a:latin typeface="+mn-lt"/>
                <a:cs typeface="+mn-cs"/>
              </a:rPr>
              <a:t>    Toll Free Helpline: 1800 425 1556</a:t>
            </a:r>
          </a:p>
          <a:p>
            <a:pPr marL="342900" indent="-342900" eaLnBrk="0" hangingPunct="0">
              <a:spcBef>
                <a:spcPct val="20000"/>
              </a:spcBef>
              <a:defRPr/>
            </a:pPr>
            <a:r>
              <a:rPr lang="en-IN" altLang="en-US" sz="3200" dirty="0">
                <a:solidFill>
                  <a:schemeClr val="bg1"/>
                </a:solidFill>
                <a:latin typeface="+mn-lt"/>
                <a:cs typeface="+mn-cs"/>
              </a:rPr>
              <a:t>    9.00 AM to 5.30 PM Helpline: - </a:t>
            </a:r>
            <a:r>
              <a:rPr lang="en-IN" altLang="en-US" sz="3200" dirty="0">
                <a:solidFill>
                  <a:srgbClr val="FF0000"/>
                </a:solidFill>
                <a:latin typeface="+mn-lt"/>
                <a:cs typeface="+mn-cs"/>
              </a:rPr>
              <a:t>9951851556</a:t>
            </a:r>
          </a:p>
          <a:p>
            <a:pPr marL="342900" indent="-342900" eaLnBrk="0" hangingPunct="0">
              <a:spcBef>
                <a:spcPct val="20000"/>
              </a:spcBef>
              <a:buFont typeface="Arial" charset="0"/>
              <a:buChar char="•"/>
              <a:defRPr/>
            </a:pPr>
            <a:endParaRPr lang="en-IN" altLang="en-US" sz="3200" dirty="0">
              <a:solidFill>
                <a:schemeClr val="bg1"/>
              </a:solidFill>
              <a:latin typeface="+mn-lt"/>
              <a:cs typeface="+mn-cs"/>
            </a:endParaRPr>
          </a:p>
          <a:p>
            <a:pPr marL="342900" indent="-342900" eaLnBrk="0" hangingPunct="0">
              <a:spcBef>
                <a:spcPct val="20000"/>
              </a:spcBef>
              <a:buFont typeface="Arial" charset="0"/>
              <a:buChar char="•"/>
              <a:defRPr/>
            </a:pPr>
            <a:r>
              <a:rPr lang="en-US" altLang="en-US" sz="3200" dirty="0" err="1">
                <a:solidFill>
                  <a:schemeClr val="bg1"/>
                </a:solidFill>
                <a:latin typeface="+mn-lt"/>
                <a:cs typeface="+mn-cs"/>
              </a:rPr>
              <a:t>Agripreneur</a:t>
            </a:r>
            <a:r>
              <a:rPr lang="en-US" altLang="en-US" sz="3200" dirty="0">
                <a:solidFill>
                  <a:schemeClr val="bg1"/>
                </a:solidFill>
                <a:latin typeface="+mn-lt"/>
                <a:cs typeface="+mn-cs"/>
              </a:rPr>
              <a:t> – Monthly E-Bulletin</a:t>
            </a:r>
          </a:p>
          <a:p>
            <a:pPr marL="342900" indent="-342900" eaLnBrk="0" hangingPunct="0">
              <a:spcBef>
                <a:spcPct val="20000"/>
              </a:spcBef>
              <a:buFont typeface="Wingdings 2" pitchFamily="18" charset="2"/>
              <a:buNone/>
              <a:defRPr/>
            </a:pPr>
            <a:endParaRPr lang="en-US" altLang="en-US" sz="3200" dirty="0">
              <a:solidFill>
                <a:schemeClr val="bg1"/>
              </a:solidFill>
              <a:latin typeface="+mn-lt"/>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0"/>
            <a:ext cx="8382000" cy="762000"/>
          </a:xfrm>
        </p:spPr>
        <p:txBody>
          <a:bodyPr/>
          <a:lstStyle/>
          <a:p>
            <a:r>
              <a:rPr lang="en-US" sz="3600" b="1" smtClean="0">
                <a:solidFill>
                  <a:schemeClr val="bg1"/>
                </a:solidFill>
              </a:rPr>
              <a:t>General facts of Entrepreneurship </a:t>
            </a:r>
            <a:endParaRPr lang="en-US" sz="3600" smtClean="0">
              <a:solidFill>
                <a:schemeClr val="bg1"/>
              </a:solidFill>
            </a:endParaRPr>
          </a:p>
        </p:txBody>
      </p:sp>
      <p:sp>
        <p:nvSpPr>
          <p:cNvPr id="3" name="Content Placeholder 2"/>
          <p:cNvSpPr>
            <a:spLocks noGrp="1"/>
          </p:cNvSpPr>
          <p:nvPr>
            <p:ph idx="1"/>
          </p:nvPr>
        </p:nvSpPr>
        <p:spPr>
          <a:xfrm>
            <a:off x="304800" y="838200"/>
            <a:ext cx="8610600" cy="6019800"/>
          </a:xfrm>
        </p:spPr>
        <p:txBody>
          <a:bodyPr>
            <a:normAutofit fontScale="85000" lnSpcReduction="20000"/>
          </a:bodyPr>
          <a:lstStyle/>
          <a:p>
            <a:pPr algn="just">
              <a:defRPr/>
            </a:pPr>
            <a:r>
              <a:rPr lang="en-US" b="1" dirty="0" smtClean="0">
                <a:solidFill>
                  <a:srgbClr val="FFFF00"/>
                </a:solidFill>
              </a:rPr>
              <a:t>There are many characteristics of an entrepreneur, which are certainly not that easy to inculcate and possess. </a:t>
            </a:r>
          </a:p>
          <a:p>
            <a:pPr algn="just">
              <a:buFont typeface="Arial" pitchFamily="34" charset="0"/>
              <a:buNone/>
              <a:defRPr/>
            </a:pPr>
            <a:endParaRPr lang="en-US" b="1" dirty="0" smtClean="0">
              <a:solidFill>
                <a:srgbClr val="FFFF00"/>
              </a:solidFill>
            </a:endParaRPr>
          </a:p>
          <a:p>
            <a:pPr algn="just">
              <a:defRPr/>
            </a:pPr>
            <a:r>
              <a:rPr lang="en-US" b="1" dirty="0" smtClean="0">
                <a:solidFill>
                  <a:srgbClr val="FFFF00"/>
                </a:solidFill>
              </a:rPr>
              <a:t>However, if one wants to earn money and improve livelihood, one has to be loaded with entrepreneurial  characteristics, as much as possible .</a:t>
            </a:r>
          </a:p>
          <a:p>
            <a:pPr algn="just">
              <a:defRPr/>
            </a:pPr>
            <a:endParaRPr lang="en-US" b="1" dirty="0" smtClean="0">
              <a:solidFill>
                <a:srgbClr val="FFFF00"/>
              </a:solidFill>
            </a:endParaRPr>
          </a:p>
          <a:p>
            <a:pPr algn="just">
              <a:defRPr/>
            </a:pPr>
            <a:r>
              <a:rPr lang="en-US" b="1" dirty="0" smtClean="0">
                <a:solidFill>
                  <a:srgbClr val="FFFF00"/>
                </a:solidFill>
              </a:rPr>
              <a:t>In fact, a number of characteristics of a good entrepreneur are those of a good progressive human being.</a:t>
            </a:r>
          </a:p>
          <a:p>
            <a:pPr algn="just">
              <a:buFont typeface="Arial" pitchFamily="34" charset="0"/>
              <a:buNone/>
              <a:defRPr/>
            </a:pPr>
            <a:endParaRPr lang="en-US" b="1" dirty="0" smtClean="0">
              <a:solidFill>
                <a:srgbClr val="FFFF00"/>
              </a:solidFill>
            </a:endParaRPr>
          </a:p>
          <a:p>
            <a:pPr algn="just">
              <a:defRPr/>
            </a:pPr>
            <a:r>
              <a:rPr lang="en-US" b="1" dirty="0" smtClean="0">
                <a:solidFill>
                  <a:srgbClr val="FFFF00"/>
                </a:solidFill>
              </a:rPr>
              <a:t>In other words, if an individual is not filled with characteristics of a good human being, he cannot think of becoming a good entrepreneur</a:t>
            </a:r>
          </a:p>
          <a:p>
            <a:pPr algn="just">
              <a:defRPr/>
            </a:pPr>
            <a:endParaRPr lang="en-US"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8625" y="357188"/>
            <a:ext cx="8196263" cy="695325"/>
          </a:xfrm>
        </p:spPr>
        <p:txBody>
          <a:bodyPr/>
          <a:lstStyle/>
          <a:p>
            <a:r>
              <a:rPr lang="en-US" sz="4000" b="1" smtClean="0">
                <a:solidFill>
                  <a:srgbClr val="FFFF00"/>
                </a:solidFill>
                <a:latin typeface="Verdana" pitchFamily="34" charset="0"/>
              </a:rPr>
              <a:t>Basic concept</a:t>
            </a:r>
            <a:r>
              <a:rPr lang="en-US" b="1" smtClean="0">
                <a:solidFill>
                  <a:srgbClr val="FFFFFF"/>
                </a:solidFill>
                <a:latin typeface="Verdana" pitchFamily="34" charset="0"/>
              </a:rPr>
              <a:t/>
            </a:r>
            <a:br>
              <a:rPr lang="en-US" b="1" smtClean="0">
                <a:solidFill>
                  <a:srgbClr val="FFFFFF"/>
                </a:solidFill>
                <a:latin typeface="Verdana" pitchFamily="34" charset="0"/>
              </a:rPr>
            </a:br>
            <a:endParaRPr lang="en-IN" smtClean="0"/>
          </a:p>
        </p:txBody>
      </p:sp>
      <p:sp>
        <p:nvSpPr>
          <p:cNvPr id="16387" name="Content Placeholder 2"/>
          <p:cNvSpPr>
            <a:spLocks noGrp="1"/>
          </p:cNvSpPr>
          <p:nvPr>
            <p:ph idx="1"/>
          </p:nvPr>
        </p:nvSpPr>
        <p:spPr>
          <a:xfrm>
            <a:off x="428625" y="714375"/>
            <a:ext cx="8464550" cy="5810250"/>
          </a:xfrm>
        </p:spPr>
        <p:txBody>
          <a:bodyPr/>
          <a:lstStyle/>
          <a:p>
            <a:pPr>
              <a:buFont typeface="Wingdings" pitchFamily="2" charset="2"/>
              <a:buChar char="ü"/>
              <a:defRPr/>
            </a:pPr>
            <a:r>
              <a:rPr lang="en-US" b="1" dirty="0" err="1" smtClean="0">
                <a:solidFill>
                  <a:srgbClr val="FFC000"/>
                </a:solidFill>
                <a:latin typeface="+mj-lt"/>
              </a:rPr>
              <a:t>Agriclinic</a:t>
            </a:r>
            <a:r>
              <a:rPr lang="en-US" b="1" dirty="0" smtClean="0">
                <a:solidFill>
                  <a:srgbClr val="FFC000"/>
                </a:solidFill>
                <a:latin typeface="+mj-lt"/>
              </a:rPr>
              <a:t>:</a:t>
            </a:r>
            <a:r>
              <a:rPr lang="en-US" sz="2800" b="1" dirty="0" smtClean="0">
                <a:solidFill>
                  <a:srgbClr val="FF0000"/>
                </a:solidFill>
                <a:latin typeface="+mj-lt"/>
              </a:rPr>
              <a:t> </a:t>
            </a:r>
            <a:r>
              <a:rPr lang="en-IN" sz="2800" b="1" dirty="0" smtClean="0">
                <a:solidFill>
                  <a:srgbClr val="FFFFFF"/>
                </a:solidFill>
                <a:latin typeface="+mj-lt"/>
              </a:rPr>
              <a:t>provides expert services and advice to farmers on cropping practices, technology dissemination, crop protection from pests &amp; diseases, market trends and prices of various crops in the markets and also clinical services for animal health etc. which would enhance productivity of crops / animals.</a:t>
            </a:r>
          </a:p>
          <a:p>
            <a:pPr>
              <a:buFont typeface="Wingdings" pitchFamily="2" charset="2"/>
              <a:buChar char="ü"/>
              <a:defRPr/>
            </a:pPr>
            <a:r>
              <a:rPr lang="en-IN" b="1" dirty="0" smtClean="0">
                <a:solidFill>
                  <a:srgbClr val="FFC000"/>
                </a:solidFill>
                <a:latin typeface="+mj-lt"/>
              </a:rPr>
              <a:t>Agribusiness Centres: </a:t>
            </a:r>
            <a:r>
              <a:rPr lang="en-IN" sz="2800" b="1" dirty="0" smtClean="0">
                <a:solidFill>
                  <a:srgbClr val="FFFFFF"/>
                </a:solidFill>
                <a:latin typeface="+mj-lt"/>
              </a:rPr>
              <a:t>provides input supply, farm equipments on hire and other services. In order to enhance viability of the ventures, Agriculture Graduates may also take up in agriculture and allied areas along with the </a:t>
            </a:r>
            <a:r>
              <a:rPr lang="en-IN" sz="2800" b="1" dirty="0" err="1" smtClean="0">
                <a:solidFill>
                  <a:srgbClr val="FFFFFF"/>
                </a:solidFill>
                <a:latin typeface="+mj-lt"/>
              </a:rPr>
              <a:t>Agriclinics</a:t>
            </a:r>
            <a:r>
              <a:rPr lang="en-IN" sz="2800" b="1" dirty="0" smtClean="0">
                <a:solidFill>
                  <a:srgbClr val="FFFFFF"/>
                </a:solidFill>
                <a:latin typeface="+mj-lt"/>
              </a:rPr>
              <a:t>/ Agribusiness Centres.</a:t>
            </a:r>
          </a:p>
          <a:p>
            <a:pPr>
              <a:defRPr/>
            </a:pPr>
            <a:endParaRPr lang="en-IN"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4000" b="1" smtClean="0">
                <a:solidFill>
                  <a:schemeClr val="bg1"/>
                </a:solidFill>
              </a:rPr>
              <a:t>General facts of Entrepreneurship</a:t>
            </a:r>
            <a:endParaRPr lang="en-US" sz="4000" smtClean="0">
              <a:solidFill>
                <a:schemeClr val="bg1"/>
              </a:solidFill>
            </a:endParaRPr>
          </a:p>
        </p:txBody>
      </p:sp>
      <p:sp>
        <p:nvSpPr>
          <p:cNvPr id="3" name="Content Placeholder 2"/>
          <p:cNvSpPr>
            <a:spLocks noGrp="1"/>
          </p:cNvSpPr>
          <p:nvPr>
            <p:ph idx="1"/>
          </p:nvPr>
        </p:nvSpPr>
        <p:spPr/>
        <p:txBody>
          <a:bodyPr>
            <a:normAutofit lnSpcReduction="10000"/>
          </a:bodyPr>
          <a:lstStyle/>
          <a:p>
            <a:pPr algn="just">
              <a:defRPr/>
            </a:pPr>
            <a:r>
              <a:rPr lang="en-US" b="1" dirty="0" smtClean="0">
                <a:solidFill>
                  <a:srgbClr val="FFFF00"/>
                </a:solidFill>
              </a:rPr>
              <a:t>Although achieving perfection in entrepreneurship is a myth, one should try to imbibe those characteristics of </a:t>
            </a:r>
            <a:r>
              <a:rPr lang="en-US" b="1" dirty="0" err="1" smtClean="0">
                <a:solidFill>
                  <a:srgbClr val="FFFF00"/>
                </a:solidFill>
              </a:rPr>
              <a:t>agri</a:t>
            </a:r>
            <a:r>
              <a:rPr lang="en-US" b="1" dirty="0" smtClean="0">
                <a:solidFill>
                  <a:srgbClr val="FFFF00"/>
                </a:solidFill>
              </a:rPr>
              <a:t>-entrepreneurship as far as possible in order to bring about prosperity. </a:t>
            </a:r>
          </a:p>
          <a:p>
            <a:pPr algn="just">
              <a:buFont typeface="Arial" pitchFamily="34" charset="0"/>
              <a:buNone/>
              <a:defRPr/>
            </a:pPr>
            <a:endParaRPr lang="en-US" b="1" dirty="0" smtClean="0">
              <a:solidFill>
                <a:srgbClr val="FFFF00"/>
              </a:solidFill>
            </a:endParaRPr>
          </a:p>
          <a:p>
            <a:pPr algn="just">
              <a:defRPr/>
            </a:pPr>
            <a:r>
              <a:rPr lang="en-US" b="1" dirty="0" smtClean="0">
                <a:solidFill>
                  <a:srgbClr val="FFFF00"/>
                </a:solidFill>
              </a:rPr>
              <a:t>Even partial inculcation and application of these characteristics can be of much help in bringing about farm prosperity.</a:t>
            </a:r>
            <a:endParaRPr lang="en-US" b="1" dirty="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rgbClr val="FFFF00"/>
                </a:solidFill>
              </a:rPr>
              <a:t>Characteristics of an entrepreneur(1)</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381000" y="914400"/>
            <a:ext cx="8534400" cy="5943600"/>
          </a:xfrm>
        </p:spPr>
        <p:txBody>
          <a:bodyPr>
            <a:normAutofit fontScale="85000" lnSpcReduction="10000"/>
          </a:bodyPr>
          <a:lstStyle/>
          <a:p>
            <a:pPr>
              <a:defRPr/>
            </a:pPr>
            <a:r>
              <a:rPr lang="en-US" sz="3800" b="1" i="1" dirty="0" smtClean="0">
                <a:solidFill>
                  <a:schemeClr val="bg1"/>
                </a:solidFill>
              </a:rPr>
              <a:t>Health</a:t>
            </a:r>
            <a:r>
              <a:rPr lang="en-US" sz="3800" b="1" i="1" dirty="0" smtClean="0">
                <a:solidFill>
                  <a:srgbClr val="FF0000"/>
                </a:solidFill>
              </a:rPr>
              <a:t> </a:t>
            </a:r>
            <a:r>
              <a:rPr lang="en-US" sz="3800" b="1" i="1" dirty="0" smtClean="0">
                <a:solidFill>
                  <a:schemeClr val="bg1"/>
                </a:solidFill>
              </a:rPr>
              <a:t>conscious</a:t>
            </a:r>
            <a:r>
              <a:rPr lang="en-US" sz="3800" b="1" i="1" dirty="0" smtClean="0">
                <a:solidFill>
                  <a:srgbClr val="FF0000"/>
                </a:solidFill>
              </a:rPr>
              <a:t> </a:t>
            </a:r>
            <a:r>
              <a:rPr lang="en-US" sz="3800" b="1" i="1" dirty="0" smtClean="0">
                <a:solidFill>
                  <a:srgbClr val="FFFF00"/>
                </a:solidFill>
              </a:rPr>
              <a:t>(Health is wealth)</a:t>
            </a:r>
          </a:p>
          <a:p>
            <a:pPr>
              <a:defRPr/>
            </a:pPr>
            <a:r>
              <a:rPr lang="en-US" b="1" dirty="0" smtClean="0">
                <a:solidFill>
                  <a:schemeClr val="bg1"/>
                </a:solidFill>
              </a:rPr>
              <a:t>Goal setter</a:t>
            </a:r>
            <a:r>
              <a:rPr lang="en-US" b="1" dirty="0" smtClean="0">
                <a:solidFill>
                  <a:srgbClr val="FFFF00"/>
                </a:solidFill>
              </a:rPr>
              <a:t>, and goal commitment (goal always on the mind)</a:t>
            </a:r>
          </a:p>
          <a:p>
            <a:pPr>
              <a:defRPr/>
            </a:pPr>
            <a:r>
              <a:rPr lang="en-US" b="1" dirty="0" smtClean="0">
                <a:solidFill>
                  <a:srgbClr val="FFFF00"/>
                </a:solidFill>
              </a:rPr>
              <a:t>Right user of time, money and energy (TME)</a:t>
            </a:r>
          </a:p>
          <a:p>
            <a:pPr>
              <a:defRPr/>
            </a:pPr>
            <a:r>
              <a:rPr lang="en-US" b="1" dirty="0" smtClean="0">
                <a:solidFill>
                  <a:srgbClr val="FFFF00"/>
                </a:solidFill>
              </a:rPr>
              <a:t>Hard and smart working, no gain without pain/sacrifice </a:t>
            </a:r>
          </a:p>
          <a:p>
            <a:pPr>
              <a:defRPr/>
            </a:pPr>
            <a:r>
              <a:rPr lang="en-US" b="1" dirty="0" smtClean="0">
                <a:solidFill>
                  <a:schemeClr val="bg1"/>
                </a:solidFill>
              </a:rPr>
              <a:t>Risk bearer</a:t>
            </a:r>
            <a:r>
              <a:rPr lang="en-US" b="1" dirty="0" smtClean="0">
                <a:solidFill>
                  <a:srgbClr val="FFFF00"/>
                </a:solidFill>
              </a:rPr>
              <a:t>, courageous (Take risk in life. If you win, you can lead; If you lose, you can guide: </a:t>
            </a:r>
            <a:r>
              <a:rPr lang="en-US" b="1" dirty="0" smtClean="0">
                <a:solidFill>
                  <a:schemeClr val="bg1"/>
                </a:solidFill>
              </a:rPr>
              <a:t>Swami </a:t>
            </a:r>
            <a:r>
              <a:rPr lang="en-US" b="1" dirty="0" err="1" smtClean="0">
                <a:solidFill>
                  <a:schemeClr val="bg1"/>
                </a:solidFill>
              </a:rPr>
              <a:t>Vivekanand</a:t>
            </a:r>
            <a:r>
              <a:rPr lang="en-US" b="1" dirty="0" smtClean="0">
                <a:solidFill>
                  <a:schemeClr val="bg1"/>
                </a:solidFill>
              </a:rPr>
              <a:t>)</a:t>
            </a:r>
          </a:p>
          <a:p>
            <a:pPr>
              <a:defRPr/>
            </a:pPr>
            <a:r>
              <a:rPr lang="en-US" b="1" dirty="0" smtClean="0">
                <a:solidFill>
                  <a:schemeClr val="bg1"/>
                </a:solidFill>
              </a:rPr>
              <a:t>Work is worship </a:t>
            </a:r>
            <a:r>
              <a:rPr lang="en-US" b="1" dirty="0" smtClean="0">
                <a:solidFill>
                  <a:srgbClr val="FFFF00"/>
                </a:solidFill>
              </a:rPr>
              <a:t>(No work is small, if it is beneficial; work more, talk less), willing to work, work enjoyer, enthusiastic, motivated</a:t>
            </a:r>
          </a:p>
          <a:p>
            <a:pPr>
              <a:defRPr/>
            </a:pPr>
            <a:r>
              <a:rPr lang="en-US" b="1" dirty="0" smtClean="0">
                <a:solidFill>
                  <a:schemeClr val="bg1"/>
                </a:solidFill>
              </a:rPr>
              <a:t>Sense of service </a:t>
            </a:r>
            <a:r>
              <a:rPr lang="en-US" b="1" dirty="0" smtClean="0">
                <a:solidFill>
                  <a:srgbClr val="FFFF00"/>
                </a:solidFill>
              </a:rPr>
              <a:t>to society/community (service mindset and generous); </a:t>
            </a:r>
            <a:r>
              <a:rPr lang="en-US" b="1" dirty="0" smtClean="0">
                <a:solidFill>
                  <a:srgbClr val="FF0000"/>
                </a:solidFill>
              </a:rPr>
              <a:t>service : profit:: 50:50</a:t>
            </a:r>
          </a:p>
          <a:p>
            <a:pPr>
              <a:defRPr/>
            </a:pPr>
            <a:r>
              <a:rPr lang="en-US" b="1" dirty="0" smtClean="0">
                <a:solidFill>
                  <a:schemeClr val="bg1"/>
                </a:solidFill>
              </a:rPr>
              <a:t>Focused</a:t>
            </a:r>
            <a:r>
              <a:rPr lang="en-US" b="1" dirty="0" smtClean="0">
                <a:solidFill>
                  <a:srgbClr val="FFFF00"/>
                </a:solidFill>
              </a:rPr>
              <a:t> and committed (do not go after attractions and get misled by distractions)</a:t>
            </a:r>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rgbClr val="FFC000"/>
                </a:solidFill>
              </a:rPr>
              <a:t>Characteristics of an entrepreneur(2)</a:t>
            </a: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45059" name="Content Placeholder 2"/>
          <p:cNvSpPr>
            <a:spLocks noGrp="1"/>
          </p:cNvSpPr>
          <p:nvPr>
            <p:ph idx="1"/>
          </p:nvPr>
        </p:nvSpPr>
        <p:spPr>
          <a:xfrm>
            <a:off x="304800" y="1143000"/>
            <a:ext cx="8839200" cy="5715000"/>
          </a:xfrm>
        </p:spPr>
        <p:txBody>
          <a:bodyPr/>
          <a:lstStyle/>
          <a:p>
            <a:r>
              <a:rPr lang="en-US" b="1" smtClean="0">
                <a:solidFill>
                  <a:srgbClr val="FFFF00"/>
                </a:solidFill>
              </a:rPr>
              <a:t>Self confident (have faith on yourself)</a:t>
            </a:r>
          </a:p>
          <a:p>
            <a:r>
              <a:rPr lang="en-US" b="1" smtClean="0">
                <a:solidFill>
                  <a:srgbClr val="FFFF00"/>
                </a:solidFill>
              </a:rPr>
              <a:t>Market led</a:t>
            </a:r>
          </a:p>
          <a:p>
            <a:r>
              <a:rPr lang="en-US" b="1" smtClean="0">
                <a:solidFill>
                  <a:srgbClr val="FFFF00"/>
                </a:solidFill>
              </a:rPr>
              <a:t>Determined</a:t>
            </a:r>
          </a:p>
          <a:p>
            <a:r>
              <a:rPr lang="en-US" b="1" smtClean="0">
                <a:solidFill>
                  <a:srgbClr val="FFFF00"/>
                </a:solidFill>
              </a:rPr>
              <a:t>Well behaved</a:t>
            </a:r>
          </a:p>
          <a:p>
            <a:r>
              <a:rPr lang="en-US" b="1" smtClean="0">
                <a:solidFill>
                  <a:srgbClr val="FFFF00"/>
                </a:solidFill>
              </a:rPr>
              <a:t>Non-aggressive in nature, but aggressive in work</a:t>
            </a:r>
          </a:p>
          <a:p>
            <a:r>
              <a:rPr lang="en-US" b="1" smtClean="0">
                <a:solidFill>
                  <a:srgbClr val="FFFF00"/>
                </a:solidFill>
              </a:rPr>
              <a:t>Innovative</a:t>
            </a:r>
          </a:p>
          <a:p>
            <a:r>
              <a:rPr lang="en-US" b="1" smtClean="0">
                <a:solidFill>
                  <a:srgbClr val="FFFF00"/>
                </a:solidFill>
              </a:rPr>
              <a:t>Aware</a:t>
            </a:r>
          </a:p>
          <a:p>
            <a:r>
              <a:rPr lang="en-US" b="1" smtClean="0">
                <a:solidFill>
                  <a:srgbClr val="FFFF00"/>
                </a:solidFill>
              </a:rPr>
              <a:t>Active</a:t>
            </a:r>
          </a:p>
          <a:p>
            <a:r>
              <a:rPr lang="en-US" b="1" smtClean="0">
                <a:solidFill>
                  <a:srgbClr val="FFFF00"/>
                </a:solidFill>
              </a:rPr>
              <a:t>Opportunity seeker</a:t>
            </a:r>
          </a:p>
          <a:p>
            <a:endParaRPr lang="en-US" b="1" smtClean="0">
              <a:solidFill>
                <a:srgbClr val="FFFF00"/>
              </a:solidFill>
            </a:endParaRPr>
          </a:p>
          <a:p>
            <a:endParaRPr lang="en-US" b="1" smtClean="0">
              <a:solidFill>
                <a:srgbClr val="FFFF00"/>
              </a:solidFill>
            </a:endParaRPr>
          </a:p>
          <a:p>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rgbClr val="FFC000"/>
                </a:solidFill>
              </a:rPr>
              <a:t>Characteristics of an entrepreneur(3)</a:t>
            </a: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3" name="Content Placeholder 2"/>
          <p:cNvSpPr>
            <a:spLocks noGrp="1"/>
          </p:cNvSpPr>
          <p:nvPr>
            <p:ph idx="1"/>
          </p:nvPr>
        </p:nvSpPr>
        <p:spPr>
          <a:xfrm>
            <a:off x="381000" y="990600"/>
            <a:ext cx="8610600" cy="5867400"/>
          </a:xfrm>
        </p:spPr>
        <p:txBody>
          <a:bodyPr>
            <a:normAutofit lnSpcReduction="10000"/>
          </a:bodyPr>
          <a:lstStyle/>
          <a:p>
            <a:pPr>
              <a:defRPr/>
            </a:pPr>
            <a:r>
              <a:rPr lang="en-US" b="1" dirty="0" smtClean="0">
                <a:solidFill>
                  <a:srgbClr val="FFFF00"/>
                </a:solidFill>
              </a:rPr>
              <a:t>Passionate, persistent, persevering, patient, polite, punctual, Progressive, pluralistic, pragmatic, positive, planner, professional</a:t>
            </a:r>
          </a:p>
          <a:p>
            <a:pPr>
              <a:defRPr/>
            </a:pPr>
            <a:r>
              <a:rPr lang="en-US" b="1" dirty="0" smtClean="0">
                <a:solidFill>
                  <a:srgbClr val="FFFF00"/>
                </a:solidFill>
              </a:rPr>
              <a:t>Far-sighted (Dreamer)</a:t>
            </a:r>
          </a:p>
          <a:p>
            <a:pPr>
              <a:defRPr/>
            </a:pPr>
            <a:r>
              <a:rPr lang="en-US" b="1" dirty="0" smtClean="0">
                <a:solidFill>
                  <a:srgbClr val="FFFF00"/>
                </a:solidFill>
              </a:rPr>
              <a:t>Optimistic  </a:t>
            </a:r>
          </a:p>
          <a:p>
            <a:pPr>
              <a:defRPr/>
            </a:pPr>
            <a:r>
              <a:rPr lang="en-US" b="1" dirty="0" smtClean="0">
                <a:solidFill>
                  <a:srgbClr val="FFFF00"/>
                </a:solidFill>
              </a:rPr>
              <a:t>Disciplined</a:t>
            </a:r>
          </a:p>
          <a:p>
            <a:pPr>
              <a:defRPr/>
            </a:pPr>
            <a:r>
              <a:rPr lang="en-US" b="1" dirty="0" smtClean="0">
                <a:solidFill>
                  <a:srgbClr val="FFFF00"/>
                </a:solidFill>
              </a:rPr>
              <a:t>Honest</a:t>
            </a:r>
          </a:p>
          <a:p>
            <a:pPr>
              <a:defRPr/>
            </a:pPr>
            <a:r>
              <a:rPr lang="en-US" b="1" dirty="0" smtClean="0">
                <a:solidFill>
                  <a:srgbClr val="FFFF00"/>
                </a:solidFill>
              </a:rPr>
              <a:t>Competitive, but non-quarrelsome</a:t>
            </a:r>
          </a:p>
          <a:p>
            <a:pPr>
              <a:defRPr/>
            </a:pPr>
            <a:r>
              <a:rPr lang="en-US" b="1" dirty="0" smtClean="0">
                <a:solidFill>
                  <a:srgbClr val="FFFF00"/>
                </a:solidFill>
              </a:rPr>
              <a:t>Frugal, but not miser, saver investor, good fund manager </a:t>
            </a:r>
          </a:p>
          <a:p>
            <a:pPr>
              <a:defRPr/>
            </a:pPr>
            <a:r>
              <a:rPr lang="en-US" b="1" dirty="0" smtClean="0">
                <a:solidFill>
                  <a:srgbClr val="FFFF00"/>
                </a:solidFill>
              </a:rPr>
              <a:t>Non-superstitious</a:t>
            </a:r>
          </a:p>
          <a:p>
            <a:pPr>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rgbClr val="FFC000"/>
                </a:solidFill>
              </a:rPr>
              <a:t>Characteristics of an entrepreneur(4)</a:t>
            </a: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3" name="Content Placeholder 2"/>
          <p:cNvSpPr>
            <a:spLocks noGrp="1"/>
          </p:cNvSpPr>
          <p:nvPr>
            <p:ph idx="1"/>
          </p:nvPr>
        </p:nvSpPr>
        <p:spPr>
          <a:xfrm>
            <a:off x="381000" y="990600"/>
            <a:ext cx="8763000" cy="5867400"/>
          </a:xfrm>
        </p:spPr>
        <p:txBody>
          <a:bodyPr>
            <a:normAutofit fontScale="92500" lnSpcReduction="10000"/>
          </a:bodyPr>
          <a:lstStyle/>
          <a:p>
            <a:pPr>
              <a:defRPr/>
            </a:pPr>
            <a:r>
              <a:rPr lang="en-US" sz="3600" b="1" dirty="0" smtClean="0">
                <a:solidFill>
                  <a:srgbClr val="FFFF00"/>
                </a:solidFill>
              </a:rPr>
              <a:t>Tolerant</a:t>
            </a:r>
          </a:p>
          <a:p>
            <a:pPr>
              <a:defRPr/>
            </a:pPr>
            <a:r>
              <a:rPr lang="en-US" sz="3600" b="1" dirty="0" smtClean="0">
                <a:solidFill>
                  <a:srgbClr val="FFFF00"/>
                </a:solidFill>
              </a:rPr>
              <a:t>Open minded with sharing attitude</a:t>
            </a:r>
          </a:p>
          <a:p>
            <a:pPr>
              <a:defRPr/>
            </a:pPr>
            <a:r>
              <a:rPr lang="en-US" sz="3600" b="1" dirty="0" smtClean="0">
                <a:solidFill>
                  <a:srgbClr val="FFFF00"/>
                </a:solidFill>
              </a:rPr>
              <a:t>Help seeker and giver</a:t>
            </a:r>
          </a:p>
          <a:p>
            <a:pPr>
              <a:defRPr/>
            </a:pPr>
            <a:r>
              <a:rPr lang="en-US" sz="3600" b="1" dirty="0" smtClean="0">
                <a:solidFill>
                  <a:srgbClr val="FFFF00"/>
                </a:solidFill>
              </a:rPr>
              <a:t> </a:t>
            </a:r>
            <a:r>
              <a:rPr lang="en-US" sz="3600" b="1" dirty="0" smtClean="0">
                <a:solidFill>
                  <a:srgbClr val="FFC000"/>
                </a:solidFill>
              </a:rPr>
              <a:t>Non-blaming</a:t>
            </a:r>
            <a:r>
              <a:rPr lang="en-US" sz="3600" b="1" dirty="0" smtClean="0">
                <a:solidFill>
                  <a:srgbClr val="FFFF00"/>
                </a:solidFill>
              </a:rPr>
              <a:t>: do not blame non-helpers</a:t>
            </a:r>
          </a:p>
          <a:p>
            <a:pPr>
              <a:defRPr/>
            </a:pPr>
            <a:r>
              <a:rPr lang="en-US" sz="3600" b="1" dirty="0" smtClean="0">
                <a:solidFill>
                  <a:srgbClr val="FFFF00"/>
                </a:solidFill>
              </a:rPr>
              <a:t>Tendency to learn (knowledge and skill, etc) and implement it in life profitably</a:t>
            </a:r>
          </a:p>
          <a:p>
            <a:pPr>
              <a:defRPr/>
            </a:pPr>
            <a:r>
              <a:rPr lang="en-US" sz="3600" b="1" dirty="0" smtClean="0">
                <a:solidFill>
                  <a:srgbClr val="FFC000"/>
                </a:solidFill>
              </a:rPr>
              <a:t>Occupationally, spatially and attitudinally mobile; (fixity of place, occupation and attitude is regressive)</a:t>
            </a:r>
          </a:p>
          <a:p>
            <a:pPr>
              <a:defRPr/>
            </a:pPr>
            <a:r>
              <a:rPr lang="en-US" sz="3600" b="1" dirty="0" smtClean="0">
                <a:solidFill>
                  <a:srgbClr val="FFFF00"/>
                </a:solidFill>
              </a:rPr>
              <a:t>Temperamentally flexible, receptive and adjusting/accommodative</a:t>
            </a:r>
          </a:p>
          <a:p>
            <a:pP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762000"/>
          </a:xfrm>
        </p:spPr>
        <p:txBody>
          <a:bodyPr>
            <a:normAutofit fontScale="90000"/>
          </a:bodyPr>
          <a:lstStyle/>
          <a:p>
            <a:pPr>
              <a:defRPr/>
            </a:pPr>
            <a:r>
              <a:rPr lang="en-US" b="1" dirty="0" smtClean="0">
                <a:solidFill>
                  <a:srgbClr val="FFC000"/>
                </a:solidFill>
              </a:rPr>
              <a:t>Characteristics of an entrepreneur(5)</a:t>
            </a:r>
            <a:r>
              <a:rPr lang="en-US" dirty="0" smtClean="0"/>
              <a:t/>
            </a:r>
            <a:br>
              <a:rPr lang="en-US" dirty="0" smtClean="0"/>
            </a:br>
            <a:endParaRPr lang="en-US" dirty="0"/>
          </a:p>
        </p:txBody>
      </p:sp>
      <p:sp>
        <p:nvSpPr>
          <p:cNvPr id="3" name="Content Placeholder 2"/>
          <p:cNvSpPr>
            <a:spLocks noGrp="1"/>
          </p:cNvSpPr>
          <p:nvPr>
            <p:ph idx="1"/>
          </p:nvPr>
        </p:nvSpPr>
        <p:spPr>
          <a:xfrm>
            <a:off x="381000" y="914400"/>
            <a:ext cx="8763000" cy="5943600"/>
          </a:xfrm>
        </p:spPr>
        <p:txBody>
          <a:bodyPr>
            <a:normAutofit fontScale="70000" lnSpcReduction="20000"/>
          </a:bodyPr>
          <a:lstStyle/>
          <a:p>
            <a:pPr>
              <a:defRPr/>
            </a:pPr>
            <a:r>
              <a:rPr lang="en-US" sz="4000" b="1" dirty="0" smtClean="0">
                <a:solidFill>
                  <a:srgbClr val="FFC000"/>
                </a:solidFill>
              </a:rPr>
              <a:t>Non-defeatist</a:t>
            </a:r>
            <a:r>
              <a:rPr lang="en-US" sz="4000" b="1" dirty="0" smtClean="0">
                <a:solidFill>
                  <a:srgbClr val="FFFF00"/>
                </a:solidFill>
              </a:rPr>
              <a:t>: Not afraid of failure/hurdle and loss (failures are the pillars of success)</a:t>
            </a:r>
          </a:p>
          <a:p>
            <a:pPr>
              <a:defRPr/>
            </a:pPr>
            <a:r>
              <a:rPr lang="en-US" sz="4000" b="1" dirty="0" smtClean="0">
                <a:solidFill>
                  <a:srgbClr val="FFFF00"/>
                </a:solidFill>
              </a:rPr>
              <a:t>Belief in and capable of team work</a:t>
            </a:r>
          </a:p>
          <a:p>
            <a:pPr>
              <a:defRPr/>
            </a:pPr>
            <a:r>
              <a:rPr lang="en-US" sz="4000" b="1" dirty="0" smtClean="0">
                <a:solidFill>
                  <a:srgbClr val="FFFF00"/>
                </a:solidFill>
              </a:rPr>
              <a:t>Social ( but not over-emotional, over- social and over-religious)</a:t>
            </a:r>
          </a:p>
          <a:p>
            <a:pPr>
              <a:defRPr/>
            </a:pPr>
            <a:r>
              <a:rPr lang="en-US" sz="4000" b="1" dirty="0" smtClean="0">
                <a:solidFill>
                  <a:srgbClr val="FFC000"/>
                </a:solidFill>
              </a:rPr>
              <a:t>No intoxication habit</a:t>
            </a:r>
            <a:r>
              <a:rPr lang="en-US" sz="4000" b="1" dirty="0" smtClean="0">
                <a:solidFill>
                  <a:srgbClr val="FFFF00"/>
                </a:solidFill>
              </a:rPr>
              <a:t>, which is time and money consuming, infectious, debilitating, health damaging, socially and environmentally unfriendly</a:t>
            </a:r>
          </a:p>
          <a:p>
            <a:pPr>
              <a:defRPr/>
            </a:pPr>
            <a:r>
              <a:rPr lang="en-US" sz="4000" b="1" dirty="0" smtClean="0">
                <a:solidFill>
                  <a:srgbClr val="FFFF00"/>
                </a:solidFill>
              </a:rPr>
              <a:t>No hesitation in borrowing for undertaking gainful enterprise, but also a </a:t>
            </a:r>
            <a:r>
              <a:rPr lang="en-US" sz="4000" b="1" dirty="0" smtClean="0">
                <a:solidFill>
                  <a:srgbClr val="FFC000"/>
                </a:solidFill>
              </a:rPr>
              <a:t>sincere loan </a:t>
            </a:r>
            <a:r>
              <a:rPr lang="en-US" sz="4000" b="1" dirty="0" err="1" smtClean="0">
                <a:solidFill>
                  <a:srgbClr val="FFC000"/>
                </a:solidFill>
              </a:rPr>
              <a:t>repayer</a:t>
            </a:r>
            <a:r>
              <a:rPr lang="en-US" sz="4000" b="1" dirty="0" smtClean="0">
                <a:solidFill>
                  <a:srgbClr val="FFC000"/>
                </a:solidFill>
              </a:rPr>
              <a:t> (non-defaulter)</a:t>
            </a:r>
          </a:p>
          <a:p>
            <a:pPr>
              <a:defRPr/>
            </a:pPr>
            <a:r>
              <a:rPr lang="en-US" sz="4000" b="1" dirty="0" smtClean="0">
                <a:solidFill>
                  <a:srgbClr val="FFFF00"/>
                </a:solidFill>
              </a:rPr>
              <a:t>Harnesser of </a:t>
            </a:r>
            <a:r>
              <a:rPr lang="en-US" sz="4000" b="1" dirty="0" smtClean="0">
                <a:solidFill>
                  <a:srgbClr val="FFC000"/>
                </a:solidFill>
              </a:rPr>
              <a:t>women power</a:t>
            </a:r>
          </a:p>
          <a:p>
            <a:pPr>
              <a:defRPr/>
            </a:pPr>
            <a:r>
              <a:rPr lang="en-US" sz="4000" b="1" dirty="0" smtClean="0">
                <a:solidFill>
                  <a:srgbClr val="FFFF00"/>
                </a:solidFill>
              </a:rPr>
              <a:t>Always thinking about  the enterprise/goal for money multiplication (</a:t>
            </a:r>
            <a:r>
              <a:rPr lang="en-US" sz="4000" b="1" dirty="0" smtClean="0">
                <a:solidFill>
                  <a:srgbClr val="FFC000"/>
                </a:solidFill>
              </a:rPr>
              <a:t>money on the mind</a:t>
            </a:r>
            <a:r>
              <a:rPr lang="en-US" sz="4000" b="1" dirty="0" smtClean="0">
                <a:solidFill>
                  <a:srgbClr val="FFFF00"/>
                </a:solidFill>
              </a:rPr>
              <a:t>), but never at the cost of service delivery</a:t>
            </a:r>
          </a:p>
          <a:p>
            <a:pPr>
              <a:defRPr/>
            </a:pP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rgbClr val="FFC000"/>
                </a:solidFill>
              </a:rPr>
              <a:t>Characteristics of an entrepreneur(6)</a:t>
            </a: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3" name="Content Placeholder 2"/>
          <p:cNvSpPr>
            <a:spLocks noGrp="1"/>
          </p:cNvSpPr>
          <p:nvPr>
            <p:ph idx="1"/>
          </p:nvPr>
        </p:nvSpPr>
        <p:spPr>
          <a:xfrm>
            <a:off x="457200" y="1295400"/>
            <a:ext cx="8686800" cy="5257800"/>
          </a:xfrm>
        </p:spPr>
        <p:txBody>
          <a:bodyPr>
            <a:normAutofit lnSpcReduction="10000"/>
          </a:bodyPr>
          <a:lstStyle/>
          <a:p>
            <a:pPr>
              <a:defRPr/>
            </a:pPr>
            <a:r>
              <a:rPr lang="en-US" b="1" dirty="0" smtClean="0">
                <a:solidFill>
                  <a:srgbClr val="FFC000"/>
                </a:solidFill>
              </a:rPr>
              <a:t>Family planner</a:t>
            </a:r>
            <a:r>
              <a:rPr lang="en-US" b="1" dirty="0" smtClean="0">
                <a:solidFill>
                  <a:srgbClr val="FFFF00"/>
                </a:solidFill>
              </a:rPr>
              <a:t>:  </a:t>
            </a:r>
          </a:p>
          <a:p>
            <a:pPr>
              <a:buFont typeface="Arial" pitchFamily="34" charset="0"/>
              <a:buNone/>
              <a:defRPr/>
            </a:pPr>
            <a:r>
              <a:rPr lang="en-US" b="1" dirty="0" smtClean="0">
                <a:solidFill>
                  <a:srgbClr val="FFFF00"/>
                </a:solidFill>
              </a:rPr>
              <a:t>    Short family (two children only irrespective of sex, proper spacing between children, marriage at appropriate age i.e. after 25 or attaining economic independence)</a:t>
            </a:r>
          </a:p>
          <a:p>
            <a:pPr>
              <a:buFont typeface="Arial" pitchFamily="34" charset="0"/>
              <a:buNone/>
              <a:defRPr/>
            </a:pPr>
            <a:endParaRPr lang="en-US" b="1" dirty="0" smtClean="0">
              <a:solidFill>
                <a:srgbClr val="FFFF00"/>
              </a:solidFill>
            </a:endParaRPr>
          </a:p>
          <a:p>
            <a:pPr>
              <a:defRPr/>
            </a:pPr>
            <a:r>
              <a:rPr lang="en-US" b="1" dirty="0" smtClean="0">
                <a:solidFill>
                  <a:srgbClr val="FFC000"/>
                </a:solidFill>
              </a:rPr>
              <a:t>Good family manager</a:t>
            </a:r>
            <a:r>
              <a:rPr lang="en-US" b="1" dirty="0" smtClean="0">
                <a:solidFill>
                  <a:srgbClr val="FFFF00"/>
                </a:solidFill>
              </a:rPr>
              <a:t>: </a:t>
            </a:r>
          </a:p>
          <a:p>
            <a:pPr>
              <a:buFont typeface="Arial" pitchFamily="34" charset="0"/>
              <a:buNone/>
              <a:defRPr/>
            </a:pPr>
            <a:r>
              <a:rPr lang="en-US" b="1" dirty="0" smtClean="0">
                <a:solidFill>
                  <a:srgbClr val="FFFF00"/>
                </a:solidFill>
              </a:rPr>
              <a:t>    Ensure that family aspirations are also taken care of, and it remains free from conflict.</a:t>
            </a:r>
          </a:p>
          <a:p>
            <a:pPr>
              <a:buFont typeface="Arial" pitchFamily="34" charset="0"/>
              <a:buNone/>
              <a:defRPr/>
            </a:pPr>
            <a:r>
              <a:rPr lang="en-US" dirty="0" smtClean="0">
                <a:solidFill>
                  <a:srgbClr val="FFFF00"/>
                </a:solidFill>
              </a:rPr>
              <a:t> </a:t>
            </a:r>
          </a:p>
          <a:p>
            <a:pPr>
              <a:defRPr/>
            </a:pP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1447800"/>
          </a:xfrm>
        </p:spPr>
        <p:txBody>
          <a:bodyPr/>
          <a:lstStyle/>
          <a:p>
            <a:r>
              <a:rPr lang="en-US" sz="3600" b="1" smtClean="0">
                <a:solidFill>
                  <a:srgbClr val="FFC000"/>
                </a:solidFill>
              </a:rPr>
              <a:t>Barriers to</a:t>
            </a:r>
            <a:r>
              <a:rPr lang="en-US" sz="3600" smtClean="0">
                <a:solidFill>
                  <a:srgbClr val="FFC000"/>
                </a:solidFill>
              </a:rPr>
              <a:t> </a:t>
            </a:r>
            <a:r>
              <a:rPr lang="en-US" sz="3600" b="1" smtClean="0">
                <a:solidFill>
                  <a:srgbClr val="FFC000"/>
                </a:solidFill>
              </a:rPr>
              <a:t>entrepreneurship development</a:t>
            </a:r>
            <a:r>
              <a:rPr lang="en-US" smtClean="0"/>
              <a:t/>
            </a:r>
            <a:br>
              <a:rPr lang="en-US" smtClean="0"/>
            </a:br>
            <a:endParaRPr lang="en-US" smtClean="0"/>
          </a:p>
        </p:txBody>
      </p:sp>
      <p:sp>
        <p:nvSpPr>
          <p:cNvPr id="3" name="Content Placeholder 2"/>
          <p:cNvSpPr>
            <a:spLocks noGrp="1"/>
          </p:cNvSpPr>
          <p:nvPr>
            <p:ph idx="1"/>
          </p:nvPr>
        </p:nvSpPr>
        <p:spPr>
          <a:xfrm>
            <a:off x="457200" y="914400"/>
            <a:ext cx="8686800" cy="5943600"/>
          </a:xfrm>
        </p:spPr>
        <p:txBody>
          <a:bodyPr>
            <a:normAutofit lnSpcReduction="10000"/>
          </a:bodyPr>
          <a:lstStyle/>
          <a:p>
            <a:pPr>
              <a:defRPr/>
            </a:pPr>
            <a:r>
              <a:rPr lang="en-US" sz="2800" b="1" dirty="0" smtClean="0">
                <a:solidFill>
                  <a:schemeClr val="bg1"/>
                </a:solidFill>
              </a:rPr>
              <a:t>Physical:</a:t>
            </a:r>
            <a:r>
              <a:rPr lang="en-US" sz="2800" b="1" dirty="0" smtClean="0">
                <a:solidFill>
                  <a:srgbClr val="FFC000"/>
                </a:solidFill>
              </a:rPr>
              <a:t>  farmers’ health and rural infrastructure</a:t>
            </a:r>
          </a:p>
          <a:p>
            <a:pPr>
              <a:defRPr/>
            </a:pPr>
            <a:r>
              <a:rPr lang="en-US" sz="2800" b="1" dirty="0" smtClean="0">
                <a:solidFill>
                  <a:schemeClr val="bg1"/>
                </a:solidFill>
              </a:rPr>
              <a:t>Individual/personal</a:t>
            </a:r>
            <a:r>
              <a:rPr lang="en-US" sz="2800" b="1" dirty="0" smtClean="0">
                <a:solidFill>
                  <a:srgbClr val="FFC000"/>
                </a:solidFill>
              </a:rPr>
              <a:t> : Laziness, unwillingness to do unconventional work of profit, lack of risk bearing ability</a:t>
            </a:r>
          </a:p>
          <a:p>
            <a:pPr>
              <a:defRPr/>
            </a:pPr>
            <a:r>
              <a:rPr lang="en-US" sz="2800" b="1" dirty="0" smtClean="0">
                <a:solidFill>
                  <a:schemeClr val="bg1"/>
                </a:solidFill>
              </a:rPr>
              <a:t>Family</a:t>
            </a:r>
            <a:r>
              <a:rPr lang="en-US" sz="2800" b="1" dirty="0" smtClean="0">
                <a:solidFill>
                  <a:srgbClr val="FFC000"/>
                </a:solidFill>
              </a:rPr>
              <a:t>: Lack of support from family</a:t>
            </a:r>
          </a:p>
          <a:p>
            <a:pPr>
              <a:defRPr/>
            </a:pPr>
            <a:r>
              <a:rPr lang="en-US" sz="2800" b="1" dirty="0" smtClean="0">
                <a:solidFill>
                  <a:schemeClr val="bg1"/>
                </a:solidFill>
              </a:rPr>
              <a:t>Social:</a:t>
            </a:r>
            <a:r>
              <a:rPr lang="en-US" sz="2800" b="1" dirty="0" smtClean="0">
                <a:solidFill>
                  <a:srgbClr val="FFC000"/>
                </a:solidFill>
              </a:rPr>
              <a:t>  Lack of support from society</a:t>
            </a:r>
          </a:p>
          <a:p>
            <a:pPr>
              <a:defRPr/>
            </a:pPr>
            <a:r>
              <a:rPr lang="en-US" sz="2800" b="1" dirty="0" smtClean="0">
                <a:solidFill>
                  <a:schemeClr val="bg1"/>
                </a:solidFill>
              </a:rPr>
              <a:t>Educational:</a:t>
            </a:r>
            <a:r>
              <a:rPr lang="en-US" sz="2800" b="1" dirty="0" smtClean="0">
                <a:solidFill>
                  <a:srgbClr val="FFC000"/>
                </a:solidFill>
              </a:rPr>
              <a:t> Lack of education reduces risk and responsibility bearing capacity, self-confidence to take up some enterprise</a:t>
            </a:r>
          </a:p>
          <a:p>
            <a:pPr>
              <a:defRPr/>
            </a:pPr>
            <a:r>
              <a:rPr lang="en-US" sz="2800" b="1" dirty="0" smtClean="0">
                <a:solidFill>
                  <a:schemeClr val="bg1"/>
                </a:solidFill>
              </a:rPr>
              <a:t>Economic</a:t>
            </a:r>
            <a:r>
              <a:rPr lang="en-US" sz="2800" b="1" dirty="0" smtClean="0">
                <a:solidFill>
                  <a:srgbClr val="FFC000"/>
                </a:solidFill>
              </a:rPr>
              <a:t>: Lack of capital for initial fixed investment and operational expenditure</a:t>
            </a:r>
          </a:p>
          <a:p>
            <a:pPr>
              <a:defRPr/>
            </a:pPr>
            <a:r>
              <a:rPr lang="en-US" sz="2800" b="1" dirty="0" smtClean="0">
                <a:solidFill>
                  <a:schemeClr val="bg1"/>
                </a:solidFill>
              </a:rPr>
              <a:t>Religious/cultural</a:t>
            </a:r>
            <a:r>
              <a:rPr lang="en-US" sz="2800" b="1" dirty="0" smtClean="0">
                <a:solidFill>
                  <a:srgbClr val="FFC000"/>
                </a:solidFill>
              </a:rPr>
              <a:t>:</a:t>
            </a:r>
            <a:r>
              <a:rPr lang="en-US" sz="2400" b="1" dirty="0" smtClean="0">
                <a:solidFill>
                  <a:srgbClr val="FFC000"/>
                </a:solidFill>
              </a:rPr>
              <a:t> </a:t>
            </a:r>
            <a:r>
              <a:rPr lang="en-US" sz="2600" b="1" dirty="0" smtClean="0">
                <a:solidFill>
                  <a:srgbClr val="FFC000"/>
                </a:solidFill>
              </a:rPr>
              <a:t>Religious/cultural restriction to take up some enterprise</a:t>
            </a:r>
          </a:p>
          <a:p>
            <a:pP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40768"/>
            <a:ext cx="6624735" cy="3046988"/>
          </a:xfrm>
          <a:prstGeom prst="rect">
            <a:avLst/>
          </a:prstGeom>
          <a:noFill/>
        </p:spPr>
        <p:txBody>
          <a:bodyPr>
            <a:spAutoFit/>
          </a:bodyPr>
          <a:lstStyle/>
          <a:p>
            <a:pPr algn="ctr">
              <a:defRPr/>
            </a:pPr>
            <a:r>
              <a:rPr lang="en-US" sz="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cs typeface="Arial" charset="0"/>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288" y="188913"/>
            <a:ext cx="8229600" cy="581025"/>
          </a:xfrm>
        </p:spPr>
        <p:txBody>
          <a:bodyPr/>
          <a:lstStyle/>
          <a:p>
            <a:r>
              <a:rPr lang="en-IN" b="1" smtClean="0">
                <a:solidFill>
                  <a:srgbClr val="FFFF00"/>
                </a:solidFill>
              </a:rPr>
              <a:t>Objectives of the scheme</a:t>
            </a:r>
          </a:p>
        </p:txBody>
      </p:sp>
      <p:sp>
        <p:nvSpPr>
          <p:cNvPr id="16387" name="Content Placeholder 2"/>
          <p:cNvSpPr>
            <a:spLocks noGrp="1"/>
          </p:cNvSpPr>
          <p:nvPr>
            <p:ph idx="1"/>
          </p:nvPr>
        </p:nvSpPr>
        <p:spPr>
          <a:xfrm>
            <a:off x="179388" y="908050"/>
            <a:ext cx="8785225" cy="4824413"/>
          </a:xfrm>
        </p:spPr>
        <p:txBody>
          <a:bodyPr/>
          <a:lstStyle/>
          <a:p>
            <a:pPr>
              <a:buFont typeface="Wingdings" pitchFamily="2" charset="2"/>
              <a:buChar char="ü"/>
            </a:pPr>
            <a:r>
              <a:rPr lang="en-IN" sz="3000" b="1" smtClean="0">
                <a:solidFill>
                  <a:schemeClr val="bg1"/>
                </a:solidFill>
              </a:rPr>
              <a:t> To supplement</a:t>
            </a:r>
            <a:r>
              <a:rPr lang="en-IN" sz="3000" b="1" smtClean="0">
                <a:solidFill>
                  <a:srgbClr val="FF0000"/>
                </a:solidFill>
              </a:rPr>
              <a:t> </a:t>
            </a:r>
            <a:r>
              <a:rPr lang="en-IN" sz="3000" b="1" smtClean="0">
                <a:solidFill>
                  <a:schemeClr val="bg1"/>
                </a:solidFill>
              </a:rPr>
              <a:t>efforts of public extension by necessarily </a:t>
            </a:r>
            <a:r>
              <a:rPr lang="en-IN" sz="3000" b="1" smtClean="0">
                <a:solidFill>
                  <a:srgbClr val="FFFF00"/>
                </a:solidFill>
              </a:rPr>
              <a:t>providing extension and other services to the farmers on payment basis or free of cost as per business model </a:t>
            </a:r>
            <a:r>
              <a:rPr lang="en-IN" sz="3000" b="1" smtClean="0">
                <a:solidFill>
                  <a:schemeClr val="bg1"/>
                </a:solidFill>
              </a:rPr>
              <a:t>of agri-preneur, local needs and affordability of target group of farmers.</a:t>
            </a:r>
          </a:p>
          <a:p>
            <a:pPr>
              <a:buFont typeface="Arial" pitchFamily="34" charset="0"/>
              <a:buNone/>
            </a:pPr>
            <a:endParaRPr lang="en-IN" sz="1500" smtClean="0">
              <a:solidFill>
                <a:schemeClr val="bg1"/>
              </a:solidFill>
            </a:endParaRPr>
          </a:p>
          <a:p>
            <a:pPr>
              <a:buFont typeface="Wingdings" pitchFamily="2" charset="2"/>
              <a:buChar char="ü"/>
            </a:pPr>
            <a:r>
              <a:rPr lang="en-IN" sz="3000" smtClean="0">
                <a:solidFill>
                  <a:schemeClr val="bg1"/>
                </a:solidFill>
              </a:rPr>
              <a:t> </a:t>
            </a:r>
            <a:r>
              <a:rPr lang="en-IN" sz="3000" b="1" smtClean="0">
                <a:solidFill>
                  <a:schemeClr val="bg1"/>
                </a:solidFill>
              </a:rPr>
              <a:t>To support agricultural development; and </a:t>
            </a:r>
          </a:p>
          <a:p>
            <a:pPr>
              <a:buFont typeface="Arial" pitchFamily="34" charset="0"/>
              <a:buNone/>
            </a:pPr>
            <a:endParaRPr lang="en-IN" sz="1500" smtClean="0">
              <a:solidFill>
                <a:schemeClr val="bg1"/>
              </a:solidFill>
            </a:endParaRPr>
          </a:p>
          <a:p>
            <a:pPr>
              <a:buFont typeface="Wingdings" pitchFamily="2" charset="2"/>
              <a:buChar char="ü"/>
            </a:pPr>
            <a:r>
              <a:rPr lang="en-IN" sz="3000" b="1" smtClean="0">
                <a:solidFill>
                  <a:schemeClr val="bg1"/>
                </a:solidFill>
              </a:rPr>
              <a:t> To create gainful </a:t>
            </a:r>
            <a:r>
              <a:rPr lang="en-IN" sz="3000" b="1" smtClean="0">
                <a:solidFill>
                  <a:srgbClr val="FFFF00"/>
                </a:solidFill>
              </a:rPr>
              <a:t>self-employment</a:t>
            </a:r>
            <a:r>
              <a:rPr lang="en-IN" sz="3000" b="1" smtClean="0">
                <a:solidFill>
                  <a:schemeClr val="bg1"/>
                </a:solidFill>
              </a:rPr>
              <a:t> opportunities to unemployed agricultural graduates, agricultural diploma holders, intermediate in agriculture and biological science graduates with PG in agri-related courses.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b="15785"/>
          <a:stretch>
            <a:fillRect/>
          </a:stretch>
        </p:blipFill>
        <p:spPr bwMode="auto">
          <a:xfrm>
            <a:off x="107950" y="1125538"/>
            <a:ext cx="8974138" cy="5616575"/>
          </a:xfrm>
          <a:prstGeom prst="rect">
            <a:avLst/>
          </a:prstGeom>
          <a:noFill/>
          <a:ln w="9525">
            <a:noFill/>
            <a:miter lim="800000"/>
            <a:headEnd/>
            <a:tailEnd/>
          </a:ln>
        </p:spPr>
      </p:pic>
      <p:sp>
        <p:nvSpPr>
          <p:cNvPr id="17411" name="TextBox 4"/>
          <p:cNvSpPr txBox="1">
            <a:spLocks noChangeArrowheads="1"/>
          </p:cNvSpPr>
          <p:nvPr/>
        </p:nvSpPr>
        <p:spPr bwMode="auto">
          <a:xfrm>
            <a:off x="107950" y="260350"/>
            <a:ext cx="8785225" cy="585788"/>
          </a:xfrm>
          <a:prstGeom prst="rect">
            <a:avLst/>
          </a:prstGeom>
          <a:noFill/>
          <a:ln w="9525">
            <a:noFill/>
            <a:miter lim="800000"/>
            <a:headEnd/>
            <a:tailEnd/>
          </a:ln>
        </p:spPr>
        <p:txBody>
          <a:bodyPr>
            <a:spAutoFit/>
          </a:bodyPr>
          <a:lstStyle/>
          <a:p>
            <a:pPr algn="ctr"/>
            <a:r>
              <a:rPr lang="en-IN" sz="3200" b="1" u="sng">
                <a:solidFill>
                  <a:srgbClr val="FFFF00"/>
                </a:solidFill>
              </a:rPr>
              <a:t>Agriclinic and Agribusiness centre Model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620713"/>
            <a:ext cx="8229600" cy="777875"/>
          </a:xfrm>
        </p:spPr>
        <p:txBody>
          <a:bodyPr/>
          <a:lstStyle/>
          <a:p>
            <a:r>
              <a:rPr lang="en-IN" sz="3200" b="1" smtClean="0">
                <a:solidFill>
                  <a:srgbClr val="FFFF00"/>
                </a:solidFill>
              </a:rPr>
              <a:t>Centre for Agricultural Extension Innovations , Reforms &amp; Agripreneurship (CEIRA)</a:t>
            </a:r>
            <a:r>
              <a:rPr lang="en-IN" smtClean="0"/>
              <a:t/>
            </a:r>
            <a:br>
              <a:rPr lang="en-IN" smtClean="0"/>
            </a:br>
            <a:endParaRPr lang="en-IN" smtClean="0"/>
          </a:p>
        </p:txBody>
      </p:sp>
      <p:sp>
        <p:nvSpPr>
          <p:cNvPr id="18435" name="Content Placeholder 2"/>
          <p:cNvSpPr>
            <a:spLocks noGrp="1"/>
          </p:cNvSpPr>
          <p:nvPr>
            <p:ph idx="1"/>
          </p:nvPr>
        </p:nvSpPr>
        <p:spPr>
          <a:xfrm>
            <a:off x="179388" y="1412875"/>
            <a:ext cx="8785225" cy="5068888"/>
          </a:xfrm>
        </p:spPr>
        <p:txBody>
          <a:bodyPr/>
          <a:lstStyle/>
          <a:p>
            <a:r>
              <a:rPr lang="en-IN" smtClean="0">
                <a:solidFill>
                  <a:schemeClr val="bg1"/>
                </a:solidFill>
              </a:rPr>
              <a:t>To effectively implement and monitor AC &amp; ABC scheme, a separate Centre called CEIRA established at MANAGE from </a:t>
            </a:r>
            <a:r>
              <a:rPr lang="en-IN" smtClean="0">
                <a:solidFill>
                  <a:srgbClr val="FF0000"/>
                </a:solidFill>
              </a:rPr>
              <a:t>October 2009</a:t>
            </a:r>
            <a:r>
              <a:rPr lang="en-IN" smtClean="0">
                <a:solidFill>
                  <a:schemeClr val="bg1"/>
                </a:solidFill>
              </a:rPr>
              <a:t>.</a:t>
            </a:r>
          </a:p>
          <a:p>
            <a:r>
              <a:rPr lang="en-IN" smtClean="0">
                <a:solidFill>
                  <a:schemeClr val="bg1"/>
                </a:solidFill>
              </a:rPr>
              <a:t>Major functions of this centre is to improve </a:t>
            </a:r>
            <a:r>
              <a:rPr lang="en-IN" smtClean="0">
                <a:solidFill>
                  <a:srgbClr val="FF0000"/>
                </a:solidFill>
              </a:rPr>
              <a:t>quality and quantity of the training </a:t>
            </a:r>
            <a:r>
              <a:rPr lang="en-IN" smtClean="0">
                <a:solidFill>
                  <a:schemeClr val="bg1"/>
                </a:solidFill>
              </a:rPr>
              <a:t>programmes, </a:t>
            </a:r>
            <a:r>
              <a:rPr lang="en-IN" smtClean="0">
                <a:solidFill>
                  <a:srgbClr val="FF0000"/>
                </a:solidFill>
              </a:rPr>
              <a:t>handholding activities </a:t>
            </a:r>
            <a:r>
              <a:rPr lang="en-IN" smtClean="0">
                <a:solidFill>
                  <a:schemeClr val="bg1"/>
                </a:solidFill>
              </a:rPr>
              <a:t>and resolving problems of Agri Entrepreneurs.</a:t>
            </a:r>
          </a:p>
          <a:p>
            <a:r>
              <a:rPr lang="en-IN" smtClean="0">
                <a:solidFill>
                  <a:schemeClr val="bg1"/>
                </a:solidFill>
              </a:rPr>
              <a:t>Centre is headed by The Director and assisted by Six Consultants to look after five geographic areas of the country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15888"/>
            <a:ext cx="8229600" cy="563562"/>
          </a:xfrm>
        </p:spPr>
        <p:txBody>
          <a:bodyPr/>
          <a:lstStyle/>
          <a:p>
            <a:r>
              <a:rPr lang="en-IN" smtClean="0">
                <a:solidFill>
                  <a:srgbClr val="FFFF00"/>
                </a:solidFill>
              </a:rPr>
              <a:t>Major tasks of CEIRA</a:t>
            </a:r>
          </a:p>
        </p:txBody>
      </p:sp>
      <p:sp>
        <p:nvSpPr>
          <p:cNvPr id="19459" name="Content Placeholder 2"/>
          <p:cNvSpPr>
            <a:spLocks noGrp="1"/>
          </p:cNvSpPr>
          <p:nvPr>
            <p:ph idx="1"/>
          </p:nvPr>
        </p:nvSpPr>
        <p:spPr>
          <a:xfrm>
            <a:off x="250825" y="692150"/>
            <a:ext cx="8713788" cy="6165850"/>
          </a:xfrm>
        </p:spPr>
        <p:txBody>
          <a:bodyPr/>
          <a:lstStyle/>
          <a:p>
            <a:pPr>
              <a:buFont typeface="Wingdings" pitchFamily="2" charset="2"/>
              <a:buChar char="Ø"/>
            </a:pPr>
            <a:r>
              <a:rPr lang="en-IN" smtClean="0">
                <a:solidFill>
                  <a:schemeClr val="bg1"/>
                </a:solidFill>
              </a:rPr>
              <a:t> General awareness, coordination, monitoring and overall implementation in liasoning with other stakeholders</a:t>
            </a:r>
          </a:p>
          <a:p>
            <a:pPr>
              <a:buFont typeface="Wingdings" pitchFamily="2" charset="2"/>
              <a:buChar char="Ø"/>
            </a:pPr>
            <a:r>
              <a:rPr lang="en-IN" smtClean="0">
                <a:solidFill>
                  <a:schemeClr val="bg1"/>
                </a:solidFill>
              </a:rPr>
              <a:t> Selection of Nodal Training Institutes</a:t>
            </a:r>
          </a:p>
          <a:p>
            <a:pPr>
              <a:buFont typeface="Wingdings" pitchFamily="2" charset="2"/>
              <a:buChar char="Ø"/>
            </a:pPr>
            <a:r>
              <a:rPr lang="en-IN" smtClean="0">
                <a:solidFill>
                  <a:schemeClr val="bg1"/>
                </a:solidFill>
              </a:rPr>
              <a:t> Selection of Candidates for Training</a:t>
            </a:r>
          </a:p>
          <a:p>
            <a:pPr>
              <a:buFont typeface="Wingdings" pitchFamily="2" charset="2"/>
              <a:buChar char="Ø"/>
            </a:pPr>
            <a:r>
              <a:rPr lang="en-IN" smtClean="0">
                <a:solidFill>
                  <a:schemeClr val="bg1"/>
                </a:solidFill>
              </a:rPr>
              <a:t> Monitoring of the Training programmes during and after the Training</a:t>
            </a:r>
          </a:p>
          <a:p>
            <a:pPr>
              <a:buFont typeface="Wingdings" pitchFamily="2" charset="2"/>
              <a:buChar char="Ø"/>
            </a:pPr>
            <a:r>
              <a:rPr lang="en-IN" smtClean="0">
                <a:solidFill>
                  <a:schemeClr val="bg1"/>
                </a:solidFill>
              </a:rPr>
              <a:t> Guiding the Nodal Institutes in Hand holding</a:t>
            </a:r>
          </a:p>
          <a:p>
            <a:pPr>
              <a:buFont typeface="Wingdings" pitchFamily="2" charset="2"/>
              <a:buChar char="Ø"/>
            </a:pPr>
            <a:r>
              <a:rPr lang="en-IN" smtClean="0">
                <a:solidFill>
                  <a:schemeClr val="bg1"/>
                </a:solidFill>
              </a:rPr>
              <a:t> Funding of Training and Handholding activities</a:t>
            </a:r>
          </a:p>
          <a:p>
            <a:pPr>
              <a:buFont typeface="Wingdings" pitchFamily="2" charset="2"/>
              <a:buChar char="Ø"/>
            </a:pPr>
            <a:r>
              <a:rPr lang="en-IN" smtClean="0">
                <a:solidFill>
                  <a:schemeClr val="bg1"/>
                </a:solidFill>
              </a:rPr>
              <a:t>Documenting the Success Stories</a:t>
            </a:r>
          </a:p>
          <a:p>
            <a:pPr>
              <a:buFont typeface="Wingdings" pitchFamily="2" charset="2"/>
              <a:buChar char="Ø"/>
            </a:pPr>
            <a:r>
              <a:rPr lang="en-IN" smtClean="0">
                <a:solidFill>
                  <a:schemeClr val="bg1"/>
                </a:solidFill>
              </a:rPr>
              <a:t>Taking measures for replicating success models.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IN" smtClean="0">
                <a:solidFill>
                  <a:srgbClr val="FFFF00"/>
                </a:solidFill>
              </a:rPr>
              <a:t>Nodal Training Institutes (NTIs)</a:t>
            </a:r>
          </a:p>
        </p:txBody>
      </p:sp>
      <p:sp>
        <p:nvSpPr>
          <p:cNvPr id="4" name="Text Box 2"/>
          <p:cNvSpPr txBox="1">
            <a:spLocks noGrp="1" noChangeArrowheads="1"/>
          </p:cNvSpPr>
          <p:nvPr>
            <p:ph idx="1"/>
          </p:nvPr>
        </p:nvSpPr>
        <p:spPr>
          <a:xfrm>
            <a:off x="107950" y="1628775"/>
            <a:ext cx="8712200" cy="5022850"/>
          </a:xfrm>
        </p:spPr>
        <p:txBody>
          <a:bodyPr>
            <a:spAutoFit/>
          </a:bodyPr>
          <a:lstStyle/>
          <a:p>
            <a:pPr indent="742950" algn="just">
              <a:lnSpc>
                <a:spcPct val="160000"/>
              </a:lnSpc>
              <a:spcBef>
                <a:spcPct val="50000"/>
              </a:spcBef>
              <a:buClr>
                <a:schemeClr val="accent1"/>
              </a:buClr>
              <a:buFont typeface="Wingdings" pitchFamily="2" charset="2"/>
              <a:buChar char="Ø"/>
              <a:defRPr/>
            </a:pPr>
            <a:r>
              <a:rPr lang="en-US" altLang="en-US" sz="2400" dirty="0" err="1" smtClean="0">
                <a:solidFill>
                  <a:schemeClr val="bg1"/>
                </a:solidFill>
                <a:latin typeface="Tahoma" pitchFamily="34" charset="0"/>
                <a:cs typeface="Arial" charset="0"/>
              </a:rPr>
              <a:t>MoU</a:t>
            </a:r>
            <a:r>
              <a:rPr lang="en-US" altLang="en-US" sz="2400" dirty="0" smtClean="0">
                <a:solidFill>
                  <a:schemeClr val="bg1"/>
                </a:solidFill>
                <a:latin typeface="Tahoma" pitchFamily="34" charset="0"/>
                <a:cs typeface="Arial" charset="0"/>
              </a:rPr>
              <a:t>  </a:t>
            </a:r>
            <a:r>
              <a:rPr lang="en-US" altLang="en-US" sz="2400" dirty="0">
                <a:solidFill>
                  <a:schemeClr val="bg1"/>
                </a:solidFill>
                <a:latin typeface="Tahoma" pitchFamily="34" charset="0"/>
                <a:cs typeface="Arial" charset="0"/>
              </a:rPr>
              <a:t>finalized with 98 Nodal Training </a:t>
            </a:r>
            <a:r>
              <a:rPr lang="en-US" altLang="en-US" sz="2400" dirty="0" smtClean="0">
                <a:solidFill>
                  <a:schemeClr val="bg1"/>
                </a:solidFill>
                <a:latin typeface="Tahoma" pitchFamily="34" charset="0"/>
                <a:cs typeface="Arial" charset="0"/>
              </a:rPr>
              <a:t>Institutions</a:t>
            </a:r>
            <a:endParaRPr lang="en-US" altLang="en-US" sz="2400" dirty="0">
              <a:solidFill>
                <a:schemeClr val="bg1">
                  <a:lumMod val="95000"/>
                </a:schemeClr>
              </a:solidFill>
              <a:latin typeface="Tahoma" pitchFamily="34" charset="0"/>
              <a:cs typeface="Arial" charset="0"/>
            </a:endParaRPr>
          </a:p>
          <a:p>
            <a:pPr marL="1371600" lvl="2" indent="-457200" algn="just">
              <a:spcBef>
                <a:spcPct val="25000"/>
              </a:spcBef>
              <a:buClr>
                <a:schemeClr val="tx1"/>
              </a:buClr>
              <a:buFont typeface="Arial" charset="0"/>
              <a:buNone/>
              <a:defRPr/>
            </a:pPr>
            <a:endParaRPr lang="en-US" altLang="en-US" dirty="0" smtClean="0">
              <a:solidFill>
                <a:schemeClr val="bg1">
                  <a:lumMod val="95000"/>
                </a:schemeClr>
              </a:solidFill>
              <a:latin typeface="Tahoma" pitchFamily="34" charset="0"/>
            </a:endParaRPr>
          </a:p>
          <a:p>
            <a:pPr marL="1371600" lvl="2" indent="-457200" algn="just">
              <a:lnSpc>
                <a:spcPct val="150000"/>
              </a:lnSpc>
              <a:spcBef>
                <a:spcPct val="25000"/>
              </a:spcBef>
              <a:buClr>
                <a:schemeClr val="tx1"/>
              </a:buClr>
              <a:buFont typeface="Arial" charset="0"/>
              <a:buNone/>
              <a:defRPr/>
            </a:pPr>
            <a:r>
              <a:rPr lang="en-US" altLang="en-US" dirty="0" smtClean="0">
                <a:solidFill>
                  <a:schemeClr val="bg1">
                    <a:lumMod val="95000"/>
                  </a:schemeClr>
                </a:solidFill>
                <a:latin typeface="Tahoma" pitchFamily="34" charset="0"/>
              </a:rPr>
              <a:t>1. State </a:t>
            </a:r>
            <a:r>
              <a:rPr lang="en-US" altLang="en-US" dirty="0">
                <a:solidFill>
                  <a:schemeClr val="bg1">
                    <a:lumMod val="95000"/>
                  </a:schemeClr>
                </a:solidFill>
                <a:latin typeface="Tahoma" pitchFamily="34" charset="0"/>
              </a:rPr>
              <a:t>Agriculture Universities		 -	16</a:t>
            </a:r>
          </a:p>
          <a:p>
            <a:pPr marL="1371600" lvl="2" indent="-457200" algn="just">
              <a:lnSpc>
                <a:spcPct val="150000"/>
              </a:lnSpc>
              <a:spcBef>
                <a:spcPct val="25000"/>
              </a:spcBef>
              <a:buClr>
                <a:schemeClr val="tx1"/>
              </a:buClr>
              <a:buFont typeface="Arial" charset="0"/>
              <a:buNone/>
              <a:defRPr/>
            </a:pPr>
            <a:r>
              <a:rPr lang="en-US" altLang="en-US" dirty="0" smtClean="0">
                <a:solidFill>
                  <a:schemeClr val="bg1">
                    <a:lumMod val="95000"/>
                  </a:schemeClr>
                </a:solidFill>
                <a:latin typeface="Tahoma" pitchFamily="34" charset="0"/>
              </a:rPr>
              <a:t>2. State </a:t>
            </a:r>
            <a:r>
              <a:rPr lang="en-US" altLang="en-US" dirty="0">
                <a:solidFill>
                  <a:schemeClr val="bg1">
                    <a:lumMod val="95000"/>
                  </a:schemeClr>
                </a:solidFill>
                <a:latin typeface="Tahoma" pitchFamily="34" charset="0"/>
              </a:rPr>
              <a:t>Government Institutes		</a:t>
            </a:r>
            <a:r>
              <a:rPr lang="en-US" altLang="en-US" dirty="0" smtClean="0">
                <a:solidFill>
                  <a:schemeClr val="bg1">
                    <a:lumMod val="95000"/>
                  </a:schemeClr>
                </a:solidFill>
                <a:latin typeface="Tahoma" pitchFamily="34" charset="0"/>
              </a:rPr>
              <a:t> </a:t>
            </a:r>
            <a:r>
              <a:rPr lang="en-US" altLang="en-US" dirty="0">
                <a:solidFill>
                  <a:schemeClr val="bg1">
                    <a:lumMod val="95000"/>
                  </a:schemeClr>
                </a:solidFill>
                <a:latin typeface="Tahoma" pitchFamily="34" charset="0"/>
              </a:rPr>
              <a:t>-	08</a:t>
            </a:r>
          </a:p>
          <a:p>
            <a:pPr marL="1371600" lvl="2" indent="-457200" algn="just">
              <a:lnSpc>
                <a:spcPct val="150000"/>
              </a:lnSpc>
              <a:spcBef>
                <a:spcPct val="25000"/>
              </a:spcBef>
              <a:buClr>
                <a:schemeClr val="tx1"/>
              </a:buClr>
              <a:buFont typeface="Arial" charset="0"/>
              <a:buNone/>
              <a:defRPr/>
            </a:pPr>
            <a:r>
              <a:rPr lang="en-US" altLang="en-US" dirty="0" smtClean="0">
                <a:solidFill>
                  <a:schemeClr val="bg1"/>
                </a:solidFill>
                <a:latin typeface="Tahoma" pitchFamily="34" charset="0"/>
              </a:rPr>
              <a:t>3. NGOs</a:t>
            </a:r>
            <a:r>
              <a:rPr lang="en-US" altLang="en-US" dirty="0">
                <a:solidFill>
                  <a:schemeClr val="bg1"/>
                </a:solidFill>
                <a:latin typeface="Tahoma" pitchFamily="34" charset="0"/>
              </a:rPr>
              <a:t>					</a:t>
            </a:r>
            <a:r>
              <a:rPr lang="en-US" altLang="en-US" dirty="0" smtClean="0">
                <a:solidFill>
                  <a:schemeClr val="bg1"/>
                </a:solidFill>
                <a:latin typeface="Tahoma" pitchFamily="34" charset="0"/>
              </a:rPr>
              <a:t> -</a:t>
            </a:r>
            <a:r>
              <a:rPr lang="en-US" altLang="en-US" dirty="0">
                <a:solidFill>
                  <a:schemeClr val="bg1"/>
                </a:solidFill>
                <a:latin typeface="Tahoma" pitchFamily="34" charset="0"/>
              </a:rPr>
              <a:t>	</a:t>
            </a:r>
            <a:r>
              <a:rPr lang="en-US" altLang="en-US" dirty="0" smtClean="0">
                <a:solidFill>
                  <a:srgbClr val="FF0000"/>
                </a:solidFill>
                <a:latin typeface="Tahoma" pitchFamily="34" charset="0"/>
              </a:rPr>
              <a:t>36</a:t>
            </a:r>
            <a:endParaRPr lang="en-US" altLang="en-US" dirty="0">
              <a:solidFill>
                <a:srgbClr val="FF0000"/>
              </a:solidFill>
              <a:latin typeface="Tahoma" pitchFamily="34" charset="0"/>
            </a:endParaRPr>
          </a:p>
          <a:p>
            <a:pPr marL="1371600" lvl="2" indent="-457200" algn="just">
              <a:lnSpc>
                <a:spcPct val="150000"/>
              </a:lnSpc>
              <a:spcBef>
                <a:spcPct val="25000"/>
              </a:spcBef>
              <a:buClr>
                <a:schemeClr val="tx1"/>
              </a:buClr>
              <a:buFont typeface="Arial" charset="0"/>
              <a:buNone/>
              <a:defRPr/>
            </a:pPr>
            <a:r>
              <a:rPr lang="en-US" altLang="en-US" dirty="0" smtClean="0">
                <a:solidFill>
                  <a:schemeClr val="bg1">
                    <a:lumMod val="95000"/>
                  </a:schemeClr>
                </a:solidFill>
                <a:latin typeface="Tahoma" pitchFamily="34" charset="0"/>
              </a:rPr>
              <a:t>4. Agribusiness </a:t>
            </a:r>
            <a:r>
              <a:rPr lang="en-US" altLang="en-US" dirty="0">
                <a:solidFill>
                  <a:schemeClr val="bg1">
                    <a:lumMod val="95000"/>
                  </a:schemeClr>
                </a:solidFill>
                <a:latin typeface="Tahoma" pitchFamily="34" charset="0"/>
              </a:rPr>
              <a:t>Companies			 -	17</a:t>
            </a:r>
          </a:p>
          <a:p>
            <a:pPr marL="1371600" lvl="2" indent="-457200" algn="just">
              <a:lnSpc>
                <a:spcPct val="150000"/>
              </a:lnSpc>
              <a:spcBef>
                <a:spcPct val="25000"/>
              </a:spcBef>
              <a:buClr>
                <a:schemeClr val="tx1"/>
              </a:buClr>
              <a:buFont typeface="Arial" charset="0"/>
              <a:buNone/>
              <a:defRPr/>
            </a:pPr>
            <a:r>
              <a:rPr lang="en-US" altLang="en-US" dirty="0" smtClean="0">
                <a:solidFill>
                  <a:schemeClr val="bg1">
                    <a:lumMod val="95000"/>
                  </a:schemeClr>
                </a:solidFill>
                <a:latin typeface="Tahoma" pitchFamily="34" charset="0"/>
              </a:rPr>
              <a:t>5. Institutes </a:t>
            </a:r>
            <a:r>
              <a:rPr lang="en-US" altLang="en-US" dirty="0">
                <a:solidFill>
                  <a:schemeClr val="bg1">
                    <a:lumMod val="95000"/>
                  </a:schemeClr>
                </a:solidFill>
                <a:latin typeface="Tahoma" pitchFamily="34" charset="0"/>
              </a:rPr>
              <a:t>of Co-operative </a:t>
            </a:r>
            <a:r>
              <a:rPr lang="en-US" altLang="en-US" dirty="0" smtClean="0">
                <a:solidFill>
                  <a:schemeClr val="bg1">
                    <a:lumMod val="95000"/>
                  </a:schemeClr>
                </a:solidFill>
                <a:latin typeface="Tahoma" pitchFamily="34" charset="0"/>
              </a:rPr>
              <a:t>Management-</a:t>
            </a:r>
            <a:r>
              <a:rPr lang="en-US" altLang="en-US" dirty="0">
                <a:solidFill>
                  <a:schemeClr val="bg1">
                    <a:lumMod val="95000"/>
                  </a:schemeClr>
                </a:solidFill>
                <a:latin typeface="Tahoma" pitchFamily="34" charset="0"/>
              </a:rPr>
              <a:t>	11</a:t>
            </a:r>
          </a:p>
          <a:p>
            <a:pPr marL="1371600" lvl="2" indent="-457200" algn="just">
              <a:lnSpc>
                <a:spcPct val="150000"/>
              </a:lnSpc>
              <a:spcBef>
                <a:spcPct val="25000"/>
              </a:spcBef>
              <a:buClr>
                <a:schemeClr val="tx1"/>
              </a:buClr>
              <a:buFont typeface="Arial" charset="0"/>
              <a:buNone/>
              <a:defRPr/>
            </a:pPr>
            <a:r>
              <a:rPr lang="en-US" altLang="en-US" dirty="0" smtClean="0">
                <a:solidFill>
                  <a:schemeClr val="bg1">
                    <a:lumMod val="95000"/>
                  </a:schemeClr>
                </a:solidFill>
                <a:latin typeface="Tahoma" pitchFamily="34" charset="0"/>
              </a:rPr>
              <a:t>6. </a:t>
            </a:r>
            <a:r>
              <a:rPr lang="en-US" altLang="en-US" dirty="0" err="1" smtClean="0">
                <a:solidFill>
                  <a:schemeClr val="bg1">
                    <a:lumMod val="95000"/>
                  </a:schemeClr>
                </a:solidFill>
                <a:latin typeface="Tahoma" pitchFamily="34" charset="0"/>
              </a:rPr>
              <a:t>Krishi</a:t>
            </a:r>
            <a:r>
              <a:rPr lang="en-US" altLang="en-US" dirty="0" smtClean="0">
                <a:solidFill>
                  <a:schemeClr val="bg1">
                    <a:lumMod val="95000"/>
                  </a:schemeClr>
                </a:solidFill>
                <a:latin typeface="Tahoma" pitchFamily="34" charset="0"/>
              </a:rPr>
              <a:t> </a:t>
            </a:r>
            <a:r>
              <a:rPr lang="en-US" altLang="en-US" dirty="0" err="1">
                <a:solidFill>
                  <a:schemeClr val="bg1">
                    <a:lumMod val="95000"/>
                  </a:schemeClr>
                </a:solidFill>
                <a:latin typeface="Tahoma" pitchFamily="34" charset="0"/>
              </a:rPr>
              <a:t>Vigyan</a:t>
            </a:r>
            <a:r>
              <a:rPr lang="en-US" altLang="en-US" dirty="0">
                <a:solidFill>
                  <a:schemeClr val="bg1">
                    <a:lumMod val="95000"/>
                  </a:schemeClr>
                </a:solidFill>
                <a:latin typeface="Tahoma" pitchFamily="34" charset="0"/>
              </a:rPr>
              <a:t> </a:t>
            </a:r>
            <a:r>
              <a:rPr lang="en-US" altLang="en-US" dirty="0" err="1">
                <a:solidFill>
                  <a:schemeClr val="bg1">
                    <a:lumMod val="95000"/>
                  </a:schemeClr>
                </a:solidFill>
                <a:latin typeface="Tahoma" pitchFamily="34" charset="0"/>
              </a:rPr>
              <a:t>Kendras</a:t>
            </a:r>
            <a:r>
              <a:rPr lang="en-US" altLang="en-US" dirty="0">
                <a:solidFill>
                  <a:schemeClr val="bg1">
                    <a:lumMod val="95000"/>
                  </a:schemeClr>
                </a:solidFill>
                <a:latin typeface="Tahoma" pitchFamily="34" charset="0"/>
              </a:rPr>
              <a:t>			 -	</a:t>
            </a:r>
            <a:r>
              <a:rPr lang="en-US" altLang="en-US" dirty="0" smtClean="0">
                <a:solidFill>
                  <a:schemeClr val="bg1">
                    <a:lumMod val="95000"/>
                  </a:schemeClr>
                </a:solidFill>
                <a:latin typeface="Tahoma" pitchFamily="34" charset="0"/>
              </a:rPr>
              <a:t>10</a:t>
            </a:r>
            <a:endParaRPr lang="en-US" altLang="en-US" dirty="0">
              <a:solidFill>
                <a:schemeClr val="bg1">
                  <a:lumMod val="95000"/>
                </a:schemeClr>
              </a:solidFill>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43000"/>
          </a:xfrm>
        </p:spPr>
        <p:txBody>
          <a:bodyPr/>
          <a:lstStyle/>
          <a:p>
            <a:r>
              <a:rPr lang="en-IN" smtClean="0">
                <a:solidFill>
                  <a:srgbClr val="FFFF00"/>
                </a:solidFill>
              </a:rPr>
              <a:t>Nodal Training Institutes: Bihar </a:t>
            </a:r>
          </a:p>
        </p:txBody>
      </p:sp>
      <p:sp>
        <p:nvSpPr>
          <p:cNvPr id="21507" name="Content Placeholder 2"/>
          <p:cNvSpPr>
            <a:spLocks noGrp="1"/>
          </p:cNvSpPr>
          <p:nvPr>
            <p:ph idx="1"/>
          </p:nvPr>
        </p:nvSpPr>
        <p:spPr>
          <a:xfrm>
            <a:off x="214313" y="1000125"/>
            <a:ext cx="8858250" cy="4525963"/>
          </a:xfrm>
        </p:spPr>
        <p:txBody>
          <a:bodyPr/>
          <a:lstStyle/>
          <a:p>
            <a:r>
              <a:rPr lang="en-IN" smtClean="0">
                <a:solidFill>
                  <a:schemeClr val="bg1"/>
                </a:solidFill>
              </a:rPr>
              <a:t>Development Management Institute, Patna</a:t>
            </a:r>
          </a:p>
          <a:p>
            <a:pPr>
              <a:buFont typeface="Arial" pitchFamily="34" charset="0"/>
              <a:buNone/>
            </a:pPr>
            <a:r>
              <a:rPr lang="it-IT" smtClean="0">
                <a:solidFill>
                  <a:schemeClr val="bg1"/>
                </a:solidFill>
              </a:rPr>
              <a:t>    Dr Amrita Dhiman, Nodal Officer, Mobile: 7091496209, e-Mail: </a:t>
            </a:r>
            <a:r>
              <a:rPr lang="it-IT" smtClean="0">
                <a:solidFill>
                  <a:srgbClr val="FFFF00"/>
                </a:solidFill>
              </a:rPr>
              <a:t>adhiman@dmi.ac.in</a:t>
            </a:r>
          </a:p>
          <a:p>
            <a:r>
              <a:rPr lang="en-IN" smtClean="0">
                <a:solidFill>
                  <a:schemeClr val="bg1"/>
                </a:solidFill>
              </a:rPr>
              <a:t>Institute of Environment &amp; Eco Development (IEED), Shri. I. N. Jha, Managing Director, Mob:09472919160, 09472919161, e-Mail: ieedindia2@gmail.com, </a:t>
            </a:r>
            <a:r>
              <a:rPr lang="en-IN" smtClean="0">
                <a:solidFill>
                  <a:srgbClr val="FFFF00"/>
                </a:solidFill>
              </a:rPr>
              <a:t>ieedindia@yahoo.co.in</a:t>
            </a:r>
          </a:p>
          <a:p>
            <a:r>
              <a:rPr lang="en-IN" smtClean="0">
                <a:solidFill>
                  <a:schemeClr val="bg1"/>
                </a:solidFill>
              </a:rPr>
              <a:t>SRISTI Foundation, Sri. Ashok Kumar Thakur, Executive Chairman / Nodal Officer, (Mobile:94310 72233)</a:t>
            </a:r>
            <a:r>
              <a:rPr lang="en-IN" smtClean="0"/>
              <a:t> </a:t>
            </a:r>
            <a:r>
              <a:rPr lang="en-IN" smtClean="0">
                <a:solidFill>
                  <a:srgbClr val="FFFF00"/>
                </a:solidFill>
              </a:rPr>
              <a:t>sristi_foundation@rediffmail.com</a:t>
            </a:r>
          </a:p>
          <a:p>
            <a:pPr>
              <a:buFont typeface="Arial" pitchFamily="34" charset="0"/>
              <a:buNone/>
            </a:pPr>
            <a:endParaRPr lang="en-IN" smtClean="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794</TotalTime>
  <Pages>0</Pages>
  <Words>2062</Words>
  <Characters>0</Characters>
  <Application>Microsoft Office PowerPoint</Application>
  <DocSecurity>0</DocSecurity>
  <PresentationFormat>On-screen Show (4:3)</PresentationFormat>
  <Lines>0</Lines>
  <Paragraphs>572</Paragraphs>
  <Slides>38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Verdana</vt:lpstr>
      <vt:lpstr>Wingdings</vt:lpstr>
      <vt:lpstr>Tahoma</vt:lpstr>
      <vt:lpstr>Wingdings 2</vt:lpstr>
      <vt:lpstr>+mj-lt</vt:lpstr>
      <vt:lpstr>Office Theme</vt:lpstr>
      <vt:lpstr>Slide 1</vt:lpstr>
      <vt:lpstr>Introduction</vt:lpstr>
      <vt:lpstr>Basic concept </vt:lpstr>
      <vt:lpstr>Objectives of the scheme</vt:lpstr>
      <vt:lpstr>Slide 5</vt:lpstr>
      <vt:lpstr>Centre for Agricultural Extension Innovations , Reforms &amp; Agripreneurship (CEIRA) </vt:lpstr>
      <vt:lpstr>Major tasks of CEIRA</vt:lpstr>
      <vt:lpstr>Nodal Training Institutes (NTIs)</vt:lpstr>
      <vt:lpstr>Nodal Training Institutes: Bihar </vt:lpstr>
      <vt:lpstr>Nodal training Institutes: Jharkhand</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General facts of Entrepreneurship </vt:lpstr>
      <vt:lpstr>General facts of Entrepreneurship</vt:lpstr>
      <vt:lpstr>Characteristics of an entrepreneur(1) </vt:lpstr>
      <vt:lpstr>Characteristics of an entrepreneur(2) </vt:lpstr>
      <vt:lpstr>Characteristics of an entrepreneur(3) </vt:lpstr>
      <vt:lpstr>Characteristics of an entrepreneur(4) </vt:lpstr>
      <vt:lpstr>Characteristics of an entrepreneur(5) </vt:lpstr>
      <vt:lpstr>Characteristics of an entrepreneur(6) </vt:lpstr>
      <vt:lpstr>Barriers to entrepreneurship development </vt:lpstr>
      <vt:lpstr>Slide 38</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ROOM No 126</dc:creator>
  <cp:lastModifiedBy>My</cp:lastModifiedBy>
  <cp:revision>93</cp:revision>
  <cp:lastPrinted>1899-12-30T00:00:00Z</cp:lastPrinted>
  <dcterms:created xsi:type="dcterms:W3CDTF">2006-07-13T01:48:10Z</dcterms:created>
  <dcterms:modified xsi:type="dcterms:W3CDTF">2020-02-25T15:14:30Z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2052-6.6.0.2450</vt:lpwstr>
  </property>
</Properties>
</file>