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57" r:id="rId5"/>
    <p:sldId id="258" r:id="rId6"/>
    <p:sldId id="277" r:id="rId7"/>
    <p:sldId id="259" r:id="rId8"/>
    <p:sldId id="260" r:id="rId9"/>
    <p:sldId id="267" r:id="rId10"/>
    <p:sldId id="268" r:id="rId11"/>
    <p:sldId id="269" r:id="rId12"/>
    <p:sldId id="261" r:id="rId13"/>
    <p:sldId id="270" r:id="rId14"/>
    <p:sldId id="262" r:id="rId15"/>
    <p:sldId id="271" r:id="rId16"/>
    <p:sldId id="263" r:id="rId17"/>
    <p:sldId id="272" r:id="rId18"/>
    <p:sldId id="264" r:id="rId19"/>
    <p:sldId id="274" r:id="rId20"/>
    <p:sldId id="275" r:id="rId21"/>
    <p:sldId id="273"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4/27/2020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4/27/2020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4/27/2020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4/27/2020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4/27/2020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4/27/2020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4/27/2020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4/27/2020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oguelph.ca/foodscience/node/194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6A238-597C-4AE6-924D-73483469993E}"/>
              </a:ext>
            </a:extLst>
          </p:cNvPr>
          <p:cNvSpPr>
            <a:spLocks noGrp="1"/>
          </p:cNvSpPr>
          <p:nvPr>
            <p:ph type="ctrTitle"/>
          </p:nvPr>
        </p:nvSpPr>
        <p:spPr>
          <a:xfrm>
            <a:off x="2611807" y="4327451"/>
            <a:ext cx="4044173" cy="1370106"/>
          </a:xfrm>
        </p:spPr>
        <p:txBody>
          <a:bodyPr>
            <a:normAutofit/>
          </a:bodyPr>
          <a:lstStyle/>
          <a:p>
            <a:r>
              <a:rPr lang="en-IN" sz="2400" dirty="0" err="1"/>
              <a:t>B.K.Singh</a:t>
            </a:r>
            <a:r>
              <a:rPr lang="en-IN" sz="2400" dirty="0"/>
              <a:t>, Dairy Technology</a:t>
            </a:r>
          </a:p>
        </p:txBody>
      </p:sp>
      <p:sp>
        <p:nvSpPr>
          <p:cNvPr id="3" name="Subtitle 2">
            <a:extLst>
              <a:ext uri="{FF2B5EF4-FFF2-40B4-BE49-F238E27FC236}">
                <a16:creationId xmlns:a16="http://schemas.microsoft.com/office/drawing/2014/main" id="{A5760EFD-5440-4B6E-942F-075FCEA85208}"/>
              </a:ext>
            </a:extLst>
          </p:cNvPr>
          <p:cNvSpPr>
            <a:spLocks noGrp="1"/>
          </p:cNvSpPr>
          <p:nvPr>
            <p:ph type="subTitle" idx="1"/>
          </p:nvPr>
        </p:nvSpPr>
        <p:spPr>
          <a:xfrm>
            <a:off x="2772274" y="2268786"/>
            <a:ext cx="2979940" cy="1160213"/>
          </a:xfrm>
        </p:spPr>
        <p:txBody>
          <a:bodyPr>
            <a:normAutofit lnSpcReduction="10000"/>
          </a:bodyPr>
          <a:lstStyle/>
          <a:p>
            <a:r>
              <a:rPr lang="en-IN" sz="3200" dirty="0"/>
              <a:t>Hardening of Ice Cream Mix</a:t>
            </a:r>
          </a:p>
        </p:txBody>
      </p:sp>
      <p:pic>
        <p:nvPicPr>
          <p:cNvPr id="1026" name="Picture 2" descr="Image result for hardeners ice cream">
            <a:extLst>
              <a:ext uri="{FF2B5EF4-FFF2-40B4-BE49-F238E27FC236}">
                <a16:creationId xmlns:a16="http://schemas.microsoft.com/office/drawing/2014/main" id="{B928B683-F1C6-4394-A6B4-6711C9E8BF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5980" y="2530549"/>
            <a:ext cx="3944680" cy="3413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58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0CF319B4-9A5E-4985-98E7-0ABCF8CF0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791" y="914400"/>
            <a:ext cx="6539023" cy="4933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19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e the source image">
            <a:extLst>
              <a:ext uri="{FF2B5EF4-FFF2-40B4-BE49-F238E27FC236}">
                <a16:creationId xmlns:a16="http://schemas.microsoft.com/office/drawing/2014/main" id="{31CA2350-6930-4218-85BF-FDE5A157EC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874" y="861237"/>
            <a:ext cx="6847367" cy="5018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500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A662B-2239-42C4-A37F-2051207D61AF}"/>
              </a:ext>
            </a:extLst>
          </p:cNvPr>
          <p:cNvSpPr>
            <a:spLocks noGrp="1"/>
          </p:cNvSpPr>
          <p:nvPr>
            <p:ph type="title"/>
          </p:nvPr>
        </p:nvSpPr>
        <p:spPr/>
        <p:txBody>
          <a:bodyPr/>
          <a:lstStyle/>
          <a:p>
            <a:r>
              <a:rPr lang="en-IN" dirty="0"/>
              <a:t>Hardening cabinet</a:t>
            </a:r>
          </a:p>
        </p:txBody>
      </p:sp>
      <p:sp>
        <p:nvSpPr>
          <p:cNvPr id="3" name="Content Placeholder 2">
            <a:extLst>
              <a:ext uri="{FF2B5EF4-FFF2-40B4-BE49-F238E27FC236}">
                <a16:creationId xmlns:a16="http://schemas.microsoft.com/office/drawing/2014/main" id="{FB5F0BFB-91AB-492D-9AFD-369FD12828B4}"/>
              </a:ext>
            </a:extLst>
          </p:cNvPr>
          <p:cNvSpPr>
            <a:spLocks noGrp="1"/>
          </p:cNvSpPr>
          <p:nvPr>
            <p:ph idx="1"/>
          </p:nvPr>
        </p:nvSpPr>
        <p:spPr/>
        <p:txBody>
          <a:bodyPr/>
          <a:lstStyle/>
          <a:p>
            <a:pPr marL="0" indent="0" algn="just">
              <a:buNone/>
            </a:pPr>
            <a:r>
              <a:rPr lang="en-US" dirty="0"/>
              <a:t>Commercial ice cream hardening cabinets are designed to quickly chill, solidify and store your freshly made ice cream. Ice cream parlors, but particularly creameries require at least one ice cream hardening cabinet for their industrial-sized containers of frozen treats.</a:t>
            </a:r>
            <a:endParaRPr lang="en-IN" dirty="0"/>
          </a:p>
        </p:txBody>
      </p:sp>
    </p:spTree>
    <p:extLst>
      <p:ext uri="{BB962C8B-B14F-4D97-AF65-F5344CB8AC3E}">
        <p14:creationId xmlns:p14="http://schemas.microsoft.com/office/powerpoint/2010/main" val="2053327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hardening cabinets">
            <a:extLst>
              <a:ext uri="{FF2B5EF4-FFF2-40B4-BE49-F238E27FC236}">
                <a16:creationId xmlns:a16="http://schemas.microsoft.com/office/drawing/2014/main" id="{25EAA969-4BFB-4F58-A190-5208A94AEA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423" y="1148315"/>
            <a:ext cx="6677247" cy="4933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598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C380-1A7E-4BED-B414-349C51E67A95}"/>
              </a:ext>
            </a:extLst>
          </p:cNvPr>
          <p:cNvSpPr>
            <a:spLocks noGrp="1"/>
          </p:cNvSpPr>
          <p:nvPr>
            <p:ph type="title"/>
          </p:nvPr>
        </p:nvSpPr>
        <p:spPr/>
        <p:txBody>
          <a:bodyPr/>
          <a:lstStyle/>
          <a:p>
            <a:r>
              <a:rPr lang="en-IN" dirty="0"/>
              <a:t>Contact Plate Hardeners</a:t>
            </a:r>
          </a:p>
        </p:txBody>
      </p:sp>
      <p:sp>
        <p:nvSpPr>
          <p:cNvPr id="3" name="Content Placeholder 2">
            <a:extLst>
              <a:ext uri="{FF2B5EF4-FFF2-40B4-BE49-F238E27FC236}">
                <a16:creationId xmlns:a16="http://schemas.microsoft.com/office/drawing/2014/main" id="{8AD7A003-861D-4ECD-8C28-3A9AFD10AF35}"/>
              </a:ext>
            </a:extLst>
          </p:cNvPr>
          <p:cNvSpPr>
            <a:spLocks noGrp="1"/>
          </p:cNvSpPr>
          <p:nvPr>
            <p:ph idx="1"/>
          </p:nvPr>
        </p:nvSpPr>
        <p:spPr/>
        <p:txBody>
          <a:bodyPr/>
          <a:lstStyle/>
          <a:p>
            <a:pPr marL="0" indent="0" algn="just">
              <a:buNone/>
            </a:pPr>
            <a:r>
              <a:rPr lang="en-US" dirty="0"/>
              <a:t>Plate freezers consist of a series of parallel flat plates through which a coolant is circulated. The plates can be mounted either horizontally or vertically. A hydraulic system is used to both open the space between plates for loading and unloading, and to close the plates so that effective contact with the food product occurs during freezing. Spacers or limit stops between plates and a pressure relief valve in the hydraulic circuit can be used to prevent the product being crushed unevenly or excessively flattened during plate closure.</a:t>
            </a:r>
            <a:endParaRPr lang="en-IN" dirty="0"/>
          </a:p>
        </p:txBody>
      </p:sp>
    </p:spTree>
    <p:extLst>
      <p:ext uri="{BB962C8B-B14F-4D97-AF65-F5344CB8AC3E}">
        <p14:creationId xmlns:p14="http://schemas.microsoft.com/office/powerpoint/2010/main" val="2299002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C1E80-8EED-432C-99B9-AB263AA34B61}"/>
              </a:ext>
            </a:extLst>
          </p:cNvPr>
          <p:cNvSpPr>
            <a:spLocks noGrp="1"/>
          </p:cNvSpPr>
          <p:nvPr>
            <p:ph type="title"/>
          </p:nvPr>
        </p:nvSpPr>
        <p:spPr/>
        <p:txBody>
          <a:bodyPr/>
          <a:lstStyle/>
          <a:p>
            <a:r>
              <a:rPr lang="en-IN" dirty="0"/>
              <a:t>Plate Hardeners</a:t>
            </a:r>
          </a:p>
        </p:txBody>
      </p:sp>
      <p:sp>
        <p:nvSpPr>
          <p:cNvPr id="3" name="Content Placeholder 2">
            <a:extLst>
              <a:ext uri="{FF2B5EF4-FFF2-40B4-BE49-F238E27FC236}">
                <a16:creationId xmlns:a16="http://schemas.microsoft.com/office/drawing/2014/main" id="{C2CF256A-5B2C-4374-A4E6-14EA8E764635}"/>
              </a:ext>
            </a:extLst>
          </p:cNvPr>
          <p:cNvSpPr>
            <a:spLocks noGrp="1"/>
          </p:cNvSpPr>
          <p:nvPr>
            <p:ph idx="1"/>
          </p:nvPr>
        </p:nvSpPr>
        <p:spPr>
          <a:xfrm>
            <a:off x="1871330" y="1371600"/>
            <a:ext cx="8698809" cy="4678344"/>
          </a:xfrm>
        </p:spPr>
        <p:txBody>
          <a:bodyPr>
            <a:normAutofit fontScale="85000" lnSpcReduction="20000"/>
          </a:bodyPr>
          <a:lstStyle/>
          <a:p>
            <a:pPr marL="0" indent="0" algn="just">
              <a:buNone/>
            </a:pPr>
            <a:r>
              <a:rPr lang="en-US" dirty="0"/>
              <a:t>The major advantages of plate freezers are that:</a:t>
            </a:r>
          </a:p>
          <a:p>
            <a:pPr marL="0" indent="0" algn="just">
              <a:buNone/>
            </a:pPr>
            <a:r>
              <a:rPr lang="en-US" dirty="0"/>
              <a:t>The rate of freezing is high even for packaged products; </a:t>
            </a:r>
          </a:p>
          <a:p>
            <a:pPr algn="just"/>
            <a:r>
              <a:rPr lang="en-US" dirty="0"/>
              <a:t>The product has very consistent size and shape and can be easily bulk stacked with high packing density and stability for subsequent transportation; </a:t>
            </a:r>
          </a:p>
          <a:p>
            <a:pPr algn="just"/>
            <a:r>
              <a:rPr lang="en-US" dirty="0"/>
              <a:t>They are very compact; </a:t>
            </a:r>
          </a:p>
          <a:p>
            <a:pPr algn="just"/>
            <a:r>
              <a:rPr lang="en-US" dirty="0"/>
              <a:t>Infrequent defrosting of the plates is required; </a:t>
            </a:r>
          </a:p>
          <a:p>
            <a:pPr algn="just"/>
            <a:r>
              <a:rPr lang="en-US" dirty="0"/>
              <a:t>The total heat load and energy use are lower than for air systems (no fans and less infiltration and air interchange loads); </a:t>
            </a:r>
          </a:p>
          <a:p>
            <a:pPr algn="just"/>
            <a:r>
              <a:rPr lang="en-US" dirty="0"/>
              <a:t>If evaporating refrigerant is used directly in the plates, the refrigeration system can operate at a higher suction temperature. </a:t>
            </a:r>
          </a:p>
          <a:p>
            <a:pPr marL="0" indent="0" algn="just">
              <a:buNone/>
            </a:pPr>
            <a:r>
              <a:rPr lang="en-US" dirty="0"/>
              <a:t>The major disadvantages of plate freezers are the high capital cost, especially if they are automated to run continuously, and the limitation on product types that can be handled.</a:t>
            </a:r>
            <a:endParaRPr lang="en-IN" dirty="0"/>
          </a:p>
        </p:txBody>
      </p:sp>
    </p:spTree>
    <p:extLst>
      <p:ext uri="{BB962C8B-B14F-4D97-AF65-F5344CB8AC3E}">
        <p14:creationId xmlns:p14="http://schemas.microsoft.com/office/powerpoint/2010/main" val="534766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C33F-3606-470E-9AB2-C4CC2B1C1B89}"/>
              </a:ext>
            </a:extLst>
          </p:cNvPr>
          <p:cNvSpPr>
            <a:spLocks noGrp="1"/>
          </p:cNvSpPr>
          <p:nvPr>
            <p:ph type="title"/>
          </p:nvPr>
        </p:nvSpPr>
        <p:spPr/>
        <p:txBody>
          <a:bodyPr/>
          <a:lstStyle/>
          <a:p>
            <a:r>
              <a:rPr lang="en-IN" dirty="0"/>
              <a:t>Cryogenic Hardening</a:t>
            </a:r>
          </a:p>
        </p:txBody>
      </p:sp>
      <p:sp>
        <p:nvSpPr>
          <p:cNvPr id="3" name="Content Placeholder 2">
            <a:extLst>
              <a:ext uri="{FF2B5EF4-FFF2-40B4-BE49-F238E27FC236}">
                <a16:creationId xmlns:a16="http://schemas.microsoft.com/office/drawing/2014/main" id="{50024005-CD9D-4889-B093-58139679947A}"/>
              </a:ext>
            </a:extLst>
          </p:cNvPr>
          <p:cNvSpPr>
            <a:spLocks noGrp="1"/>
          </p:cNvSpPr>
          <p:nvPr>
            <p:ph idx="1"/>
          </p:nvPr>
        </p:nvSpPr>
        <p:spPr/>
        <p:txBody>
          <a:bodyPr>
            <a:normAutofit fontScale="92500" lnSpcReduction="10000"/>
          </a:bodyPr>
          <a:lstStyle/>
          <a:p>
            <a:pPr marL="0" indent="0" algn="just">
              <a:buNone/>
            </a:pPr>
            <a:r>
              <a:rPr lang="en-US" dirty="0"/>
              <a:t>The most commonly used cryogens are liquid nitrogen (LN</a:t>
            </a:r>
            <a:r>
              <a:rPr lang="en-US" baseline="-25000" dirty="0"/>
              <a:t>2</a:t>
            </a:r>
            <a:r>
              <a:rPr lang="en-US" dirty="0"/>
              <a:t>) and liquid carbon dioxide (LCO</a:t>
            </a:r>
            <a:r>
              <a:rPr lang="en-US" baseline="-25000" dirty="0"/>
              <a:t>2</a:t>
            </a:r>
            <a:r>
              <a:rPr lang="en-US" dirty="0"/>
              <a:t>). Chlorofluorocarbons (CFCs) such as CFC-12 are no longer in use due to their ozone layer depletion effect. The cryogens have low boiling points, –196°C for LN</a:t>
            </a:r>
            <a:r>
              <a:rPr lang="en-US" baseline="-25000" dirty="0"/>
              <a:t>2 </a:t>
            </a:r>
            <a:r>
              <a:rPr lang="en-US" dirty="0"/>
              <a:t>and –79°C for LCO, giving large temperature differences and high rates of heat transfer. Other important properties of such cryogens are that they are colorless, odorless, chemically inert, and nontoxic in normal concentrations. Therefore they are safe for direct contact with food. The product is either sprayed with, or immersed in, the cryogen at atmospheric pressure. Special care must be exercised with CO</a:t>
            </a:r>
            <a:r>
              <a:rPr lang="en-US" baseline="-25000" dirty="0"/>
              <a:t>2 </a:t>
            </a:r>
            <a:r>
              <a:rPr lang="en-US" dirty="0"/>
              <a:t>because it forms a low density snow. Cryogenic freezers can operate continuously with the product being conveyed through a tunnel</a:t>
            </a:r>
            <a:endParaRPr lang="en-IN" dirty="0"/>
          </a:p>
        </p:txBody>
      </p:sp>
    </p:spTree>
    <p:extLst>
      <p:ext uri="{BB962C8B-B14F-4D97-AF65-F5344CB8AC3E}">
        <p14:creationId xmlns:p14="http://schemas.microsoft.com/office/powerpoint/2010/main" val="146593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99402-031F-4FDB-A4C3-330D4D3B1A35}"/>
              </a:ext>
            </a:extLst>
          </p:cNvPr>
          <p:cNvSpPr>
            <a:spLocks noGrp="1"/>
          </p:cNvSpPr>
          <p:nvPr>
            <p:ph type="title"/>
          </p:nvPr>
        </p:nvSpPr>
        <p:spPr/>
        <p:txBody>
          <a:bodyPr/>
          <a:lstStyle/>
          <a:p>
            <a:r>
              <a:rPr lang="en-IN" dirty="0"/>
              <a:t>Cryogenic Hardening</a:t>
            </a:r>
          </a:p>
        </p:txBody>
      </p:sp>
      <p:sp>
        <p:nvSpPr>
          <p:cNvPr id="3" name="Content Placeholder 2">
            <a:extLst>
              <a:ext uri="{FF2B5EF4-FFF2-40B4-BE49-F238E27FC236}">
                <a16:creationId xmlns:a16="http://schemas.microsoft.com/office/drawing/2014/main" id="{C8366AAC-FED3-4540-A3A4-E4B58FB65187}"/>
              </a:ext>
            </a:extLst>
          </p:cNvPr>
          <p:cNvSpPr>
            <a:spLocks noGrp="1"/>
          </p:cNvSpPr>
          <p:nvPr>
            <p:ph idx="1"/>
          </p:nvPr>
        </p:nvSpPr>
        <p:spPr/>
        <p:txBody>
          <a:bodyPr>
            <a:normAutofit/>
          </a:bodyPr>
          <a:lstStyle/>
          <a:p>
            <a:pPr marL="0" indent="0" algn="just">
              <a:buNone/>
            </a:pPr>
            <a:r>
              <a:rPr lang="en-US" dirty="0"/>
              <a:t>The main advantages of cryogenic freezers are: high rates of freezing achieved by the very cold temperatures and low refrigerant-to-product surface heat transfer resistance (resulting in lower weight loss and higher quality); ease of operation; compact size; low cost of the equipment; rapid installation and start-up; mechanical simplicity; and low maintenance cost. The main disadvantage is the high cost of the cryogens. Cryogenic freezing (or alternatively liquid immersion freezing) can be used for </a:t>
            </a:r>
            <a:r>
              <a:rPr lang="en-US" dirty="0" err="1"/>
              <a:t>rapidcrust</a:t>
            </a:r>
            <a:r>
              <a:rPr lang="en-US" dirty="0"/>
              <a:t> freezing with completion of freezing in an air-blast freezer (often called combined </a:t>
            </a:r>
            <a:r>
              <a:rPr lang="en-US" dirty="0" err="1"/>
              <a:t>cryomechanical</a:t>
            </a:r>
            <a:r>
              <a:rPr lang="en-US" dirty="0"/>
              <a:t> systems). </a:t>
            </a:r>
          </a:p>
          <a:p>
            <a:endParaRPr lang="en-IN" dirty="0"/>
          </a:p>
        </p:txBody>
      </p:sp>
    </p:spTree>
    <p:extLst>
      <p:ext uri="{BB962C8B-B14F-4D97-AF65-F5344CB8AC3E}">
        <p14:creationId xmlns:p14="http://schemas.microsoft.com/office/powerpoint/2010/main" val="158964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B589-7E53-4496-B294-921543FB610B}"/>
              </a:ext>
            </a:extLst>
          </p:cNvPr>
          <p:cNvSpPr>
            <a:spLocks noGrp="1"/>
          </p:cNvSpPr>
          <p:nvPr>
            <p:ph type="title"/>
          </p:nvPr>
        </p:nvSpPr>
        <p:spPr/>
        <p:txBody>
          <a:bodyPr/>
          <a:lstStyle/>
          <a:p>
            <a:r>
              <a:rPr lang="en-IN" dirty="0"/>
              <a:t>Nitrogen Refrigerated Hardening Tunnels</a:t>
            </a:r>
          </a:p>
        </p:txBody>
      </p:sp>
      <p:sp>
        <p:nvSpPr>
          <p:cNvPr id="3" name="Content Placeholder 2">
            <a:extLst>
              <a:ext uri="{FF2B5EF4-FFF2-40B4-BE49-F238E27FC236}">
                <a16:creationId xmlns:a16="http://schemas.microsoft.com/office/drawing/2014/main" id="{6947E7F1-0151-4E0A-B68B-191031240426}"/>
              </a:ext>
            </a:extLst>
          </p:cNvPr>
          <p:cNvSpPr>
            <a:spLocks noGrp="1"/>
          </p:cNvSpPr>
          <p:nvPr>
            <p:ph idx="1"/>
          </p:nvPr>
        </p:nvSpPr>
        <p:spPr>
          <a:xfrm>
            <a:off x="2222205" y="1722473"/>
            <a:ext cx="8347934" cy="4774019"/>
          </a:xfrm>
        </p:spPr>
        <p:txBody>
          <a:bodyPr>
            <a:normAutofit fontScale="85000" lnSpcReduction="10000"/>
          </a:bodyPr>
          <a:lstStyle/>
          <a:p>
            <a:r>
              <a:rPr lang="en-US" dirty="0"/>
              <a:t>LNF is compact, comprises almost no moving parts and is very easy to maintain and clean. It’s clean-in-place (CIP)-compatible but can also be disassembled and sanitized.</a:t>
            </a:r>
          </a:p>
          <a:p>
            <a:r>
              <a:rPr lang="en-US" dirty="0"/>
              <a:t>Main components of the LNF include the following:</a:t>
            </a:r>
            <a:br>
              <a:rPr lang="en-US" dirty="0"/>
            </a:br>
            <a:br>
              <a:rPr lang="en-US" dirty="0"/>
            </a:br>
            <a:r>
              <a:rPr lang="en-US" dirty="0"/>
              <a:t>•    Liquid feed arrangement to feed the liquid droplets into the pelletizer through feed tubes</a:t>
            </a:r>
            <a:br>
              <a:rPr lang="en-US" dirty="0"/>
            </a:br>
            <a:r>
              <a:rPr lang="en-US" dirty="0"/>
              <a:t>•    Pelletizer tank with a conical outlet to freeze the pellets in liquid nitrogen at –196 °C</a:t>
            </a:r>
            <a:br>
              <a:rPr lang="en-US" dirty="0"/>
            </a:br>
            <a:r>
              <a:rPr lang="en-US" dirty="0"/>
              <a:t>•    Motorized agitator to ensure that the liquid nitrogen is constantly moving to prevent agglomeration</a:t>
            </a:r>
            <a:br>
              <a:rPr lang="en-US" dirty="0"/>
            </a:br>
            <a:r>
              <a:rPr lang="en-US" dirty="0"/>
              <a:t>•    Liquid nitrogen supply valve and control</a:t>
            </a:r>
            <a:br>
              <a:rPr lang="en-US" dirty="0"/>
            </a:br>
            <a:r>
              <a:rPr lang="en-US" dirty="0"/>
              <a:t>•    Screw conveyor to remove the frozen pellets from the pelletizer tank</a:t>
            </a:r>
            <a:br>
              <a:rPr lang="en-US" dirty="0"/>
            </a:br>
            <a:r>
              <a:rPr lang="en-US" dirty="0"/>
              <a:t>•    Ventilation system to prevent nitrogen gas escaping into the production room.</a:t>
            </a:r>
            <a:br>
              <a:rPr lang="en-US" dirty="0"/>
            </a:br>
            <a:endParaRPr lang="en-IN" dirty="0"/>
          </a:p>
        </p:txBody>
      </p:sp>
    </p:spTree>
    <p:extLst>
      <p:ext uri="{BB962C8B-B14F-4D97-AF65-F5344CB8AC3E}">
        <p14:creationId xmlns:p14="http://schemas.microsoft.com/office/powerpoint/2010/main" val="3829284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56988-2C65-4F3A-B049-7D8CAC173985}"/>
              </a:ext>
            </a:extLst>
          </p:cNvPr>
          <p:cNvSpPr>
            <a:spLocks noGrp="1"/>
          </p:cNvSpPr>
          <p:nvPr>
            <p:ph type="title"/>
          </p:nvPr>
        </p:nvSpPr>
        <p:spPr/>
        <p:txBody>
          <a:bodyPr/>
          <a:lstStyle/>
          <a:p>
            <a:r>
              <a:rPr lang="en-US" dirty="0"/>
              <a:t>LNF</a:t>
            </a:r>
            <a:endParaRPr lang="en-IN" dirty="0"/>
          </a:p>
        </p:txBody>
      </p:sp>
      <p:sp>
        <p:nvSpPr>
          <p:cNvPr id="3" name="Content Placeholder 2">
            <a:extLst>
              <a:ext uri="{FF2B5EF4-FFF2-40B4-BE49-F238E27FC236}">
                <a16:creationId xmlns:a16="http://schemas.microsoft.com/office/drawing/2014/main" id="{2E2B26EB-EA02-4CB1-B304-8E50BACA18EA}"/>
              </a:ext>
            </a:extLst>
          </p:cNvPr>
          <p:cNvSpPr>
            <a:spLocks noGrp="1"/>
          </p:cNvSpPr>
          <p:nvPr>
            <p:ph idx="1"/>
          </p:nvPr>
        </p:nvSpPr>
        <p:spPr/>
        <p:txBody>
          <a:bodyPr/>
          <a:lstStyle/>
          <a:p>
            <a:r>
              <a:rPr lang="en-US" dirty="0"/>
              <a:t>Key benefits include:</a:t>
            </a:r>
            <a:br>
              <a:rPr lang="en-US" dirty="0"/>
            </a:br>
            <a:br>
              <a:rPr lang="en-US" dirty="0"/>
            </a:br>
            <a:r>
              <a:rPr lang="en-US" dirty="0"/>
              <a:t>•  Very quick freezing</a:t>
            </a:r>
            <a:br>
              <a:rPr lang="en-US" dirty="0"/>
            </a:br>
            <a:r>
              <a:rPr lang="en-US" dirty="0"/>
              <a:t>•  Minimal product loss</a:t>
            </a:r>
            <a:br>
              <a:rPr lang="en-US" dirty="0"/>
            </a:br>
            <a:r>
              <a:rPr lang="en-US" dirty="0"/>
              <a:t>•  Simple and reliable operation</a:t>
            </a:r>
            <a:br>
              <a:rPr lang="en-US" dirty="0"/>
            </a:br>
            <a:r>
              <a:rPr lang="en-US" dirty="0"/>
              <a:t>•  Easy to clean</a:t>
            </a:r>
            <a:br>
              <a:rPr lang="en-US" dirty="0"/>
            </a:br>
            <a:r>
              <a:rPr lang="en-US" dirty="0"/>
              <a:t>•  Free flowing product.</a:t>
            </a:r>
            <a:endParaRPr lang="en-IN" dirty="0"/>
          </a:p>
        </p:txBody>
      </p:sp>
    </p:spTree>
    <p:extLst>
      <p:ext uri="{BB962C8B-B14F-4D97-AF65-F5344CB8AC3E}">
        <p14:creationId xmlns:p14="http://schemas.microsoft.com/office/powerpoint/2010/main" val="210145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D0F4D-9514-4154-A3C1-71FE0DDC7F88}"/>
              </a:ext>
            </a:extLst>
          </p:cNvPr>
          <p:cNvSpPr>
            <a:spLocks noGrp="1"/>
          </p:cNvSpPr>
          <p:nvPr>
            <p:ph type="title"/>
          </p:nvPr>
        </p:nvSpPr>
        <p:spPr/>
        <p:txBody>
          <a:bodyPr/>
          <a:lstStyle/>
          <a:p>
            <a:r>
              <a:rPr lang="en-IN" dirty="0"/>
              <a:t>Ice Cream Hardening</a:t>
            </a:r>
          </a:p>
        </p:txBody>
      </p:sp>
      <p:sp>
        <p:nvSpPr>
          <p:cNvPr id="3" name="Content Placeholder 2">
            <a:extLst>
              <a:ext uri="{FF2B5EF4-FFF2-40B4-BE49-F238E27FC236}">
                <a16:creationId xmlns:a16="http://schemas.microsoft.com/office/drawing/2014/main" id="{D18CE7FB-4B0A-40DC-886E-98AAF04397AB}"/>
              </a:ext>
            </a:extLst>
          </p:cNvPr>
          <p:cNvSpPr>
            <a:spLocks noGrp="1"/>
          </p:cNvSpPr>
          <p:nvPr>
            <p:ph idx="1"/>
          </p:nvPr>
        </p:nvSpPr>
        <p:spPr/>
        <p:txBody>
          <a:bodyPr>
            <a:normAutofit fontScale="92500" lnSpcReduction="20000"/>
          </a:bodyPr>
          <a:lstStyle/>
          <a:p>
            <a:pPr algn="just"/>
            <a:r>
              <a:rPr lang="en-US" dirty="0"/>
              <a:t>In hardening process, the aim is to reduce the temperature of the product to at least -18</a:t>
            </a:r>
            <a:r>
              <a:rPr lang="en-US" dirty="0">
                <a:latin typeface="Times New Roman" panose="02020603050405020304" pitchFamily="18" charset="0"/>
                <a:cs typeface="Times New Roman" panose="02020603050405020304" pitchFamily="18" charset="0"/>
              </a:rPr>
              <a:t>°</a:t>
            </a:r>
            <a:r>
              <a:rPr lang="en-US" dirty="0"/>
              <a:t> C in the center of the package as quickly as possible. After the ice cream reaches this point, it is only necessary to store it at a uniformly low temperature to prevent ice melting and recrystallization. This process consists of </a:t>
            </a:r>
            <a:r>
              <a:rPr lang="en-US" b="1" dirty="0"/>
              <a:t>storing ice cream in a blast freezer</a:t>
            </a:r>
            <a:r>
              <a:rPr lang="en-US" dirty="0"/>
              <a:t> in order to lower its temperature even further (to -18/-20°C) without stirring it.</a:t>
            </a:r>
          </a:p>
          <a:p>
            <a:pPr algn="just"/>
            <a:r>
              <a:rPr lang="en-US" dirty="0"/>
              <a:t>All water in  ice cream is not frozen after the final churning process in  ice cream machine (at a temperature of -7/-8°C only 50% of the water has turned into ice), so it needs to bring the temperature of  ice cream down to -14°C for storage in a display counter or even down to -18°C if  want to store it in a freezer.</a:t>
            </a:r>
          </a:p>
          <a:p>
            <a:pPr marL="0" indent="0" algn="just">
              <a:buNone/>
            </a:pPr>
            <a:endParaRPr lang="en-IN" dirty="0"/>
          </a:p>
        </p:txBody>
      </p:sp>
    </p:spTree>
    <p:extLst>
      <p:ext uri="{BB962C8B-B14F-4D97-AF65-F5344CB8AC3E}">
        <p14:creationId xmlns:p14="http://schemas.microsoft.com/office/powerpoint/2010/main" val="391306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e the source image">
            <a:extLst>
              <a:ext uri="{FF2B5EF4-FFF2-40B4-BE49-F238E27FC236}">
                <a16:creationId xmlns:a16="http://schemas.microsoft.com/office/drawing/2014/main" id="{B0AAB5E0-DEA7-48D5-90E6-8EE3259C59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5368" y="1228725"/>
            <a:ext cx="7368362" cy="499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169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8" descr="liquid nitrogen tunnel freezer air products chemicals">
            <a:extLst>
              <a:ext uri="{FF2B5EF4-FFF2-40B4-BE49-F238E27FC236}">
                <a16:creationId xmlns:a16="http://schemas.microsoft.com/office/drawing/2014/main" id="{1F4D53FA-2CDD-4D90-A7E8-E5798D98A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2688" y="1477925"/>
            <a:ext cx="6453963" cy="4412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955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thank you images">
            <a:extLst>
              <a:ext uri="{FF2B5EF4-FFF2-40B4-BE49-F238E27FC236}">
                <a16:creationId xmlns:a16="http://schemas.microsoft.com/office/drawing/2014/main" id="{5DD3244B-2CB9-457C-A9EE-15682D03B5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359" y="1573619"/>
            <a:ext cx="5932968" cy="3976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801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EEDDE-EAC8-458B-BF05-F95D6EAFD62B}"/>
              </a:ext>
            </a:extLst>
          </p:cNvPr>
          <p:cNvSpPr>
            <a:spLocks noGrp="1"/>
          </p:cNvSpPr>
          <p:nvPr>
            <p:ph type="title"/>
          </p:nvPr>
        </p:nvSpPr>
        <p:spPr/>
        <p:txBody>
          <a:bodyPr/>
          <a:lstStyle/>
          <a:p>
            <a:r>
              <a:rPr lang="en-US" dirty="0"/>
              <a:t>Objectives of Hardening ice cream</a:t>
            </a:r>
            <a:endParaRPr lang="en-IN" dirty="0"/>
          </a:p>
        </p:txBody>
      </p:sp>
      <p:sp>
        <p:nvSpPr>
          <p:cNvPr id="3" name="Content Placeholder 2">
            <a:extLst>
              <a:ext uri="{FF2B5EF4-FFF2-40B4-BE49-F238E27FC236}">
                <a16:creationId xmlns:a16="http://schemas.microsoft.com/office/drawing/2014/main" id="{B0F7C713-B2A9-4C91-8780-30A28A0525C1}"/>
              </a:ext>
            </a:extLst>
          </p:cNvPr>
          <p:cNvSpPr>
            <a:spLocks noGrp="1"/>
          </p:cNvSpPr>
          <p:nvPr>
            <p:ph idx="1"/>
          </p:nvPr>
        </p:nvSpPr>
        <p:spPr/>
        <p:txBody>
          <a:bodyPr/>
          <a:lstStyle/>
          <a:p>
            <a:pPr marL="0" indent="0" algn="just">
              <a:buNone/>
            </a:pPr>
            <a:r>
              <a:rPr lang="en-US" dirty="0"/>
              <a:t>The physical nature of ice cream when drawn from the freezer is such that it is seldom practicable to market it in this form. To freeze more water in the ice cream that has been drawn from the freezer and filled in the container to obtain better consistency to make ice cream stiff enough to hold its shape</a:t>
            </a:r>
            <a:endParaRPr lang="en-IN" dirty="0"/>
          </a:p>
        </p:txBody>
      </p:sp>
    </p:spTree>
    <p:extLst>
      <p:ext uri="{BB962C8B-B14F-4D97-AF65-F5344CB8AC3E}">
        <p14:creationId xmlns:p14="http://schemas.microsoft.com/office/powerpoint/2010/main" val="405990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B84B3-5D70-4963-9255-E02C78E8A1AA}"/>
              </a:ext>
            </a:extLst>
          </p:cNvPr>
          <p:cNvSpPr>
            <a:spLocks noGrp="1"/>
          </p:cNvSpPr>
          <p:nvPr>
            <p:ph type="title"/>
          </p:nvPr>
        </p:nvSpPr>
        <p:spPr/>
        <p:txBody>
          <a:bodyPr/>
          <a:lstStyle/>
          <a:p>
            <a:r>
              <a:rPr lang="en-IN" dirty="0"/>
              <a:t>Hardening process </a:t>
            </a:r>
          </a:p>
        </p:txBody>
      </p:sp>
      <p:sp>
        <p:nvSpPr>
          <p:cNvPr id="3" name="Content Placeholder 2">
            <a:extLst>
              <a:ext uri="{FF2B5EF4-FFF2-40B4-BE49-F238E27FC236}">
                <a16:creationId xmlns:a16="http://schemas.microsoft.com/office/drawing/2014/main" id="{9A3E91FB-929D-4048-9C03-304480758C12}"/>
              </a:ext>
            </a:extLst>
          </p:cNvPr>
          <p:cNvSpPr>
            <a:spLocks noGrp="1"/>
          </p:cNvSpPr>
          <p:nvPr>
            <p:ph idx="1"/>
          </p:nvPr>
        </p:nvSpPr>
        <p:spPr/>
        <p:txBody>
          <a:bodyPr/>
          <a:lstStyle/>
          <a:p>
            <a:pPr marL="0" indent="0" algn="just">
              <a:buNone/>
            </a:pPr>
            <a:r>
              <a:rPr lang="en-US" dirty="0"/>
              <a:t>After ice cream is drawn from the freezer, it is put into containers to be placed in hardening room. Here the freezing process is continued without agitation until the temperature of ice cream reaches -18°C or lower, preferably -26.1°C (-15°F ). Quick hardening is desirable, since slow hardening </a:t>
            </a:r>
            <a:r>
              <a:rPr lang="en-US" dirty="0" err="1"/>
              <a:t>favours</a:t>
            </a:r>
            <a:r>
              <a:rPr lang="en-US" dirty="0"/>
              <a:t> formation of large ice crystals and a corresponding coarseness of texture. </a:t>
            </a:r>
            <a:endParaRPr lang="en-IN" dirty="0"/>
          </a:p>
        </p:txBody>
      </p:sp>
    </p:spTree>
    <p:extLst>
      <p:ext uri="{BB962C8B-B14F-4D97-AF65-F5344CB8AC3E}">
        <p14:creationId xmlns:p14="http://schemas.microsoft.com/office/powerpoint/2010/main" val="130839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8C8A0-10DE-402B-AE63-13BD57585D88}"/>
              </a:ext>
            </a:extLst>
          </p:cNvPr>
          <p:cNvSpPr>
            <a:spLocks noGrp="1"/>
          </p:cNvSpPr>
          <p:nvPr>
            <p:ph type="title"/>
          </p:nvPr>
        </p:nvSpPr>
        <p:spPr/>
        <p:txBody>
          <a:bodyPr/>
          <a:lstStyle/>
          <a:p>
            <a:r>
              <a:rPr lang="en-US" dirty="0"/>
              <a:t>Factors that affect the rate of hardening</a:t>
            </a:r>
            <a:endParaRPr lang="en-IN" dirty="0"/>
          </a:p>
        </p:txBody>
      </p:sp>
      <p:sp>
        <p:nvSpPr>
          <p:cNvPr id="3" name="Content Placeholder 2">
            <a:extLst>
              <a:ext uri="{FF2B5EF4-FFF2-40B4-BE49-F238E27FC236}">
                <a16:creationId xmlns:a16="http://schemas.microsoft.com/office/drawing/2014/main" id="{1EA2886C-D3F3-4D2E-848C-F47BE91736C5}"/>
              </a:ext>
            </a:extLst>
          </p:cNvPr>
          <p:cNvSpPr>
            <a:spLocks noGrp="1"/>
          </p:cNvSpPr>
          <p:nvPr>
            <p:ph idx="1"/>
          </p:nvPr>
        </p:nvSpPr>
        <p:spPr/>
        <p:txBody>
          <a:bodyPr>
            <a:normAutofit fontScale="47500" lnSpcReduction="20000"/>
          </a:bodyPr>
          <a:lstStyle/>
          <a:p>
            <a:r>
              <a:rPr lang="en-US" sz="4000" dirty="0"/>
              <a:t>Temperature of blast freezer - the colder the temperature, the faster the hardening, the smoother the product.</a:t>
            </a:r>
          </a:p>
          <a:p>
            <a:r>
              <a:rPr lang="en-US" sz="4000" dirty="0"/>
              <a:t>Rapid circulation of air - increases convective heat transfer.</a:t>
            </a:r>
          </a:p>
          <a:p>
            <a:r>
              <a:rPr lang="en-US" sz="4000" dirty="0"/>
              <a:t>Temperature of ice cream when placed in the hardening freezer - the colder the ice cream at draw, the faster the hardening; - must get through packaging operations fast.</a:t>
            </a:r>
          </a:p>
          <a:p>
            <a:r>
              <a:rPr lang="en-US" sz="4000" dirty="0"/>
              <a:t>Size of container - exposure of maximum surface area to cold air, especially important to consider shrink wrapped bundles - they become a much larger mass to freeze. Bundling should be done after hardening.</a:t>
            </a:r>
          </a:p>
          <a:p>
            <a:endParaRPr lang="en-IN" dirty="0"/>
          </a:p>
        </p:txBody>
      </p:sp>
    </p:spTree>
    <p:extLst>
      <p:ext uri="{BB962C8B-B14F-4D97-AF65-F5344CB8AC3E}">
        <p14:creationId xmlns:p14="http://schemas.microsoft.com/office/powerpoint/2010/main" val="1555971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6BBF-0A88-41A9-9E35-53C121A63388}"/>
              </a:ext>
            </a:extLst>
          </p:cNvPr>
          <p:cNvSpPr>
            <a:spLocks noGrp="1"/>
          </p:cNvSpPr>
          <p:nvPr>
            <p:ph type="title"/>
          </p:nvPr>
        </p:nvSpPr>
        <p:spPr/>
        <p:txBody>
          <a:bodyPr/>
          <a:lstStyle/>
          <a:p>
            <a:r>
              <a:rPr lang="en-US" dirty="0"/>
              <a:t>Factors that affect the rate of hardening</a:t>
            </a:r>
            <a:endParaRPr lang="en-IN" dirty="0"/>
          </a:p>
        </p:txBody>
      </p:sp>
      <p:sp>
        <p:nvSpPr>
          <p:cNvPr id="3" name="Content Placeholder 2">
            <a:extLst>
              <a:ext uri="{FF2B5EF4-FFF2-40B4-BE49-F238E27FC236}">
                <a16:creationId xmlns:a16="http://schemas.microsoft.com/office/drawing/2014/main" id="{E23B5907-8A3E-4D26-AE59-74AA5362A09B}"/>
              </a:ext>
            </a:extLst>
          </p:cNvPr>
          <p:cNvSpPr>
            <a:spLocks noGrp="1"/>
          </p:cNvSpPr>
          <p:nvPr>
            <p:ph idx="1"/>
          </p:nvPr>
        </p:nvSpPr>
        <p:spPr>
          <a:xfrm>
            <a:off x="2773599" y="1520455"/>
            <a:ext cx="7796540" cy="4816549"/>
          </a:xfrm>
        </p:spPr>
        <p:txBody>
          <a:bodyPr>
            <a:normAutofit/>
          </a:bodyPr>
          <a:lstStyle/>
          <a:p>
            <a:pPr algn="just"/>
            <a:r>
              <a:rPr lang="en-US" dirty="0"/>
              <a:t>Composition of ice cream - </a:t>
            </a:r>
            <a:r>
              <a:rPr lang="en-US" dirty="0">
                <a:hlinkClick r:id="rId2"/>
              </a:rPr>
              <a:t>related to freezing point depression and the temperature required to ensure a significantly high ice phase volume</a:t>
            </a:r>
            <a:r>
              <a:rPr lang="en-US" dirty="0"/>
              <a:t>.</a:t>
            </a:r>
          </a:p>
          <a:p>
            <a:pPr algn="just"/>
            <a:r>
              <a:rPr lang="en-US" dirty="0"/>
              <a:t>Method of stacking containers or bundles to allow air circulation. Circulation should not be impeded - there should be no 'dead air' spaces (e.g., round vs. square packages).</a:t>
            </a:r>
          </a:p>
          <a:p>
            <a:pPr algn="just"/>
            <a:r>
              <a:rPr lang="en-US" dirty="0"/>
              <a:t>Care of evaporator - freedom from frost - acts as insulator.</a:t>
            </a:r>
          </a:p>
          <a:p>
            <a:pPr algn="just"/>
            <a:r>
              <a:rPr lang="en-US" dirty="0"/>
              <a:t>Package type, should not impede heat transfer - e.g., </a:t>
            </a:r>
            <a:r>
              <a:rPr lang="en-US" dirty="0" err="1"/>
              <a:t>styrofoam</a:t>
            </a:r>
            <a:r>
              <a:rPr lang="en-US" dirty="0"/>
              <a:t> liner or corrugated cardboard may protect against heat shock after hardening, but reduces heat transfer during freezing so not feasible.</a:t>
            </a:r>
          </a:p>
          <a:p>
            <a:endParaRPr lang="en-IN" dirty="0"/>
          </a:p>
        </p:txBody>
      </p:sp>
    </p:spTree>
    <p:extLst>
      <p:ext uri="{BB962C8B-B14F-4D97-AF65-F5344CB8AC3E}">
        <p14:creationId xmlns:p14="http://schemas.microsoft.com/office/powerpoint/2010/main" val="63536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1C8C2-C65A-46DB-B6EC-E74D6E17A2B5}"/>
              </a:ext>
            </a:extLst>
          </p:cNvPr>
          <p:cNvSpPr>
            <a:spLocks noGrp="1"/>
          </p:cNvSpPr>
          <p:nvPr>
            <p:ph type="title"/>
          </p:nvPr>
        </p:nvSpPr>
        <p:spPr/>
        <p:txBody>
          <a:bodyPr/>
          <a:lstStyle/>
          <a:p>
            <a:r>
              <a:rPr lang="en-IN" dirty="0"/>
              <a:t> Hardening room &amp; hardeners  </a:t>
            </a:r>
          </a:p>
        </p:txBody>
      </p:sp>
      <p:sp>
        <p:nvSpPr>
          <p:cNvPr id="3" name="Content Placeholder 2">
            <a:extLst>
              <a:ext uri="{FF2B5EF4-FFF2-40B4-BE49-F238E27FC236}">
                <a16:creationId xmlns:a16="http://schemas.microsoft.com/office/drawing/2014/main" id="{85F57CD1-DF37-4078-AE73-F53E91C74B87}"/>
              </a:ext>
            </a:extLst>
          </p:cNvPr>
          <p:cNvSpPr>
            <a:spLocks noGrp="1"/>
          </p:cNvSpPr>
          <p:nvPr>
            <p:ph idx="1"/>
          </p:nvPr>
        </p:nvSpPr>
        <p:spPr/>
        <p:txBody>
          <a:bodyPr>
            <a:normAutofit fontScale="92500" lnSpcReduction="20000"/>
          </a:bodyPr>
          <a:lstStyle/>
          <a:p>
            <a:pPr marL="0" indent="0">
              <a:buNone/>
            </a:pPr>
            <a:r>
              <a:rPr lang="en-US" dirty="0"/>
              <a:t>Room:</a:t>
            </a:r>
          </a:p>
          <a:p>
            <a:r>
              <a:rPr lang="en-US" dirty="0"/>
              <a:t>Still air type hardening room</a:t>
            </a:r>
          </a:p>
          <a:p>
            <a:r>
              <a:rPr lang="en-US" dirty="0"/>
              <a:t>Gravity air type hardening room</a:t>
            </a:r>
          </a:p>
          <a:p>
            <a:r>
              <a:rPr lang="en-US" dirty="0"/>
              <a:t>Forced air type hardening room</a:t>
            </a:r>
          </a:p>
          <a:p>
            <a:pPr marL="0" indent="0">
              <a:buNone/>
            </a:pPr>
            <a:r>
              <a:rPr lang="en-IN" dirty="0"/>
              <a:t>Hardeners:</a:t>
            </a:r>
          </a:p>
          <a:p>
            <a:r>
              <a:rPr lang="en-IN" dirty="0"/>
              <a:t> Plate / Contact hardeners </a:t>
            </a:r>
          </a:p>
          <a:p>
            <a:r>
              <a:rPr lang="en-IN" dirty="0"/>
              <a:t>Blast tunnel hardeners </a:t>
            </a:r>
          </a:p>
          <a:p>
            <a:r>
              <a:rPr lang="en-IN" dirty="0"/>
              <a:t> Hardening cabinet</a:t>
            </a:r>
          </a:p>
        </p:txBody>
      </p:sp>
    </p:spTree>
    <p:extLst>
      <p:ext uri="{BB962C8B-B14F-4D97-AF65-F5344CB8AC3E}">
        <p14:creationId xmlns:p14="http://schemas.microsoft.com/office/powerpoint/2010/main" val="416398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F4569-EA2E-4233-BB8B-ACAA69E7822B}"/>
              </a:ext>
            </a:extLst>
          </p:cNvPr>
          <p:cNvSpPr>
            <a:spLocks noGrp="1"/>
          </p:cNvSpPr>
          <p:nvPr>
            <p:ph type="title"/>
          </p:nvPr>
        </p:nvSpPr>
        <p:spPr/>
        <p:txBody>
          <a:bodyPr/>
          <a:lstStyle/>
          <a:p>
            <a:r>
              <a:rPr lang="en-IN" dirty="0"/>
              <a:t>Hardening tunnels</a:t>
            </a:r>
          </a:p>
        </p:txBody>
      </p:sp>
      <p:sp>
        <p:nvSpPr>
          <p:cNvPr id="3" name="Content Placeholder 2">
            <a:extLst>
              <a:ext uri="{FF2B5EF4-FFF2-40B4-BE49-F238E27FC236}">
                <a16:creationId xmlns:a16="http://schemas.microsoft.com/office/drawing/2014/main" id="{854892A0-1724-46AA-A14F-BB8B52ED4B08}"/>
              </a:ext>
            </a:extLst>
          </p:cNvPr>
          <p:cNvSpPr>
            <a:spLocks noGrp="1"/>
          </p:cNvSpPr>
          <p:nvPr>
            <p:ph idx="1"/>
          </p:nvPr>
        </p:nvSpPr>
        <p:spPr/>
        <p:txBody>
          <a:bodyPr/>
          <a:lstStyle/>
          <a:p>
            <a:pPr marL="0" indent="0" algn="just">
              <a:buNone/>
            </a:pPr>
            <a:r>
              <a:rPr lang="en-US" dirty="0"/>
              <a:t>Some manufacturers of larger volumes use hardening tunnels that produce an air blast at -34.4 to – 45.5°C for fast hardening. This may or may not contain a conveyor belt and the advantage comes when hardening smaller packages, which can be hardened in about 1 h.</a:t>
            </a:r>
            <a:endParaRPr lang="en-IN" dirty="0"/>
          </a:p>
        </p:txBody>
      </p:sp>
    </p:spTree>
    <p:extLst>
      <p:ext uri="{BB962C8B-B14F-4D97-AF65-F5344CB8AC3E}">
        <p14:creationId xmlns:p14="http://schemas.microsoft.com/office/powerpoint/2010/main" val="275819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32325172-497E-4B4A-B8EE-170FA5F7EC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3618" y="1010093"/>
            <a:ext cx="8676167" cy="522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911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124</TotalTime>
  <Words>1373</Words>
  <Application>Microsoft Office PowerPoint</Application>
  <PresentationFormat>Widescreen</PresentationFormat>
  <Paragraphs>52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MS Shell Dlg 2</vt:lpstr>
      <vt:lpstr>Times New Roman</vt:lpstr>
      <vt:lpstr>Wingdings</vt:lpstr>
      <vt:lpstr>Wingdings 3</vt:lpstr>
      <vt:lpstr>Madison</vt:lpstr>
      <vt:lpstr>B.K.Singh, Dairy Technology</vt:lpstr>
      <vt:lpstr>Ice Cream Hardening</vt:lpstr>
      <vt:lpstr>Objectives of Hardening ice cream</vt:lpstr>
      <vt:lpstr>Hardening process </vt:lpstr>
      <vt:lpstr>Factors that affect the rate of hardening</vt:lpstr>
      <vt:lpstr>Factors that affect the rate of hardening</vt:lpstr>
      <vt:lpstr> Hardening room &amp; hardeners  </vt:lpstr>
      <vt:lpstr>Hardening tunnels</vt:lpstr>
      <vt:lpstr>PowerPoint Presentation</vt:lpstr>
      <vt:lpstr>PowerPoint Presentation</vt:lpstr>
      <vt:lpstr>PowerPoint Presentation</vt:lpstr>
      <vt:lpstr>Hardening cabinet</vt:lpstr>
      <vt:lpstr>PowerPoint Presentation</vt:lpstr>
      <vt:lpstr>Contact Plate Hardeners</vt:lpstr>
      <vt:lpstr>Plate Hardeners</vt:lpstr>
      <vt:lpstr>Cryogenic Hardening</vt:lpstr>
      <vt:lpstr>Cryogenic Hardening</vt:lpstr>
      <vt:lpstr>Nitrogen Refrigerated Hardening Tunnels</vt:lpstr>
      <vt:lpstr>LNF</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DR.VK SINGH</dc:creator>
  <cp:lastModifiedBy>DR.VK SINGH</cp:lastModifiedBy>
  <cp:revision>74</cp:revision>
  <dcterms:created xsi:type="dcterms:W3CDTF">2020-04-24T11:25:22Z</dcterms:created>
  <dcterms:modified xsi:type="dcterms:W3CDTF">2020-04-27T03:26:52Z</dcterms:modified>
</cp:coreProperties>
</file>