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sz="3200" b="1" smtClean="0">
                <a:solidFill>
                  <a:srgbClr val="FF0000"/>
                </a:solidFill>
              </a:rPr>
              <a:t>Histology of pancreas and liver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>
                <a:solidFill>
                  <a:srgbClr val="002060"/>
                </a:solidFill>
              </a:rPr>
              <a:t>Pancreas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10600" cy="3429000"/>
          </a:xfrm>
        </p:spPr>
        <p:txBody>
          <a:bodyPr>
            <a:noAutofit/>
          </a:bodyPr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It is a compound </a:t>
            </a:r>
            <a:r>
              <a:rPr lang="en-US" sz="2400" dirty="0" err="1" smtClean="0">
                <a:solidFill>
                  <a:schemeClr val="tx1"/>
                </a:solidFill>
              </a:rPr>
              <a:t>tubulo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acinar</a:t>
            </a:r>
            <a:r>
              <a:rPr lang="en-US" sz="2400" dirty="0" smtClean="0">
                <a:solidFill>
                  <a:schemeClr val="tx1"/>
                </a:solidFill>
              </a:rPr>
              <a:t> gland of serous secreting nature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The capsule is made up of connective tissue which divides the gland through its </a:t>
            </a:r>
            <a:r>
              <a:rPr lang="en-US" sz="2400" dirty="0" err="1" smtClean="0">
                <a:solidFill>
                  <a:schemeClr val="tx1"/>
                </a:solidFill>
              </a:rPr>
              <a:t>trabeculi</a:t>
            </a:r>
            <a:r>
              <a:rPr lang="en-US" sz="2400" dirty="0" smtClean="0">
                <a:solidFill>
                  <a:schemeClr val="tx1"/>
                </a:solidFill>
              </a:rPr>
              <a:t> into several lobes and lobules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The glandular </a:t>
            </a:r>
            <a:r>
              <a:rPr lang="en-US" sz="2400" dirty="0" err="1" smtClean="0">
                <a:solidFill>
                  <a:schemeClr val="tx1"/>
                </a:solidFill>
              </a:rPr>
              <a:t>adenomeres</a:t>
            </a:r>
            <a:r>
              <a:rPr lang="en-US" sz="2400" dirty="0" smtClean="0">
                <a:solidFill>
                  <a:schemeClr val="tx1"/>
                </a:solidFill>
              </a:rPr>
              <a:t> are made up of Pyramidal cells with </a:t>
            </a:r>
            <a:r>
              <a:rPr lang="en-US" sz="2400" dirty="0" err="1" smtClean="0">
                <a:solidFill>
                  <a:schemeClr val="tx1"/>
                </a:solidFill>
              </a:rPr>
              <a:t>parabasally</a:t>
            </a:r>
            <a:r>
              <a:rPr lang="en-US" sz="2400" dirty="0" smtClean="0">
                <a:solidFill>
                  <a:schemeClr val="tx1"/>
                </a:solidFill>
              </a:rPr>
              <a:t> placed spherical nucleus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The cytoplasm  presents </a:t>
            </a:r>
            <a:r>
              <a:rPr lang="en-US" sz="2400" dirty="0" err="1" smtClean="0">
                <a:solidFill>
                  <a:schemeClr val="tx1"/>
                </a:solidFill>
              </a:rPr>
              <a:t>eosinophilic</a:t>
            </a:r>
            <a:r>
              <a:rPr lang="en-US" sz="2400" dirty="0" smtClean="0">
                <a:solidFill>
                  <a:schemeClr val="tx1"/>
                </a:solidFill>
              </a:rPr>
              <a:t> cytoplasmic granules containing enzymes	</a:t>
            </a:r>
            <a:r>
              <a:rPr lang="en-US" sz="2400" dirty="0" smtClean="0"/>
              <a:t>									</a:t>
            </a:r>
            <a:r>
              <a:rPr lang="en-US" sz="2800" dirty="0" smtClean="0"/>
              <a:t>																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of92ou3xnz8nLABSCPK5Q_Portal_tri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81138"/>
            <a:ext cx="82296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Portal triad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Vheet50BWhP0SG84S5Zw_Hepatocy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81138"/>
            <a:ext cx="83820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effectLst/>
              </a:rPr>
              <a:t>Hepatocytes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8t8MiNZ7btLfFmxZgkgA_Hepatic_sinusoi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81138"/>
            <a:ext cx="80772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Sinusoids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90499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The lining epithelium of sinusoids presents pores for transfer of macro and micro molecules of the nutrients carried through interlobular branch of portal vein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772400" cy="27432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The sinusoidal wall is associated with large </a:t>
            </a:r>
            <a:r>
              <a:rPr lang="en-US" b="1" dirty="0" err="1" smtClean="0">
                <a:solidFill>
                  <a:schemeClr val="tx1"/>
                </a:solidFill>
              </a:rPr>
              <a:t>stellate</a:t>
            </a:r>
            <a:r>
              <a:rPr lang="en-US" b="1" dirty="0" smtClean="0">
                <a:solidFill>
                  <a:schemeClr val="tx1"/>
                </a:solidFill>
              </a:rPr>
              <a:t> shaped </a:t>
            </a:r>
            <a:r>
              <a:rPr lang="en-US" b="1" dirty="0" err="1" smtClean="0">
                <a:solidFill>
                  <a:schemeClr val="tx1"/>
                </a:solidFill>
              </a:rPr>
              <a:t>phagocytic</a:t>
            </a:r>
            <a:r>
              <a:rPr lang="en-US" b="1" dirty="0" smtClean="0">
                <a:solidFill>
                  <a:schemeClr val="tx1"/>
                </a:solidFill>
              </a:rPr>
              <a:t> cells popularly known as </a:t>
            </a:r>
            <a:r>
              <a:rPr lang="en-US" b="1" dirty="0" err="1" smtClean="0">
                <a:solidFill>
                  <a:schemeClr val="tx1"/>
                </a:solidFill>
              </a:rPr>
              <a:t>Kuffer’s</a:t>
            </a:r>
            <a:r>
              <a:rPr lang="en-US" b="1" dirty="0" smtClean="0">
                <a:solidFill>
                  <a:schemeClr val="tx1"/>
                </a:solidFill>
              </a:rPr>
              <a:t> cells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The space between the sinusoids and </a:t>
            </a:r>
            <a:r>
              <a:rPr lang="en-US" b="1" dirty="0" err="1" smtClean="0">
                <a:solidFill>
                  <a:schemeClr val="tx1"/>
                </a:solidFill>
              </a:rPr>
              <a:t>hepatocyte</a:t>
            </a:r>
            <a:r>
              <a:rPr lang="en-US" b="1" dirty="0" smtClean="0">
                <a:solidFill>
                  <a:schemeClr val="tx1"/>
                </a:solidFill>
              </a:rPr>
              <a:t> is called space of </a:t>
            </a:r>
            <a:r>
              <a:rPr lang="en-US" b="1" dirty="0" err="1" smtClean="0">
                <a:solidFill>
                  <a:schemeClr val="tx1"/>
                </a:solidFill>
              </a:rPr>
              <a:t>Disse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YbYw9OSAS3oEks7e2dYw_Stellate_cel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81138"/>
            <a:ext cx="78486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effectLst/>
              </a:rPr>
              <a:t>Kuffer’s</a:t>
            </a:r>
            <a:r>
              <a:rPr lang="en-US" sz="2400" dirty="0" smtClean="0">
                <a:effectLst/>
              </a:rPr>
              <a:t> cell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KOIniGhLRdBLOuvyMWgA_Space_of_Dis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81138"/>
            <a:ext cx="80010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Space of </a:t>
            </a:r>
            <a:r>
              <a:rPr lang="en-US" sz="2400" dirty="0" err="1" smtClean="0">
                <a:effectLst/>
              </a:rPr>
              <a:t>Disse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2286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b="0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US" sz="2800" b="0" dirty="0" err="1" smtClean="0">
                <a:solidFill>
                  <a:schemeClr val="tx1"/>
                </a:solidFill>
                <a:effectLst/>
              </a:rPr>
              <a:t>acinar</a:t>
            </a:r>
            <a:r>
              <a:rPr lang="en-US" sz="2800" b="0" dirty="0" smtClean="0">
                <a:solidFill>
                  <a:schemeClr val="tx1"/>
                </a:solidFill>
                <a:effectLst/>
              </a:rPr>
              <a:t> cell rests over the basement membrane and the duct system presents </a:t>
            </a:r>
            <a:r>
              <a:rPr lang="en-US" sz="2800" b="0" dirty="0" err="1" smtClean="0">
                <a:solidFill>
                  <a:schemeClr val="tx1"/>
                </a:solidFill>
                <a:effectLst/>
              </a:rPr>
              <a:t>intercalated,intralobularduct,interlobular</a:t>
            </a:r>
            <a:r>
              <a:rPr lang="en-US" sz="28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/>
              </a:rPr>
              <a:t>duct,lobar</a:t>
            </a:r>
            <a:r>
              <a:rPr lang="en-US" sz="2800" b="0" dirty="0" smtClean="0">
                <a:solidFill>
                  <a:schemeClr val="tx1"/>
                </a:solidFill>
                <a:effectLst/>
              </a:rPr>
              <a:t> duct and main excretory duct</a:t>
            </a:r>
            <a:endParaRPr lang="en-US" sz="28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610600" cy="22860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000" dirty="0" smtClean="0"/>
              <a:t>The main excretory duct is lined with simple columnar epithelium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000" dirty="0" smtClean="0"/>
              <a:t>The central lumen of the </a:t>
            </a:r>
            <a:r>
              <a:rPr lang="en-US" sz="3000" dirty="0" err="1" smtClean="0"/>
              <a:t>acini</a:t>
            </a:r>
            <a:r>
              <a:rPr lang="en-US" sz="3000" dirty="0" smtClean="0"/>
              <a:t> presents </a:t>
            </a:r>
            <a:r>
              <a:rPr lang="en-US" sz="3000" dirty="0" err="1" smtClean="0"/>
              <a:t>centroacinar</a:t>
            </a:r>
            <a:r>
              <a:rPr lang="en-US" sz="3000" dirty="0" smtClean="0"/>
              <a:t> cells which are extended epithelial cells of intercalated ducts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000" dirty="0" err="1" smtClean="0"/>
              <a:t>Myoepithelial</a:t>
            </a:r>
            <a:r>
              <a:rPr lang="en-US" sz="3000" dirty="0" smtClean="0"/>
              <a:t> cells are absent</a:t>
            </a:r>
          </a:p>
          <a:p>
            <a:pPr algn="l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stological-structure-of-pancreas-6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381999" cy="4940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pancreas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 of pancre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305799" cy="6019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Islets of </a:t>
            </a:r>
            <a:r>
              <a:rPr lang="en-US" sz="2800" dirty="0" err="1" smtClean="0">
                <a:effectLst/>
              </a:rPr>
              <a:t>langerhan’s</a:t>
            </a:r>
            <a:r>
              <a:rPr lang="en-US" sz="2800" dirty="0" smtClean="0">
                <a:effectLst/>
              </a:rPr>
              <a:t> of pancreas</a:t>
            </a:r>
            <a:endParaRPr lang="en-US" sz="2800" dirty="0"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ThA8VjrhZ5mqO5a1ow4BQ_Islets_of_Langerha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143000"/>
            <a:ext cx="8382000" cy="48641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Islets of </a:t>
            </a:r>
            <a:r>
              <a:rPr lang="en-US" sz="2800" dirty="0" err="1" smtClean="0"/>
              <a:t>Langerhan’s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534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800" b="0" dirty="0" smtClean="0">
                <a:solidFill>
                  <a:schemeClr val="tx1"/>
                </a:solidFill>
                <a:effectLst/>
              </a:rPr>
            </a:br>
            <a:r>
              <a:rPr lang="en-US" sz="28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800" b="0" dirty="0" smtClean="0">
                <a:solidFill>
                  <a:schemeClr val="tx1"/>
                </a:solidFill>
                <a:effectLst/>
              </a:rPr>
            </a:br>
            <a:r>
              <a:rPr lang="en-US" sz="3600" b="0" dirty="0" smtClean="0">
                <a:solidFill>
                  <a:srgbClr val="C00000"/>
                </a:solidFill>
                <a:effectLst/>
              </a:rPr>
              <a:t>Liver</a:t>
            </a:r>
            <a:endParaRPr lang="en-US" sz="36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610600" cy="38100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Irregular connective tissue known as </a:t>
            </a:r>
            <a:r>
              <a:rPr lang="en-US" sz="2400" dirty="0" err="1" smtClean="0">
                <a:solidFill>
                  <a:schemeClr val="tx1"/>
                </a:solidFill>
              </a:rPr>
              <a:t>Glisson’s</a:t>
            </a:r>
            <a:r>
              <a:rPr lang="en-US" sz="2400" dirty="0" smtClean="0">
                <a:solidFill>
                  <a:schemeClr val="tx1"/>
                </a:solidFill>
              </a:rPr>
              <a:t> capsule is covered to its maximum extent by peritoneum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From this capsule the CT descends towards the center of the gland which are predominated with reticular fiber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These </a:t>
            </a:r>
            <a:r>
              <a:rPr lang="en-US" sz="2400" dirty="0" err="1" smtClean="0">
                <a:solidFill>
                  <a:schemeClr val="tx1"/>
                </a:solidFill>
              </a:rPr>
              <a:t>septations</a:t>
            </a:r>
            <a:r>
              <a:rPr lang="en-US" sz="2400" dirty="0" smtClean="0">
                <a:solidFill>
                  <a:schemeClr val="tx1"/>
                </a:solidFill>
              </a:rPr>
              <a:t> divide the parenchyma into roughly hexagonal lobules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The interlobular </a:t>
            </a:r>
            <a:r>
              <a:rPr lang="en-US" sz="2400" dirty="0" err="1" smtClean="0">
                <a:solidFill>
                  <a:schemeClr val="tx1"/>
                </a:solidFill>
              </a:rPr>
              <a:t>septations</a:t>
            </a:r>
            <a:r>
              <a:rPr lang="en-US" sz="2400" dirty="0" smtClean="0">
                <a:solidFill>
                  <a:schemeClr val="tx1"/>
                </a:solidFill>
              </a:rPr>
              <a:t> are quite prominent in pig and made up of collagen fibers and are least developed in other animals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xofgPfXrdFYnJsthqyQ_Glisson_s_capsu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81138"/>
            <a:ext cx="87630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Glisson”s</a:t>
            </a:r>
            <a:r>
              <a:rPr lang="en-US" sz="2800" dirty="0" smtClean="0"/>
              <a:t> capsule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gh6OHOhhEYAxEpSU4DxEQ_Hepatic_lobu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6800"/>
            <a:ext cx="8229600" cy="4940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Hepatic lobule</a:t>
            </a:r>
            <a:endParaRPr lang="en-US" sz="2800" dirty="0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60019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The interlobular </a:t>
            </a:r>
            <a:r>
              <a:rPr lang="en-US" sz="2400" dirty="0" err="1" smtClean="0">
                <a:solidFill>
                  <a:schemeClr val="tx1"/>
                </a:solidFill>
                <a:effectLst/>
              </a:rPr>
              <a:t>septations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around hepatic lobule form six angle out of which the three angles contain portal </a:t>
            </a:r>
            <a:r>
              <a:rPr lang="en-US" sz="2400" dirty="0" err="1" smtClean="0">
                <a:solidFill>
                  <a:schemeClr val="tx1"/>
                </a:solidFill>
                <a:effectLst/>
              </a:rPr>
              <a:t>vein,hepatic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artery and bile </a:t>
            </a:r>
            <a:r>
              <a:rPr lang="en-US" sz="2400" dirty="0" err="1" smtClean="0">
                <a:solidFill>
                  <a:schemeClr val="tx1"/>
                </a:solidFill>
                <a:effectLst/>
              </a:rPr>
              <a:t>duct.These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areas are called portal areas or portal canal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8077200" cy="4267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The cells of the liver are known as </a:t>
            </a:r>
            <a:r>
              <a:rPr lang="en-US" sz="2000" b="1" dirty="0" err="1" smtClean="0">
                <a:solidFill>
                  <a:schemeClr val="tx1"/>
                </a:solidFill>
              </a:rPr>
              <a:t>hepatocytes</a:t>
            </a:r>
            <a:r>
              <a:rPr lang="en-US" sz="2000" b="1" dirty="0" smtClean="0">
                <a:solidFill>
                  <a:schemeClr val="tx1"/>
                </a:solidFill>
              </a:rPr>
              <a:t> which are arranged in radiating columns from outer margin of central vein towards the periphery of the lobule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The hepatic cell column are separated from each other by sinusoids which start from periphery and opens in the central vein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The </a:t>
            </a:r>
            <a:r>
              <a:rPr lang="en-US" sz="2000" b="1" dirty="0" err="1" smtClean="0">
                <a:solidFill>
                  <a:schemeClr val="tx1"/>
                </a:solidFill>
              </a:rPr>
              <a:t>hepatocytes</a:t>
            </a:r>
            <a:r>
              <a:rPr lang="en-US" sz="2000" b="1" dirty="0" smtClean="0">
                <a:solidFill>
                  <a:schemeClr val="tx1"/>
                </a:solidFill>
              </a:rPr>
              <a:t> are usually </a:t>
            </a:r>
            <a:r>
              <a:rPr lang="en-US" sz="2000" b="1" dirty="0" err="1" smtClean="0">
                <a:solidFill>
                  <a:schemeClr val="tx1"/>
                </a:solidFill>
              </a:rPr>
              <a:t>mononucleated</a:t>
            </a:r>
            <a:r>
              <a:rPr lang="en-US" sz="2000" b="1" dirty="0" smtClean="0">
                <a:solidFill>
                  <a:schemeClr val="tx1"/>
                </a:solidFill>
              </a:rPr>
              <a:t> cells and nucleus is spherical and cytoplasm rich in </a:t>
            </a:r>
            <a:r>
              <a:rPr lang="en-US" sz="2000" b="1" dirty="0" err="1" smtClean="0">
                <a:solidFill>
                  <a:schemeClr val="tx1"/>
                </a:solidFill>
              </a:rPr>
              <a:t>mitochondria,polyribosomes,ribosomes,lysosomes,SER,lipid</a:t>
            </a:r>
            <a:r>
              <a:rPr lang="en-US" sz="2000" b="1" dirty="0" smtClean="0">
                <a:solidFill>
                  <a:schemeClr val="tx1"/>
                </a:solidFill>
              </a:rPr>
              <a:t> and glycogen granules</a:t>
            </a:r>
          </a:p>
          <a:p>
            <a:pPr algn="just">
              <a:buFont typeface="Wingdings" pitchFamily="2" charset="2"/>
              <a:buChar char="Ø"/>
            </a:pPr>
            <a:endParaRPr lang="en-US" sz="2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242</TotalTime>
  <Words>344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Histology of pancreas and liver Pancreas</vt:lpstr>
      <vt:lpstr>The acinar cell rests over the basement membrane and the duct system presents intercalated,intralobularduct,interlobular duct,lobar duct and main excretory duct</vt:lpstr>
      <vt:lpstr>Structure of pancreas</vt:lpstr>
      <vt:lpstr>Islets of langerhan’s of pancreas</vt:lpstr>
      <vt:lpstr>Islets of Langerhan’s</vt:lpstr>
      <vt:lpstr>  Liver</vt:lpstr>
      <vt:lpstr>Glisson”s capsule</vt:lpstr>
      <vt:lpstr>Hepatic lobule</vt:lpstr>
      <vt:lpstr>The interlobular septations around hepatic lobule form six angle out of which the three angles contain portal vein,hepatic artery and bile duct.These areas are called portal areas or portal canal</vt:lpstr>
      <vt:lpstr>Portal triad</vt:lpstr>
      <vt:lpstr>Hepatocytes</vt:lpstr>
      <vt:lpstr>Sinusoids</vt:lpstr>
      <vt:lpstr>The lining epithelium of sinusoids presents pores for transfer of macro and micro molecules of the nutrients carried through interlobular branch of portal vein</vt:lpstr>
      <vt:lpstr>Kuffer’s cell</vt:lpstr>
      <vt:lpstr>Space of Disse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pancreas and liver</dc:title>
  <dc:creator>user</dc:creator>
  <cp:lastModifiedBy>user</cp:lastModifiedBy>
  <cp:revision>25</cp:revision>
  <dcterms:created xsi:type="dcterms:W3CDTF">2006-08-16T00:00:00Z</dcterms:created>
  <dcterms:modified xsi:type="dcterms:W3CDTF">2020-04-26T07:47:53Z</dcterms:modified>
</cp:coreProperties>
</file>