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41" r:id="rId3"/>
    <p:sldId id="346" r:id="rId4"/>
    <p:sldId id="347" r:id="rId5"/>
    <p:sldId id="350" r:id="rId6"/>
    <p:sldId id="348" r:id="rId7"/>
    <p:sldId id="349" r:id="rId8"/>
    <p:sldId id="303" r:id="rId9"/>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FFCC66"/>
    <a:srgbClr val="FF9933"/>
    <a:srgbClr val="57B2B9"/>
    <a:srgbClr val="FF6699"/>
    <a:srgbClr val="A50021"/>
    <a:srgbClr val="000066"/>
    <a:srgbClr val="66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0173" autoAdjust="0"/>
    <p:restoredTop sz="94717" autoAdjust="0"/>
  </p:normalViewPr>
  <p:slideViewPr>
    <p:cSldViewPr>
      <p:cViewPr>
        <p:scale>
          <a:sx n="93" d="100"/>
          <a:sy n="93" d="100"/>
        </p:scale>
        <p:origin x="-246" y="-2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17ED0E-056C-42E0-A7BB-D3C73988389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4C8500-4D76-459A-B012-9FEE3692BAB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99171E-08A3-4CB0-A9DD-9F4C9DF0870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F6BDCF-D454-41FA-9EE5-EC6F8CBB237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BF20CD-7DA3-4EF9-9395-C23943D11D6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A20F3D-AC85-4977-82F1-DE42A357DDF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2C372A2-9050-45E5-BF4E-BD0A69373C2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3A39531-3543-4322-82FE-89AFA0144E7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8D39F4B-050D-4442-B639-BB34EDF569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8F64B99-70E9-4A71-8594-22CA9F5956F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63C1A07-D9F6-4D91-AC9F-5619BF32B35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EE7F2"/>
            </a:gs>
            <a:gs pos="17999">
              <a:srgbClr val="FBD49C"/>
            </a:gs>
            <a:gs pos="39000">
              <a:srgbClr val="FBA97D"/>
            </a:gs>
            <a:gs pos="64000">
              <a:srgbClr val="FAC77D"/>
            </a:gs>
            <a:gs pos="82001">
              <a:srgbClr val="FEE7F2"/>
            </a:gs>
            <a:gs pos="100000">
              <a:srgbClr val="FBEAC7"/>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F5F1317-4DFA-4063-977B-A73078FCF8B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4"/>
          <p:cNvSpPr>
            <a:spLocks noChangeArrowheads="1"/>
          </p:cNvSpPr>
          <p:nvPr/>
        </p:nvSpPr>
        <p:spPr bwMode="auto">
          <a:xfrm>
            <a:off x="990600" y="1828800"/>
            <a:ext cx="7315200" cy="2057400"/>
          </a:xfrm>
          <a:prstGeom prst="roundRect">
            <a:avLst>
              <a:gd name="adj" fmla="val 16667"/>
            </a:avLst>
          </a:prstGeom>
          <a:gradFill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gradFill>
          <a:ln w="9525">
            <a:noFill/>
            <a:round/>
            <a:headEnd/>
            <a:tailEnd/>
          </a:ln>
        </p:spPr>
        <p:txBody>
          <a:bodyPr wrap="none" anchor="ctr"/>
          <a:lstStyle/>
          <a:p>
            <a:endParaRPr lang="en-US"/>
          </a:p>
        </p:txBody>
      </p:sp>
      <p:sp>
        <p:nvSpPr>
          <p:cNvPr id="2" name="Rectangle 2"/>
          <p:cNvSpPr>
            <a:spLocks noGrp="1" noChangeArrowheads="1"/>
          </p:cNvSpPr>
          <p:nvPr>
            <p:ph type="ctrTitle"/>
          </p:nvPr>
        </p:nvSpPr>
        <p:spPr>
          <a:xfrm>
            <a:off x="228600" y="1524000"/>
            <a:ext cx="8686800" cy="2286000"/>
          </a:xfrm>
        </p:spPr>
        <p:txBody>
          <a:bodyPr/>
          <a:lstStyle/>
          <a:p>
            <a:pPr eaLnBrk="1" hangingPunct="1">
              <a:defRPr/>
            </a:pPr>
            <a:r>
              <a:rPr lang="en-US" b="1" dirty="0" smtClean="0">
                <a:solidFill>
                  <a:srgbClr val="FF0000"/>
                </a:solidFill>
              </a:rPr>
              <a:t>Hydraulic Similitude and Its Applications</a:t>
            </a:r>
            <a:endParaRPr lang="en-US" sz="4000" b="1" dirty="0" smtClean="0">
              <a:solidFill>
                <a:srgbClr val="FF0000"/>
              </a:solidFill>
              <a:effectLst>
                <a:outerShdw blurRad="38100" dist="38100" dir="2700000" algn="tl">
                  <a:srgbClr val="FFFFFF"/>
                </a:outerShdw>
              </a:effectLst>
            </a:endParaRPr>
          </a:p>
        </p:txBody>
      </p:sp>
      <p:sp>
        <p:nvSpPr>
          <p:cNvPr id="2052" name="Rectangle 3"/>
          <p:cNvSpPr>
            <a:spLocks noGrp="1" noChangeArrowheads="1"/>
          </p:cNvSpPr>
          <p:nvPr>
            <p:ph type="subTitle" idx="1"/>
          </p:nvPr>
        </p:nvSpPr>
        <p:spPr>
          <a:xfrm>
            <a:off x="1066800" y="3962400"/>
            <a:ext cx="6705600" cy="2362200"/>
          </a:xfrm>
        </p:spPr>
        <p:txBody>
          <a:bodyPr/>
          <a:lstStyle/>
          <a:p>
            <a:pPr eaLnBrk="1" hangingPunct="1">
              <a:lnSpc>
                <a:spcPct val="90000"/>
              </a:lnSpc>
            </a:pPr>
            <a:r>
              <a:rPr lang="en-US" b="1" dirty="0" smtClean="0">
                <a:solidFill>
                  <a:srgbClr val="00B050"/>
                </a:solidFill>
              </a:rPr>
              <a:t>Dr. J. </a:t>
            </a:r>
            <a:r>
              <a:rPr lang="en-US" b="1" dirty="0" err="1" smtClean="0">
                <a:solidFill>
                  <a:srgbClr val="00B050"/>
                </a:solidFill>
              </a:rPr>
              <a:t>Badshah</a:t>
            </a:r>
            <a:endParaRPr lang="en-US" b="1" dirty="0" smtClean="0">
              <a:solidFill>
                <a:srgbClr val="00B050"/>
              </a:solidFill>
            </a:endParaRPr>
          </a:p>
          <a:p>
            <a:pPr eaLnBrk="1" hangingPunct="1">
              <a:lnSpc>
                <a:spcPct val="90000"/>
              </a:lnSpc>
            </a:pPr>
            <a:r>
              <a:rPr lang="en-US" sz="2000" b="1" dirty="0" smtClean="0">
                <a:solidFill>
                  <a:srgbClr val="00B050"/>
                </a:solidFill>
              </a:rPr>
              <a:t>University Professor - cum - Chief Scientist</a:t>
            </a:r>
          </a:p>
          <a:p>
            <a:pPr eaLnBrk="1" hangingPunct="1">
              <a:lnSpc>
                <a:spcPct val="90000"/>
              </a:lnSpc>
            </a:pPr>
            <a:r>
              <a:rPr lang="en-US" sz="2000" b="1" dirty="0" smtClean="0">
                <a:solidFill>
                  <a:srgbClr val="C00000"/>
                </a:solidFill>
              </a:rPr>
              <a:t>Dairy Engineering Department</a:t>
            </a:r>
          </a:p>
          <a:p>
            <a:pPr eaLnBrk="1" hangingPunct="1">
              <a:lnSpc>
                <a:spcPct val="90000"/>
              </a:lnSpc>
            </a:pPr>
            <a:r>
              <a:rPr lang="en-US" sz="2000" b="1" dirty="0" smtClean="0">
                <a:solidFill>
                  <a:srgbClr val="333399"/>
                </a:solidFill>
              </a:rPr>
              <a:t>Sanjay Gandhi Institute of Dairy Science &amp; Technology, </a:t>
            </a:r>
            <a:r>
              <a:rPr lang="en-US" sz="2000" b="1" dirty="0" err="1" smtClean="0">
                <a:solidFill>
                  <a:srgbClr val="333399"/>
                </a:solidFill>
              </a:rPr>
              <a:t>Jagdeopath</a:t>
            </a:r>
            <a:r>
              <a:rPr lang="en-US" sz="2000" b="1" dirty="0" smtClean="0">
                <a:solidFill>
                  <a:srgbClr val="333399"/>
                </a:solidFill>
              </a:rPr>
              <a:t>, Patna</a:t>
            </a:r>
          </a:p>
          <a:p>
            <a:pPr eaLnBrk="1" hangingPunct="1">
              <a:lnSpc>
                <a:spcPct val="90000"/>
              </a:lnSpc>
            </a:pPr>
            <a:r>
              <a:rPr lang="en-US" sz="1800" b="1" dirty="0" smtClean="0">
                <a:solidFill>
                  <a:srgbClr val="333399"/>
                </a:solidFill>
              </a:rPr>
              <a:t>(Bihar Animal Sciences University, Patna)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2800" b="1" dirty="0" smtClean="0">
                <a:solidFill>
                  <a:srgbClr val="FF0000"/>
                </a:solidFill>
              </a:rPr>
              <a:t>HYDRAULIC SIMILITUDE</a:t>
            </a:r>
            <a:endParaRPr lang="en-US" sz="2800" b="1" dirty="0">
              <a:solidFill>
                <a:srgbClr val="FF0000"/>
              </a:solidFill>
            </a:endParaRPr>
          </a:p>
        </p:txBody>
      </p:sp>
      <p:sp>
        <p:nvSpPr>
          <p:cNvPr id="3" name="Content Placeholder 2"/>
          <p:cNvSpPr>
            <a:spLocks noGrp="1"/>
          </p:cNvSpPr>
          <p:nvPr>
            <p:ph idx="1"/>
          </p:nvPr>
        </p:nvSpPr>
        <p:spPr>
          <a:xfrm>
            <a:off x="457200" y="990600"/>
            <a:ext cx="8229600" cy="5410200"/>
          </a:xfrm>
        </p:spPr>
        <p:txBody>
          <a:bodyPr/>
          <a:lstStyle/>
          <a:p>
            <a:pPr algn="just">
              <a:buFont typeface="Wingdings" pitchFamily="2" charset="2"/>
              <a:buChar char="q"/>
            </a:pPr>
            <a:r>
              <a:rPr lang="en-US" sz="2400" dirty="0" smtClean="0"/>
              <a:t>Prototype </a:t>
            </a:r>
            <a:r>
              <a:rPr lang="en-US" sz="2400" dirty="0" smtClean="0"/>
              <a:t>is the physical </a:t>
            </a:r>
            <a:r>
              <a:rPr lang="en-US" sz="2400" dirty="0" smtClean="0"/>
              <a:t>structure or equipments and machines </a:t>
            </a:r>
            <a:r>
              <a:rPr lang="en-US" sz="2400" dirty="0" smtClean="0"/>
              <a:t>for which engineering design is required. The predictions are made for the prototype to work under actual field conditions. </a:t>
            </a:r>
            <a:endParaRPr lang="en-US" sz="2400" dirty="0" smtClean="0"/>
          </a:p>
          <a:p>
            <a:pPr algn="just">
              <a:buFont typeface="Wingdings" pitchFamily="2" charset="2"/>
              <a:buChar char="q"/>
            </a:pPr>
            <a:endParaRPr lang="en-US" sz="2400" dirty="0" smtClean="0"/>
          </a:p>
          <a:p>
            <a:pPr algn="just">
              <a:buFont typeface="Wingdings" pitchFamily="2" charset="2"/>
              <a:buChar char="q"/>
            </a:pPr>
            <a:r>
              <a:rPr lang="en-US" sz="2400" dirty="0" smtClean="0"/>
              <a:t>Model </a:t>
            </a:r>
            <a:r>
              <a:rPr lang="en-US" sz="2400" dirty="0" smtClean="0"/>
              <a:t>is the scale down representation of any physical </a:t>
            </a:r>
            <a:r>
              <a:rPr lang="en-US" sz="2400" dirty="0" smtClean="0"/>
              <a:t>structure/Equipments/Machines. </a:t>
            </a:r>
            <a:r>
              <a:rPr lang="en-US" sz="2400" dirty="0" smtClean="0"/>
              <a:t>A model is smaller than the prototype so as to conduct laboratory studies and it is less expensive to construct and operate. Sometimes size of model can be larger than the prototype if amplified and more focused studies have to be carried </a:t>
            </a:r>
            <a:r>
              <a:rPr lang="en-US" sz="2400" dirty="0" smtClean="0"/>
              <a:t>out</a:t>
            </a:r>
            <a:endParaRPr lang="en-US" sz="2400" dirty="0" smtClean="0"/>
          </a:p>
          <a:p>
            <a:pPr algn="just">
              <a:buNone/>
            </a:pPr>
            <a:r>
              <a:rPr lang="en-US" sz="2400" dirty="0" smtClean="0"/>
              <a:t>    </a:t>
            </a:r>
            <a:endParaRPr lang="en-US" sz="2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2800" b="1" dirty="0" smtClean="0">
                <a:solidFill>
                  <a:srgbClr val="FF0000"/>
                </a:solidFill>
              </a:rPr>
              <a:t>HYDRAULIC SIMILITUDE</a:t>
            </a:r>
            <a:endParaRPr lang="en-US" sz="2800" dirty="0"/>
          </a:p>
        </p:txBody>
      </p:sp>
      <p:sp>
        <p:nvSpPr>
          <p:cNvPr id="3" name="Content Placeholder 2"/>
          <p:cNvSpPr>
            <a:spLocks noGrp="1"/>
          </p:cNvSpPr>
          <p:nvPr>
            <p:ph idx="1"/>
          </p:nvPr>
        </p:nvSpPr>
        <p:spPr>
          <a:xfrm>
            <a:off x="304800" y="914400"/>
            <a:ext cx="8686800" cy="5715000"/>
          </a:xfrm>
        </p:spPr>
        <p:txBody>
          <a:bodyPr/>
          <a:lstStyle/>
          <a:p>
            <a:pPr algn="just"/>
            <a:r>
              <a:rPr lang="en-US" sz="2000" dirty="0" smtClean="0"/>
              <a:t>Importance of Model Studies: A scale down model is tested under simulated condition to determine its performance. It saves time and resources. </a:t>
            </a:r>
            <a:endParaRPr lang="en-US" sz="2000" dirty="0" smtClean="0"/>
          </a:p>
          <a:p>
            <a:pPr algn="just"/>
            <a:r>
              <a:rPr lang="en-US" sz="2000" dirty="0" smtClean="0"/>
              <a:t>Sometimes </a:t>
            </a:r>
            <a:r>
              <a:rPr lang="en-US" sz="2000" dirty="0" smtClean="0"/>
              <a:t>mathematical relationships and equations are not sufficient to aid in engineering design. A model provides valuable data on geometrical appearance, force and pressure distribution, performance, capacity etc. </a:t>
            </a:r>
          </a:p>
          <a:p>
            <a:pPr algn="just"/>
            <a:r>
              <a:rPr lang="en-US" sz="2000" dirty="0" smtClean="0"/>
              <a:t>Experiments </a:t>
            </a:r>
            <a:r>
              <a:rPr lang="en-US" sz="2000" dirty="0" smtClean="0"/>
              <a:t>are conducted on models and the problems can be rectified before actual design and commissioning is done</a:t>
            </a:r>
            <a:r>
              <a:rPr lang="en-US" sz="2000" dirty="0" smtClean="0"/>
              <a:t>.</a:t>
            </a:r>
          </a:p>
          <a:p>
            <a:pPr algn="just"/>
            <a:r>
              <a:rPr lang="en-US" sz="2000" dirty="0" smtClean="0"/>
              <a:t>If </a:t>
            </a:r>
            <a:r>
              <a:rPr lang="en-US" sz="2000" dirty="0" smtClean="0"/>
              <a:t>the model fails it does not put financial pressure on the investors. Model can be easily improved and re-designing can be done if required. </a:t>
            </a:r>
          </a:p>
          <a:p>
            <a:pPr algn="just"/>
            <a:r>
              <a:rPr lang="en-US" sz="2000" dirty="0" smtClean="0"/>
              <a:t>In </a:t>
            </a:r>
            <a:r>
              <a:rPr lang="en-US" sz="2000" dirty="0" smtClean="0"/>
              <a:t>many fields, there is great uncertainty as to whether a new design will actually do what is desired. New designs often have unexpected problems. </a:t>
            </a:r>
            <a:endParaRPr lang="en-US" sz="2000" dirty="0" smtClean="0"/>
          </a:p>
          <a:p>
            <a:pPr algn="just"/>
            <a:r>
              <a:rPr lang="en-US" sz="2000" dirty="0" smtClean="0"/>
              <a:t>A </a:t>
            </a:r>
            <a:r>
              <a:rPr lang="en-US" sz="2000" dirty="0" smtClean="0"/>
              <a:t>model is often used as part of the product design process to allow engineers and designers the ability to explore design alternatives, test theories and confirm performance prior to starting production of a new product ·</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2800" b="1" dirty="0" smtClean="0">
                <a:solidFill>
                  <a:srgbClr val="FF0000"/>
                </a:solidFill>
              </a:rPr>
              <a:t>HYDRAULIC SIMILITUDE</a:t>
            </a:r>
            <a:endParaRPr lang="en-US" sz="2800" dirty="0"/>
          </a:p>
        </p:txBody>
      </p:sp>
      <p:sp>
        <p:nvSpPr>
          <p:cNvPr id="3" name="Content Placeholder 2"/>
          <p:cNvSpPr>
            <a:spLocks noGrp="1"/>
          </p:cNvSpPr>
          <p:nvPr>
            <p:ph idx="1"/>
          </p:nvPr>
        </p:nvSpPr>
        <p:spPr>
          <a:xfrm>
            <a:off x="457200" y="1066800"/>
            <a:ext cx="8229600" cy="5059363"/>
          </a:xfrm>
        </p:spPr>
        <p:txBody>
          <a:bodyPr/>
          <a:lstStyle/>
          <a:p>
            <a:pPr algn="just"/>
            <a:r>
              <a:rPr lang="en-US" sz="2000" dirty="0" smtClean="0"/>
              <a:t>Equipment and its components are first tested by making models for its performance. </a:t>
            </a:r>
            <a:r>
              <a:rPr lang="en-US" sz="2000" dirty="0" smtClean="0"/>
              <a:t> </a:t>
            </a:r>
            <a:r>
              <a:rPr lang="en-US" sz="2000" dirty="0" smtClean="0"/>
              <a:t>Hydraulic structures like dams, canals, reservoirs, spill ways etc require model testing before its design is finalized. </a:t>
            </a:r>
            <a:r>
              <a:rPr lang="en-US" sz="2000" dirty="0" smtClean="0"/>
              <a:t> </a:t>
            </a:r>
            <a:r>
              <a:rPr lang="en-US" sz="2000" dirty="0" smtClean="0"/>
              <a:t>Automobiles, planes, rockets require model testing in wind tunnels. </a:t>
            </a:r>
            <a:endParaRPr lang="en-US" sz="2000" dirty="0" smtClean="0"/>
          </a:p>
          <a:p>
            <a:endParaRPr lang="en-US" sz="2000" dirty="0" smtClean="0"/>
          </a:p>
          <a:p>
            <a:pPr algn="just"/>
            <a:r>
              <a:rPr lang="en-US" sz="2000" dirty="0" smtClean="0"/>
              <a:t>“Similitude</a:t>
            </a:r>
            <a:r>
              <a:rPr lang="en-US" sz="2000" dirty="0" smtClean="0"/>
              <a:t>” in a general sense is the indication of a known relationship between a model and prototype i.e. model tests must yield data that can be scaled to obtain the similar parameters for the prototype. </a:t>
            </a:r>
            <a:endParaRPr lang="en-US" sz="2000" dirty="0" smtClean="0"/>
          </a:p>
          <a:p>
            <a:pPr algn="just"/>
            <a:r>
              <a:rPr lang="en-US" sz="2000" dirty="0" smtClean="0"/>
              <a:t>The </a:t>
            </a:r>
            <a:r>
              <a:rPr lang="en-US" sz="2000" dirty="0" smtClean="0"/>
              <a:t>results obtained model experiments can be applied to the prototype only if a complete similarity exists between the model and prototype and for that the two systems must be </a:t>
            </a:r>
            <a:endParaRPr lang="en-US" sz="2000" dirty="0" smtClean="0"/>
          </a:p>
          <a:p>
            <a:pPr algn="just"/>
            <a:r>
              <a:rPr lang="en-US" sz="2000" dirty="0" smtClean="0"/>
              <a:t>(</a:t>
            </a:r>
            <a:r>
              <a:rPr lang="en-US" sz="2000" dirty="0" err="1" smtClean="0"/>
              <a:t>i</a:t>
            </a:r>
            <a:r>
              <a:rPr lang="en-US" sz="2000" dirty="0" smtClean="0"/>
              <a:t>) geometrically (ii) </a:t>
            </a:r>
            <a:r>
              <a:rPr lang="en-US" sz="2000" dirty="0" err="1" smtClean="0"/>
              <a:t>kinematically</a:t>
            </a:r>
            <a:r>
              <a:rPr lang="en-US" sz="2000" dirty="0" smtClean="0"/>
              <a:t> and (iii) dynamically similar. </a:t>
            </a:r>
            <a:endParaRPr lang="en-US" sz="20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z="2800" dirty="0" smtClean="0">
                <a:solidFill>
                  <a:srgbClr val="C00000"/>
                </a:solidFill>
              </a:rPr>
              <a:t>Geometric similarity</a:t>
            </a:r>
            <a:endParaRPr lang="en-US" sz="2800" dirty="0">
              <a:solidFill>
                <a:srgbClr val="C00000"/>
              </a:solidFill>
            </a:endParaRPr>
          </a:p>
        </p:txBody>
      </p:sp>
      <p:sp>
        <p:nvSpPr>
          <p:cNvPr id="3" name="Content Placeholder 2"/>
          <p:cNvSpPr>
            <a:spLocks noGrp="1"/>
          </p:cNvSpPr>
          <p:nvPr>
            <p:ph idx="1"/>
          </p:nvPr>
        </p:nvSpPr>
        <p:spPr>
          <a:xfrm>
            <a:off x="457200" y="1143000"/>
            <a:ext cx="8229600" cy="4983163"/>
          </a:xfrm>
        </p:spPr>
        <p:txBody>
          <a:bodyPr/>
          <a:lstStyle/>
          <a:p>
            <a:pPr algn="just"/>
            <a:r>
              <a:rPr lang="en-US" sz="2000" dirty="0" smtClean="0"/>
              <a:t>A </a:t>
            </a:r>
            <a:r>
              <a:rPr lang="en-US" sz="2000" dirty="0" smtClean="0"/>
              <a:t>model and prototype are geometric similar if and only if all body dimensions in all three coordinates have the same linear-scale ratio</a:t>
            </a:r>
            <a:r>
              <a:rPr lang="en-US" sz="2000" dirty="0" smtClean="0"/>
              <a:t>.</a:t>
            </a:r>
          </a:p>
          <a:p>
            <a:pPr algn="just"/>
            <a:r>
              <a:rPr lang="en-US" sz="2000" dirty="0" smtClean="0"/>
              <a:t> </a:t>
            </a:r>
            <a:r>
              <a:rPr lang="en-US" sz="2000" dirty="0" smtClean="0"/>
              <a:t>It requires that the model and the prototype be of the same shape and that all the linear dimensions of the model be related to corresponding dimensions of the prototype by a constant scale factor. </a:t>
            </a:r>
            <a:endParaRPr lang="en-US" sz="2000" dirty="0" smtClean="0"/>
          </a:p>
          <a:p>
            <a:pPr algn="just"/>
            <a:r>
              <a:rPr lang="en-US" sz="2000" dirty="0" smtClean="0"/>
              <a:t>Usually</a:t>
            </a:r>
            <a:r>
              <a:rPr lang="en-US" sz="2000" dirty="0" smtClean="0"/>
              <a:t>, one or more of these pi terms will involve ratios of important lengths, which are purely geometrical in nature. </a:t>
            </a:r>
            <a:endParaRPr lang="en-US" sz="2000" dirty="0" smtClean="0"/>
          </a:p>
          <a:p>
            <a:pPr algn="just"/>
            <a:r>
              <a:rPr lang="en-US" sz="2000" dirty="0" smtClean="0"/>
              <a:t>l</a:t>
            </a:r>
            <a:r>
              <a:rPr lang="en-US" sz="2000" baseline="-25000" dirty="0" smtClean="0"/>
              <a:t>m</a:t>
            </a:r>
            <a:r>
              <a:rPr lang="en-US" sz="2000" dirty="0" smtClean="0"/>
              <a:t>/</a:t>
            </a:r>
            <a:r>
              <a:rPr lang="en-US" sz="2000" dirty="0" err="1" smtClean="0"/>
              <a:t>l</a:t>
            </a:r>
            <a:r>
              <a:rPr lang="en-US" sz="2000" baseline="-25000" dirty="0" err="1" smtClean="0"/>
              <a:t>p</a:t>
            </a:r>
            <a:r>
              <a:rPr lang="en-US" sz="2000" baseline="-25000" dirty="0" smtClean="0"/>
              <a:t> </a:t>
            </a:r>
            <a:r>
              <a:rPr lang="en-US" sz="2000" dirty="0" smtClean="0"/>
              <a:t>= </a:t>
            </a:r>
            <a:r>
              <a:rPr lang="en-US" sz="2000" dirty="0" err="1" smtClean="0"/>
              <a:t>b</a:t>
            </a:r>
            <a:r>
              <a:rPr lang="en-US" sz="2000" baseline="-25000" dirty="0" err="1" smtClean="0"/>
              <a:t>m</a:t>
            </a:r>
            <a:r>
              <a:rPr lang="en-US" sz="2000" dirty="0" smtClean="0"/>
              <a:t>/</a:t>
            </a:r>
            <a:r>
              <a:rPr lang="en-US" sz="2000" dirty="0" err="1" smtClean="0"/>
              <a:t>b</a:t>
            </a:r>
            <a:r>
              <a:rPr lang="en-US" sz="2000" baseline="-25000" dirty="0" err="1" smtClean="0"/>
              <a:t>p</a:t>
            </a:r>
            <a:r>
              <a:rPr lang="en-US" sz="2000" dirty="0" smtClean="0"/>
              <a:t> = </a:t>
            </a:r>
            <a:r>
              <a:rPr lang="en-US" sz="2000" dirty="0" err="1" smtClean="0"/>
              <a:t>h</a:t>
            </a:r>
            <a:r>
              <a:rPr lang="en-US" sz="2000" baseline="-25000" dirty="0" err="1" smtClean="0"/>
              <a:t>m</a:t>
            </a:r>
            <a:r>
              <a:rPr lang="en-US" sz="2000" dirty="0" smtClean="0"/>
              <a:t>/h</a:t>
            </a:r>
            <a:r>
              <a:rPr lang="en-US" sz="2000" baseline="-25000" dirty="0" smtClean="0"/>
              <a:t>p</a:t>
            </a:r>
            <a:r>
              <a:rPr lang="en-US" sz="2000" dirty="0" smtClean="0"/>
              <a:t> = d</a:t>
            </a:r>
            <a:r>
              <a:rPr lang="en-US" sz="2000" baseline="-25000" dirty="0" smtClean="0"/>
              <a:t>m</a:t>
            </a:r>
            <a:r>
              <a:rPr lang="en-US" sz="2000" dirty="0" smtClean="0"/>
              <a:t>/</a:t>
            </a:r>
            <a:r>
              <a:rPr lang="en-US" sz="2000" dirty="0" err="1" smtClean="0"/>
              <a:t>d</a:t>
            </a:r>
            <a:r>
              <a:rPr lang="en-US" sz="2000" baseline="-25000" dirty="0" err="1" smtClean="0"/>
              <a:t>p</a:t>
            </a:r>
            <a:r>
              <a:rPr lang="en-US" sz="2000" dirty="0" smtClean="0"/>
              <a:t> = </a:t>
            </a:r>
            <a:r>
              <a:rPr lang="en-US" sz="2000" dirty="0" err="1" smtClean="0"/>
              <a:t>Lr</a:t>
            </a:r>
            <a:r>
              <a:rPr lang="en-US" sz="2000" dirty="0" smtClean="0"/>
              <a:t> =</a:t>
            </a:r>
            <a:r>
              <a:rPr lang="en-US" sz="2000" dirty="0" smtClean="0"/>
              <a:t>constant</a:t>
            </a:r>
            <a:endParaRPr lang="en-US" sz="2000" dirty="0" smtClean="0"/>
          </a:p>
          <a:p>
            <a:pPr algn="just"/>
            <a:r>
              <a:rPr lang="en-US" sz="2000" dirty="0" smtClean="0"/>
              <a:t>Thus </a:t>
            </a:r>
            <a:r>
              <a:rPr lang="en-US" sz="2000" dirty="0" smtClean="0"/>
              <a:t>for geometric similarity, Where, l</a:t>
            </a:r>
            <a:r>
              <a:rPr lang="en-US" sz="2000" baseline="-25000" dirty="0" smtClean="0"/>
              <a:t>m</a:t>
            </a:r>
            <a:r>
              <a:rPr lang="en-US" sz="2000" dirty="0" smtClean="0"/>
              <a:t>, </a:t>
            </a:r>
            <a:r>
              <a:rPr lang="en-US" sz="2000" dirty="0" err="1" smtClean="0"/>
              <a:t>b</a:t>
            </a:r>
            <a:r>
              <a:rPr lang="en-US" sz="2000" baseline="-25000" dirty="0" err="1" smtClean="0"/>
              <a:t>m</a:t>
            </a:r>
            <a:r>
              <a:rPr lang="en-US" sz="2000" dirty="0" smtClean="0"/>
              <a:t>, </a:t>
            </a:r>
            <a:r>
              <a:rPr lang="en-US" sz="2000" dirty="0" err="1" smtClean="0"/>
              <a:t>h</a:t>
            </a:r>
            <a:r>
              <a:rPr lang="en-US" sz="2000" baseline="-25000" dirty="0" err="1" smtClean="0"/>
              <a:t>m</a:t>
            </a:r>
            <a:r>
              <a:rPr lang="en-US" sz="2000" dirty="0" smtClean="0"/>
              <a:t>, and d</a:t>
            </a:r>
            <a:r>
              <a:rPr lang="en-US" sz="2000" baseline="-25000" dirty="0" smtClean="0"/>
              <a:t>m </a:t>
            </a:r>
            <a:r>
              <a:rPr lang="en-US" sz="2000" dirty="0" smtClean="0"/>
              <a:t>= respective dimensions of the model </a:t>
            </a:r>
            <a:r>
              <a:rPr lang="en-US" sz="2000" dirty="0" err="1" smtClean="0"/>
              <a:t>l</a:t>
            </a:r>
            <a:r>
              <a:rPr lang="en-US" sz="2000" baseline="-25000" dirty="0" err="1" smtClean="0"/>
              <a:t>p</a:t>
            </a:r>
            <a:r>
              <a:rPr lang="en-US" sz="2000" dirty="0" smtClean="0"/>
              <a:t>, </a:t>
            </a:r>
            <a:r>
              <a:rPr lang="en-US" sz="2000" dirty="0" err="1" smtClean="0"/>
              <a:t>b</a:t>
            </a:r>
            <a:r>
              <a:rPr lang="en-US" sz="2000" baseline="-25000" dirty="0" err="1" smtClean="0"/>
              <a:t>p</a:t>
            </a:r>
            <a:r>
              <a:rPr lang="en-US" sz="2000" dirty="0" smtClean="0"/>
              <a:t>, h</a:t>
            </a:r>
            <a:r>
              <a:rPr lang="en-US" sz="2000" baseline="-25000" dirty="0" smtClean="0"/>
              <a:t>p</a:t>
            </a:r>
            <a:r>
              <a:rPr lang="en-US" sz="2000" dirty="0" smtClean="0"/>
              <a:t> and </a:t>
            </a:r>
            <a:r>
              <a:rPr lang="en-US" sz="2000" dirty="0" err="1" smtClean="0"/>
              <a:t>d</a:t>
            </a:r>
            <a:r>
              <a:rPr lang="en-US" sz="2000" baseline="-25000" dirty="0" err="1" smtClean="0"/>
              <a:t>p</a:t>
            </a:r>
            <a:r>
              <a:rPr lang="en-US" sz="2000" dirty="0" smtClean="0"/>
              <a:t> = corresponding linear dimensions of the prototype. </a:t>
            </a:r>
            <a:r>
              <a:rPr lang="en-US" sz="2000" dirty="0" err="1" smtClean="0"/>
              <a:t>Lr</a:t>
            </a:r>
            <a:r>
              <a:rPr lang="en-US" sz="2000" dirty="0" smtClean="0"/>
              <a:t> = constant known as scale ratio or the scale factor. </a:t>
            </a:r>
            <a:r>
              <a:rPr lang="en-US" sz="2000" dirty="0" smtClean="0"/>
              <a:t>Similarly Area </a:t>
            </a:r>
            <a:r>
              <a:rPr lang="en-US" sz="2000" dirty="0" smtClean="0"/>
              <a:t>scale ratio Volume scale </a:t>
            </a:r>
            <a:r>
              <a:rPr lang="en-US" sz="2000" dirty="0" smtClean="0"/>
              <a:t>ratio should be constant. </a:t>
            </a:r>
          </a:p>
          <a:p>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z="2800" b="1" dirty="0" smtClean="0">
                <a:solidFill>
                  <a:srgbClr val="FF0000"/>
                </a:solidFill>
              </a:rPr>
              <a:t>Kinematic similarity</a:t>
            </a:r>
            <a:endParaRPr lang="en-US" sz="2800" b="1" dirty="0">
              <a:solidFill>
                <a:srgbClr val="FF0000"/>
              </a:solidFill>
            </a:endParaRPr>
          </a:p>
        </p:txBody>
      </p:sp>
      <p:sp>
        <p:nvSpPr>
          <p:cNvPr id="3" name="Content Placeholder 2"/>
          <p:cNvSpPr>
            <a:spLocks noGrp="1"/>
          </p:cNvSpPr>
          <p:nvPr>
            <p:ph idx="1"/>
          </p:nvPr>
        </p:nvSpPr>
        <p:spPr>
          <a:xfrm>
            <a:off x="457200" y="1143000"/>
            <a:ext cx="8229600" cy="4983163"/>
          </a:xfrm>
        </p:spPr>
        <p:txBody>
          <a:bodyPr/>
          <a:lstStyle/>
          <a:p>
            <a:pPr algn="just"/>
            <a:r>
              <a:rPr lang="en-US" sz="2000" dirty="0" smtClean="0"/>
              <a:t>The </a:t>
            </a:r>
            <a:r>
              <a:rPr lang="en-US" sz="2000" dirty="0" smtClean="0"/>
              <a:t>motions of two systems are </a:t>
            </a:r>
            <a:r>
              <a:rPr lang="en-US" sz="2000" dirty="0" err="1" smtClean="0"/>
              <a:t>kinematically</a:t>
            </a:r>
            <a:r>
              <a:rPr lang="en-US" sz="2000" dirty="0" smtClean="0"/>
              <a:t> similar if homogeneous particles lie at homogeneous points at homogeneous times</a:t>
            </a:r>
            <a:r>
              <a:rPr lang="en-US" sz="2000" dirty="0" smtClean="0"/>
              <a:t>.</a:t>
            </a:r>
          </a:p>
          <a:p>
            <a:pPr algn="just"/>
            <a:r>
              <a:rPr lang="en-US" sz="2000" dirty="0" smtClean="0"/>
              <a:t> </a:t>
            </a:r>
            <a:r>
              <a:rPr lang="en-US" sz="2000" dirty="0" smtClean="0"/>
              <a:t>In a specific sense, the velocities at corresponding points are in the same direction and are related in magnitude by a constant scale factor. This also requires that streamline patterns must be related by a constant scale factor. </a:t>
            </a:r>
            <a:endParaRPr lang="en-US" sz="2000" dirty="0" smtClean="0"/>
          </a:p>
          <a:p>
            <a:pPr algn="just">
              <a:buNone/>
            </a:pPr>
            <a:endParaRPr lang="en-US" sz="2000" dirty="0" smtClean="0"/>
          </a:p>
          <a:p>
            <a:pPr algn="just"/>
            <a:r>
              <a:rPr lang="en-US" sz="2000" dirty="0" smtClean="0"/>
              <a:t>The </a:t>
            </a:r>
            <a:r>
              <a:rPr lang="en-US" sz="2000" dirty="0" smtClean="0"/>
              <a:t>flows that are </a:t>
            </a:r>
            <a:r>
              <a:rPr lang="en-US" sz="2000" dirty="0" err="1" smtClean="0"/>
              <a:t>kinematically</a:t>
            </a:r>
            <a:r>
              <a:rPr lang="en-US" sz="2000" dirty="0" smtClean="0"/>
              <a:t> similar must be geometric similar because boundaries form the bounding streamlines. </a:t>
            </a:r>
            <a:endParaRPr lang="en-US" sz="2000" dirty="0" smtClean="0"/>
          </a:p>
          <a:p>
            <a:pPr algn="just">
              <a:buNone/>
            </a:pPr>
            <a:endParaRPr lang="en-US" sz="2000" dirty="0" smtClean="0"/>
          </a:p>
          <a:p>
            <a:pPr algn="just"/>
            <a:r>
              <a:rPr lang="en-US" sz="2000" dirty="0" smtClean="0"/>
              <a:t>The </a:t>
            </a:r>
            <a:r>
              <a:rPr lang="en-US" sz="2000" dirty="0" smtClean="0"/>
              <a:t>factors like compressibility or cavitations must be taken care of to maintain the kinematic similarity.</a:t>
            </a: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lstStyle/>
          <a:p>
            <a:r>
              <a:rPr lang="en-US" sz="2800" b="1" dirty="0" smtClean="0">
                <a:solidFill>
                  <a:srgbClr val="FF0000"/>
                </a:solidFill>
              </a:rPr>
              <a:t>Dynamic similarity</a:t>
            </a:r>
            <a:endParaRPr lang="en-US" sz="2800" b="1" dirty="0">
              <a:solidFill>
                <a:srgbClr val="FF0000"/>
              </a:solidFill>
            </a:endParaRPr>
          </a:p>
        </p:txBody>
      </p:sp>
      <p:sp>
        <p:nvSpPr>
          <p:cNvPr id="3" name="Content Placeholder 2"/>
          <p:cNvSpPr>
            <a:spLocks noGrp="1"/>
          </p:cNvSpPr>
          <p:nvPr>
            <p:ph idx="1"/>
          </p:nvPr>
        </p:nvSpPr>
        <p:spPr>
          <a:xfrm>
            <a:off x="457200" y="762000"/>
            <a:ext cx="8229600" cy="5364163"/>
          </a:xfrm>
        </p:spPr>
        <p:txBody>
          <a:bodyPr/>
          <a:lstStyle/>
          <a:p>
            <a:pPr algn="just"/>
            <a:r>
              <a:rPr lang="en-US" sz="2000" dirty="0" smtClean="0"/>
              <a:t>When </a:t>
            </a:r>
            <a:r>
              <a:rPr lang="en-US" sz="2000" dirty="0" smtClean="0"/>
              <a:t>two flows have force distributions such that identical types of forces are parallel and are related in magnitude by a constant scale factor at all corresponding points, then the flows are dynamic similar</a:t>
            </a:r>
            <a:r>
              <a:rPr lang="en-US" sz="2000" dirty="0" smtClean="0"/>
              <a:t>.</a:t>
            </a:r>
          </a:p>
          <a:p>
            <a:pPr algn="just">
              <a:buNone/>
            </a:pPr>
            <a:r>
              <a:rPr lang="en-US" sz="2000" dirty="0" smtClean="0"/>
              <a:t> </a:t>
            </a:r>
          </a:p>
          <a:p>
            <a:pPr algn="just"/>
            <a:r>
              <a:rPr lang="en-US" sz="2000" dirty="0" smtClean="0"/>
              <a:t>For </a:t>
            </a:r>
            <a:r>
              <a:rPr lang="en-US" sz="2000" dirty="0" smtClean="0"/>
              <a:t>a model and prototype, the dynamic similarity exists, when both of them have same length-scale ratio, time-scale ratio and force-scale (or mass-scale ratio). </a:t>
            </a:r>
            <a:endParaRPr lang="en-US" sz="2000" dirty="0" smtClean="0"/>
          </a:p>
          <a:p>
            <a:pPr algn="just">
              <a:buNone/>
            </a:pPr>
            <a:endParaRPr lang="en-US" sz="2000" dirty="0" smtClean="0"/>
          </a:p>
          <a:p>
            <a:pPr algn="just"/>
            <a:r>
              <a:rPr lang="en-US" sz="2000" dirty="0" smtClean="0"/>
              <a:t>For </a:t>
            </a:r>
            <a:r>
              <a:rPr lang="en-US" sz="2000" dirty="0" smtClean="0"/>
              <a:t>compressible flows, the model and prototype Reynolds number, Mach number and specific heat ratio are correspondingly equal. </a:t>
            </a:r>
            <a:endParaRPr lang="en-US" sz="2000" dirty="0" smtClean="0"/>
          </a:p>
          <a:p>
            <a:pPr algn="just">
              <a:buNone/>
            </a:pPr>
            <a:endParaRPr lang="en-US" sz="2000" dirty="0" smtClean="0"/>
          </a:p>
          <a:p>
            <a:pPr algn="just"/>
            <a:r>
              <a:rPr lang="en-US" sz="2000" dirty="0" smtClean="0"/>
              <a:t>For </a:t>
            </a:r>
            <a:r>
              <a:rPr lang="en-US" sz="2000" dirty="0" smtClean="0"/>
              <a:t>incompressible flows, With no free surface: model and prototype Reynolds number are equal. With free surface: Reynolds number, Froude number, Weber number and </a:t>
            </a:r>
            <a:r>
              <a:rPr lang="en-US" sz="2000" dirty="0" err="1" smtClean="0"/>
              <a:t>Cavitation</a:t>
            </a:r>
            <a:r>
              <a:rPr lang="en-US" sz="2000" dirty="0" smtClean="0"/>
              <a:t> numbers for model and prototype must match. </a:t>
            </a: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2"/>
          <p:cNvSpPr>
            <a:spLocks noChangeArrowheads="1" noChangeShapeType="1" noTextEdit="1"/>
          </p:cNvSpPr>
          <p:nvPr/>
        </p:nvSpPr>
        <p:spPr bwMode="auto">
          <a:xfrm>
            <a:off x="3171825" y="2703513"/>
            <a:ext cx="2771775" cy="1285875"/>
          </a:xfrm>
          <a:prstGeom prst="rect">
            <a:avLst/>
          </a:prstGeom>
        </p:spPr>
        <p:txBody>
          <a:bodyPr wrap="none" fromWordArt="1">
            <a:prstTxWarp prst="textSlantUp">
              <a:avLst>
                <a:gd name="adj" fmla="val 55556"/>
              </a:avLst>
            </a:prstTxWarp>
          </a:bodyPr>
          <a:lstStyle/>
          <a:p>
            <a:pPr algn="ctr"/>
            <a:r>
              <a:rPr lang="en-US" sz="3200" kern="10">
                <a:ln w="9525">
                  <a:solidFill>
                    <a:srgbClr val="000000"/>
                  </a:solidFill>
                  <a:round/>
                  <a:headEnd/>
                  <a:tailEnd/>
                </a:ln>
                <a:solidFill>
                  <a:srgbClr val="FFFF00"/>
                </a:solidFill>
                <a:latin typeface="Arial Black"/>
              </a:rPr>
              <a:t>THANK YOU</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10088138</TotalTime>
  <Words>816</Words>
  <Application>Microsoft Office PowerPoint</Application>
  <PresentationFormat>On-screen Show (4:3)</PresentationFormat>
  <Paragraphs>46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Hydraulic Similitude and Its Applications</vt:lpstr>
      <vt:lpstr>HYDRAULIC SIMILITUDE</vt:lpstr>
      <vt:lpstr>HYDRAULIC SIMILITUDE</vt:lpstr>
      <vt:lpstr>HYDRAULIC SIMILITUDE</vt:lpstr>
      <vt:lpstr>Geometric similarity</vt:lpstr>
      <vt:lpstr>Kinematic similarity</vt:lpstr>
      <vt:lpstr>Dynamic similarity</vt:lpstr>
      <vt:lpstr>Slide 8</vt:lpstr>
    </vt:vector>
  </TitlesOfParts>
  <Company>RSSB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ICTDF-2007 TRADITIONAL INDIAN DAIRY PRODUCTS: Prospects for Industrialization</dc:title>
  <dc:creator>ps</dc:creator>
  <cp:lastModifiedBy>jhangir</cp:lastModifiedBy>
  <cp:revision>204</cp:revision>
  <dcterms:created xsi:type="dcterms:W3CDTF">2007-11-06T10:48:03Z</dcterms:created>
  <dcterms:modified xsi:type="dcterms:W3CDTF">2020-04-26T16:49:11Z</dcterms:modified>
</cp:coreProperties>
</file>