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2" r:id="rId4"/>
    <p:sldId id="259" r:id="rId5"/>
    <p:sldId id="260" r:id="rId6"/>
    <p:sldId id="261" r:id="rId7"/>
    <p:sldId id="257" r:id="rId8"/>
    <p:sldId id="263" r:id="rId9"/>
    <p:sldId id="272" r:id="rId10"/>
    <p:sldId id="266" r:id="rId11"/>
    <p:sldId id="267" r:id="rId12"/>
    <p:sldId id="264" r:id="rId13"/>
    <p:sldId id="271" r:id="rId14"/>
    <p:sldId id="268" r:id="rId15"/>
    <p:sldId id="265" r:id="rId16"/>
    <p:sldId id="270" r:id="rId17"/>
    <p:sldId id="269"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4/20/2020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4/20/2020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4/20/2020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4/20/2020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4/20/2020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4/20/2020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4/20/2020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C80D6-674A-4A33-9F17-EBFB0DB417F8}"/>
              </a:ext>
            </a:extLst>
          </p:cNvPr>
          <p:cNvSpPr>
            <a:spLocks noGrp="1"/>
          </p:cNvSpPr>
          <p:nvPr>
            <p:ph type="ctrTitle"/>
          </p:nvPr>
        </p:nvSpPr>
        <p:spPr>
          <a:xfrm>
            <a:off x="1154955" y="1447801"/>
            <a:ext cx="8825658" cy="1667540"/>
          </a:xfrm>
        </p:spPr>
        <p:txBody>
          <a:bodyPr/>
          <a:lstStyle/>
          <a:p>
            <a:r>
              <a:rPr lang="en-IN" sz="4000" dirty="0"/>
              <a:t>ICE CREAM FREEZING &amp; FREEZERS</a:t>
            </a:r>
          </a:p>
        </p:txBody>
      </p:sp>
      <p:sp>
        <p:nvSpPr>
          <p:cNvPr id="3" name="Subtitle 2">
            <a:extLst>
              <a:ext uri="{FF2B5EF4-FFF2-40B4-BE49-F238E27FC236}">
                <a16:creationId xmlns:a16="http://schemas.microsoft.com/office/drawing/2014/main" id="{4D38C7B3-53F2-4B81-ACE1-916B6AD4E81C}"/>
              </a:ext>
            </a:extLst>
          </p:cNvPr>
          <p:cNvSpPr>
            <a:spLocks noGrp="1"/>
          </p:cNvSpPr>
          <p:nvPr>
            <p:ph type="subTitle" idx="1"/>
          </p:nvPr>
        </p:nvSpPr>
        <p:spPr>
          <a:xfrm>
            <a:off x="1154955" y="3429000"/>
            <a:ext cx="8825658" cy="632637"/>
          </a:xfrm>
        </p:spPr>
        <p:txBody>
          <a:bodyPr/>
          <a:lstStyle/>
          <a:p>
            <a:r>
              <a:rPr lang="en-IN" dirty="0" err="1"/>
              <a:t>B.K.Singh</a:t>
            </a:r>
            <a:r>
              <a:rPr lang="en-IN" dirty="0"/>
              <a:t>, Dairy Technology</a:t>
            </a:r>
          </a:p>
        </p:txBody>
      </p:sp>
    </p:spTree>
    <p:extLst>
      <p:ext uri="{BB962C8B-B14F-4D97-AF65-F5344CB8AC3E}">
        <p14:creationId xmlns:p14="http://schemas.microsoft.com/office/powerpoint/2010/main" val="1162035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BE1E7-D3E3-44EE-85B1-345FDC7B9541}"/>
              </a:ext>
            </a:extLst>
          </p:cNvPr>
          <p:cNvSpPr>
            <a:spLocks noGrp="1"/>
          </p:cNvSpPr>
          <p:nvPr>
            <p:ph type="title"/>
          </p:nvPr>
        </p:nvSpPr>
        <p:spPr/>
        <p:txBody>
          <a:bodyPr/>
          <a:lstStyle/>
          <a:p>
            <a:r>
              <a:rPr lang="en-US" dirty="0"/>
              <a:t> Cleaning and sanitizing the freezer</a:t>
            </a:r>
            <a:endParaRPr lang="en-IN" dirty="0"/>
          </a:p>
        </p:txBody>
      </p:sp>
      <p:sp>
        <p:nvSpPr>
          <p:cNvPr id="3" name="Content Placeholder 2">
            <a:extLst>
              <a:ext uri="{FF2B5EF4-FFF2-40B4-BE49-F238E27FC236}">
                <a16:creationId xmlns:a16="http://schemas.microsoft.com/office/drawing/2014/main" id="{AEBED03D-6FF8-4A97-A97A-3DF9976CCAFF}"/>
              </a:ext>
            </a:extLst>
          </p:cNvPr>
          <p:cNvSpPr>
            <a:spLocks noGrp="1"/>
          </p:cNvSpPr>
          <p:nvPr>
            <p:ph idx="1"/>
          </p:nvPr>
        </p:nvSpPr>
        <p:spPr/>
        <p:txBody>
          <a:bodyPr/>
          <a:lstStyle/>
          <a:p>
            <a:r>
              <a:rPr lang="en-US" dirty="0"/>
              <a:t>After the ice cream is emptied from the freezer, the freezer barrel is filled with successive portions of cold and lukewarm (145o F) water. Add suitable amount of washing powder to the water after rinsing is over. Just a touch of motor switch to give scraper one or two revolutions in the freezer is desirable. Remove the dasher assembly for thorough washing.</a:t>
            </a:r>
            <a:endParaRPr lang="en-IN" dirty="0"/>
          </a:p>
        </p:txBody>
      </p:sp>
    </p:spTree>
    <p:extLst>
      <p:ext uri="{BB962C8B-B14F-4D97-AF65-F5344CB8AC3E}">
        <p14:creationId xmlns:p14="http://schemas.microsoft.com/office/powerpoint/2010/main" val="3341620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A559F-4018-4FAC-B8A5-1BCCE16FF9E0}"/>
              </a:ext>
            </a:extLst>
          </p:cNvPr>
          <p:cNvSpPr>
            <a:spLocks noGrp="1"/>
          </p:cNvSpPr>
          <p:nvPr>
            <p:ph type="title"/>
          </p:nvPr>
        </p:nvSpPr>
        <p:spPr/>
        <p:txBody>
          <a:bodyPr/>
          <a:lstStyle/>
          <a:p>
            <a:r>
              <a:rPr lang="en-US" dirty="0"/>
              <a:t> Freezing control devices in batch freezer</a:t>
            </a:r>
            <a:endParaRPr lang="en-IN" dirty="0"/>
          </a:p>
        </p:txBody>
      </p:sp>
      <p:sp>
        <p:nvSpPr>
          <p:cNvPr id="3" name="Content Placeholder 2">
            <a:extLst>
              <a:ext uri="{FF2B5EF4-FFF2-40B4-BE49-F238E27FC236}">
                <a16:creationId xmlns:a16="http://schemas.microsoft.com/office/drawing/2014/main" id="{24FC31AF-00E0-48F7-AF09-8E915676B9C9}"/>
              </a:ext>
            </a:extLst>
          </p:cNvPr>
          <p:cNvSpPr>
            <a:spLocks noGrp="1"/>
          </p:cNvSpPr>
          <p:nvPr>
            <p:ph idx="1"/>
          </p:nvPr>
        </p:nvSpPr>
        <p:spPr/>
        <p:txBody>
          <a:bodyPr/>
          <a:lstStyle/>
          <a:p>
            <a:r>
              <a:rPr lang="en-IN" dirty="0"/>
              <a:t>Willman controller: </a:t>
            </a:r>
            <a:r>
              <a:rPr lang="en-US" dirty="0"/>
              <a:t>This device is used to indicate ‘refrigeration off’ point and the ‘correct overrun point’.</a:t>
            </a:r>
            <a:endParaRPr lang="en-IN" dirty="0"/>
          </a:p>
          <a:p>
            <a:r>
              <a:rPr lang="en-IN" dirty="0"/>
              <a:t>Draw-Rite controller</a:t>
            </a:r>
          </a:p>
        </p:txBody>
      </p:sp>
    </p:spTree>
    <p:extLst>
      <p:ext uri="{BB962C8B-B14F-4D97-AF65-F5344CB8AC3E}">
        <p14:creationId xmlns:p14="http://schemas.microsoft.com/office/powerpoint/2010/main" val="2216856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68E14-1CE4-4897-B83B-348155A54FA2}"/>
              </a:ext>
            </a:extLst>
          </p:cNvPr>
          <p:cNvSpPr>
            <a:spLocks noGrp="1"/>
          </p:cNvSpPr>
          <p:nvPr>
            <p:ph type="title"/>
          </p:nvPr>
        </p:nvSpPr>
        <p:spPr/>
        <p:txBody>
          <a:bodyPr/>
          <a:lstStyle/>
          <a:p>
            <a:r>
              <a:rPr lang="en-US" dirty="0"/>
              <a:t>              Continuous freezer </a:t>
            </a:r>
            <a:endParaRPr lang="en-IN" dirty="0"/>
          </a:p>
        </p:txBody>
      </p:sp>
      <p:sp>
        <p:nvSpPr>
          <p:cNvPr id="3" name="Content Placeholder 2">
            <a:extLst>
              <a:ext uri="{FF2B5EF4-FFF2-40B4-BE49-F238E27FC236}">
                <a16:creationId xmlns:a16="http://schemas.microsoft.com/office/drawing/2014/main" id="{88692206-D92B-4B96-A7DB-DBF595244FC5}"/>
              </a:ext>
            </a:extLst>
          </p:cNvPr>
          <p:cNvSpPr>
            <a:spLocks noGrp="1"/>
          </p:cNvSpPr>
          <p:nvPr>
            <p:ph idx="1"/>
          </p:nvPr>
        </p:nvSpPr>
        <p:spPr/>
        <p:txBody>
          <a:bodyPr/>
          <a:lstStyle/>
          <a:p>
            <a:pPr algn="just"/>
            <a:r>
              <a:rPr lang="en-US" dirty="0"/>
              <a:t>In this system, the mix and air are fed into the ice cream freezer by arranging two feed pumps in series, with an air inlet valve between them. The first pump regulates the rate of mix flow while the second one operates at a higher speed than the first. This together with regulation of inlet valve, controls the quantity of air drawn into the mix and provides the pressure for forcing the mixture through the freezer barrel.</a:t>
            </a:r>
            <a:endParaRPr lang="en-IN" dirty="0"/>
          </a:p>
        </p:txBody>
      </p:sp>
    </p:spTree>
    <p:extLst>
      <p:ext uri="{BB962C8B-B14F-4D97-AF65-F5344CB8AC3E}">
        <p14:creationId xmlns:p14="http://schemas.microsoft.com/office/powerpoint/2010/main" val="4098100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continuous ice cream freezer">
            <a:extLst>
              <a:ext uri="{FF2B5EF4-FFF2-40B4-BE49-F238E27FC236}">
                <a16:creationId xmlns:a16="http://schemas.microsoft.com/office/drawing/2014/main" id="{AE01550E-BA9D-4091-A6AF-84CE411B5C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7480" y="1095153"/>
            <a:ext cx="4784650" cy="43380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2506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4F261-B959-4558-AA50-F42ADA09D577}"/>
              </a:ext>
            </a:extLst>
          </p:cNvPr>
          <p:cNvSpPr>
            <a:spLocks noGrp="1"/>
          </p:cNvSpPr>
          <p:nvPr>
            <p:ph type="title"/>
          </p:nvPr>
        </p:nvSpPr>
        <p:spPr/>
        <p:txBody>
          <a:bodyPr/>
          <a:lstStyle/>
          <a:p>
            <a:r>
              <a:rPr lang="en-IN" dirty="0"/>
              <a:t>       CIP of continuous freezer</a:t>
            </a:r>
          </a:p>
        </p:txBody>
      </p:sp>
      <p:sp>
        <p:nvSpPr>
          <p:cNvPr id="3" name="Content Placeholder 2">
            <a:extLst>
              <a:ext uri="{FF2B5EF4-FFF2-40B4-BE49-F238E27FC236}">
                <a16:creationId xmlns:a16="http://schemas.microsoft.com/office/drawing/2014/main" id="{9497EE19-AEDD-42C2-9EE6-919A15D7F9D8}"/>
              </a:ext>
            </a:extLst>
          </p:cNvPr>
          <p:cNvSpPr>
            <a:spLocks noGrp="1"/>
          </p:cNvSpPr>
          <p:nvPr>
            <p:ph idx="1"/>
          </p:nvPr>
        </p:nvSpPr>
        <p:spPr/>
        <p:txBody>
          <a:bodyPr/>
          <a:lstStyle/>
          <a:p>
            <a:r>
              <a:rPr lang="en-US" dirty="0"/>
              <a:t> Rinse with water ( 100o F) until the rinse water runs clear.</a:t>
            </a:r>
          </a:p>
          <a:p>
            <a:r>
              <a:rPr lang="en-US" dirty="0"/>
              <a:t> Flush for 20-30 min with 150-160o F water containing 0.5-0.7% alkali strength detergent. </a:t>
            </a:r>
          </a:p>
          <a:p>
            <a:r>
              <a:rPr lang="en-US" dirty="0"/>
              <a:t> Rinse until the equipment is cooled.</a:t>
            </a:r>
          </a:p>
          <a:p>
            <a:r>
              <a:rPr lang="en-US" dirty="0"/>
              <a:t> When using acid cleaner, circulate cleaning solution containing sufficient acid (phosphoric and </a:t>
            </a:r>
            <a:r>
              <a:rPr lang="en-US" dirty="0" err="1"/>
              <a:t>hydroxyacetic</a:t>
            </a:r>
            <a:r>
              <a:rPr lang="en-US" dirty="0"/>
              <a:t> acid) to give 0.5-0.6% acidity, at 150-160o F and 5-7.5 ft./sec velocity for 20-30 min. </a:t>
            </a:r>
          </a:p>
          <a:p>
            <a:r>
              <a:rPr lang="en-US" dirty="0"/>
              <a:t> Drain and rinse with water at 145o F for 5-7 min. </a:t>
            </a:r>
          </a:p>
          <a:p>
            <a:r>
              <a:rPr lang="en-US" dirty="0"/>
              <a:t> The freezer is made to run 10 sec for every 10 min. of cleaning operation.</a:t>
            </a:r>
            <a:endParaRPr lang="en-IN" dirty="0"/>
          </a:p>
        </p:txBody>
      </p:sp>
    </p:spTree>
    <p:extLst>
      <p:ext uri="{BB962C8B-B14F-4D97-AF65-F5344CB8AC3E}">
        <p14:creationId xmlns:p14="http://schemas.microsoft.com/office/powerpoint/2010/main" val="21369188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6A4AC-0254-4D11-825D-70499759A8D6}"/>
              </a:ext>
            </a:extLst>
          </p:cNvPr>
          <p:cNvSpPr>
            <a:spLocks noGrp="1"/>
          </p:cNvSpPr>
          <p:nvPr>
            <p:ph type="title"/>
          </p:nvPr>
        </p:nvSpPr>
        <p:spPr/>
        <p:txBody>
          <a:bodyPr/>
          <a:lstStyle/>
          <a:p>
            <a:r>
              <a:rPr lang="en-US" dirty="0"/>
              <a:t>          Soft– serve </a:t>
            </a:r>
            <a:endParaRPr lang="en-IN" dirty="0"/>
          </a:p>
        </p:txBody>
      </p:sp>
      <p:sp>
        <p:nvSpPr>
          <p:cNvPr id="3" name="Content Placeholder 2">
            <a:extLst>
              <a:ext uri="{FF2B5EF4-FFF2-40B4-BE49-F238E27FC236}">
                <a16:creationId xmlns:a16="http://schemas.microsoft.com/office/drawing/2014/main" id="{CE5D045A-E1DF-4946-9A99-FE31777F9AAE}"/>
              </a:ext>
            </a:extLst>
          </p:cNvPr>
          <p:cNvSpPr>
            <a:spLocks noGrp="1"/>
          </p:cNvSpPr>
          <p:nvPr>
            <p:ph idx="1"/>
          </p:nvPr>
        </p:nvSpPr>
        <p:spPr/>
        <p:txBody>
          <a:bodyPr/>
          <a:lstStyle/>
          <a:p>
            <a:pPr algn="just"/>
            <a:r>
              <a:rPr lang="en-US" dirty="0"/>
              <a:t>Soft serve is a frozen dairy dessert, similar to ice cream but softer and less dense as a result of air being introduced during freezing. Soft serve has been sold commercially since the late 1930s in the US. </a:t>
            </a:r>
            <a:br>
              <a:rPr lang="en-US" dirty="0"/>
            </a:br>
            <a:r>
              <a:rPr lang="en-US" dirty="0"/>
              <a:t>Soft serve is generally lower in milk-fat (3 to 6 percent) than ice cream(10 to 18 percent) and is produced at a temperature of about −4 °C (25 °F) compared to ice cream, which is stored at −15 °C (5 °F). Soft serve contains air, introduced at the time of freezing. The air content, called overrun, can vary from 0 to 60 percent of the total volume of finished product. The amount of air alters the taste of the finished product. Product with low quantities of air has a heavy, icy taste and appears more yellow. </a:t>
            </a:r>
            <a:endParaRPr lang="en-IN" dirty="0"/>
          </a:p>
        </p:txBody>
      </p:sp>
    </p:spTree>
    <p:extLst>
      <p:ext uri="{BB962C8B-B14F-4D97-AF65-F5344CB8AC3E}">
        <p14:creationId xmlns:p14="http://schemas.microsoft.com/office/powerpoint/2010/main" val="3285964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soft– serve freezer">
            <a:extLst>
              <a:ext uri="{FF2B5EF4-FFF2-40B4-BE49-F238E27FC236}">
                <a16:creationId xmlns:a16="http://schemas.microsoft.com/office/drawing/2014/main" id="{DF2061E7-D94D-4FF1-A4E4-FD66D40DCB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749" y="2443163"/>
            <a:ext cx="5592725" cy="29156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51790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10EF1-AA11-4363-8354-C164AFD89431}"/>
              </a:ext>
            </a:extLst>
          </p:cNvPr>
          <p:cNvSpPr>
            <a:spLocks noGrp="1"/>
          </p:cNvSpPr>
          <p:nvPr>
            <p:ph type="title"/>
          </p:nvPr>
        </p:nvSpPr>
        <p:spPr/>
        <p:txBody>
          <a:bodyPr/>
          <a:lstStyle/>
          <a:p>
            <a:r>
              <a:rPr lang="en-US" dirty="0"/>
              <a:t>     Structure of frozen ice cream</a:t>
            </a:r>
            <a:endParaRPr lang="en-IN" dirty="0"/>
          </a:p>
        </p:txBody>
      </p:sp>
      <p:sp>
        <p:nvSpPr>
          <p:cNvPr id="3" name="Content Placeholder 2">
            <a:extLst>
              <a:ext uri="{FF2B5EF4-FFF2-40B4-BE49-F238E27FC236}">
                <a16:creationId xmlns:a16="http://schemas.microsoft.com/office/drawing/2014/main" id="{80E08203-F574-496D-B7EE-EBBA265F5590}"/>
              </a:ext>
            </a:extLst>
          </p:cNvPr>
          <p:cNvSpPr>
            <a:spLocks noGrp="1"/>
          </p:cNvSpPr>
          <p:nvPr>
            <p:ph idx="1"/>
          </p:nvPr>
        </p:nvSpPr>
        <p:spPr/>
        <p:txBody>
          <a:bodyPr>
            <a:normAutofit fontScale="92500" lnSpcReduction="20000"/>
          </a:bodyPr>
          <a:lstStyle/>
          <a:p>
            <a:pPr algn="just"/>
            <a:r>
              <a:rPr lang="en-US" dirty="0"/>
              <a:t>The dispersion and emulsion consist primarily of a freeze-concentrated aqueous serum phase containing sugar and the dry matter contents surrounding dispersed ice crystals and fat globules. Ice crystals range in size from ~ 1 to &gt; 150 </a:t>
            </a:r>
            <a:r>
              <a:rPr lang="en-US" dirty="0" err="1"/>
              <a:t>μm</a:t>
            </a:r>
            <a:r>
              <a:rPr lang="en-US" dirty="0"/>
              <a:t> in diameter, with an average size of 35 </a:t>
            </a:r>
            <a:r>
              <a:rPr lang="en-US" dirty="0" err="1"/>
              <a:t>μm</a:t>
            </a:r>
            <a:r>
              <a:rPr lang="en-US" dirty="0"/>
              <a:t>. Fat globules are  2 </a:t>
            </a:r>
            <a:r>
              <a:rPr lang="en-US" dirty="0" err="1"/>
              <a:t>μm</a:t>
            </a:r>
            <a:r>
              <a:rPr lang="en-US" dirty="0"/>
              <a:t> in diameter. The foam is formed by pockets of </a:t>
            </a:r>
            <a:r>
              <a:rPr lang="en-US"/>
              <a:t>air  (~ </a:t>
            </a:r>
            <a:r>
              <a:rPr lang="en-US" dirty="0"/>
              <a:t>20 to 50 </a:t>
            </a:r>
            <a:r>
              <a:rPr lang="en-US" dirty="0" err="1"/>
              <a:t>μm</a:t>
            </a:r>
            <a:r>
              <a:rPr lang="en-US" dirty="0"/>
              <a:t> diameter) dispersed throughout the emulsion and is supported by partially coalesced fat globules. In ‘Low-temperature freezing’, the ice crystal size may be reduced as much as 40% e.g. from 45- 55 um to 18-22 m. The air cell size seems to remain about the same or become a little larger, but the number of air cells increases slightly in number. The air cell wall thickness is just 50-100 m as against 100-150 m in ice cream frozen in normal continuous freezer. Ice crystal size is also important to ice cream shelf life. As the ice cream sits in storage, the ice crystals continually grow by recrystallization. The temperature fluctuations seen in a frost-free home freezer serve to accelerate this process.</a:t>
            </a:r>
            <a:endParaRPr lang="en-IN" dirty="0"/>
          </a:p>
        </p:txBody>
      </p:sp>
    </p:spTree>
    <p:extLst>
      <p:ext uri="{BB962C8B-B14F-4D97-AF65-F5344CB8AC3E}">
        <p14:creationId xmlns:p14="http://schemas.microsoft.com/office/powerpoint/2010/main" val="42910968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ee the source image">
            <a:extLst>
              <a:ext uri="{FF2B5EF4-FFF2-40B4-BE49-F238E27FC236}">
                <a16:creationId xmlns:a16="http://schemas.microsoft.com/office/drawing/2014/main" id="{22973E8A-DE50-4DD6-89AB-7A5C0F3B9A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2448" y="1052623"/>
            <a:ext cx="7081282" cy="45294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8640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1AFA8-0479-4A13-96B8-09E008BEFDE7}"/>
              </a:ext>
            </a:extLst>
          </p:cNvPr>
          <p:cNvSpPr>
            <a:spLocks noGrp="1"/>
          </p:cNvSpPr>
          <p:nvPr>
            <p:ph type="title"/>
          </p:nvPr>
        </p:nvSpPr>
        <p:spPr/>
        <p:txBody>
          <a:bodyPr/>
          <a:lstStyle/>
          <a:p>
            <a:r>
              <a:rPr lang="en-IN" dirty="0"/>
              <a:t>                    FREEZING</a:t>
            </a:r>
          </a:p>
        </p:txBody>
      </p:sp>
      <p:sp>
        <p:nvSpPr>
          <p:cNvPr id="3" name="Content Placeholder 2">
            <a:extLst>
              <a:ext uri="{FF2B5EF4-FFF2-40B4-BE49-F238E27FC236}">
                <a16:creationId xmlns:a16="http://schemas.microsoft.com/office/drawing/2014/main" id="{86F76ACD-2896-421E-82FB-BD3D619CC636}"/>
              </a:ext>
            </a:extLst>
          </p:cNvPr>
          <p:cNvSpPr>
            <a:spLocks noGrp="1"/>
          </p:cNvSpPr>
          <p:nvPr>
            <p:ph idx="1"/>
          </p:nvPr>
        </p:nvSpPr>
        <p:spPr/>
        <p:txBody>
          <a:bodyPr>
            <a:normAutofit fontScale="92500" lnSpcReduction="10000"/>
          </a:bodyPr>
          <a:lstStyle/>
          <a:p>
            <a:pPr algn="just"/>
            <a:r>
              <a:rPr lang="en-US" dirty="0"/>
              <a:t>Freezing the mix is one of the most important steps in making ice cream, since it decides the quality, palatability, and yield of the finished product.</a:t>
            </a:r>
          </a:p>
          <a:p>
            <a:pPr algn="just"/>
            <a:r>
              <a:rPr lang="en-US" dirty="0"/>
              <a:t>Freezing process may be divided into two parts:</a:t>
            </a:r>
          </a:p>
          <a:p>
            <a:pPr marL="0" indent="0" algn="just">
              <a:buNone/>
            </a:pPr>
            <a:r>
              <a:rPr lang="en-US" dirty="0"/>
              <a:t>1) The mix, with the proper amount of </a:t>
            </a:r>
            <a:r>
              <a:rPr lang="en-US" dirty="0" err="1"/>
              <a:t>colour</a:t>
            </a:r>
            <a:r>
              <a:rPr lang="en-US" dirty="0"/>
              <a:t> and </a:t>
            </a:r>
            <a:r>
              <a:rPr lang="en-US" dirty="0" err="1"/>
              <a:t>flavouring</a:t>
            </a:r>
            <a:r>
              <a:rPr lang="en-US" dirty="0"/>
              <a:t> agents generally added to the freezer, is quickly frozen while being agitated to incorporate air in such a way as to produce and control formation of the small ice crystals that are necessary to give smoothness in body and texture, palatability and satisfactory overrun in the finished ice cream. </a:t>
            </a:r>
          </a:p>
          <a:p>
            <a:pPr marL="0" indent="0" algn="just">
              <a:buNone/>
            </a:pPr>
            <a:r>
              <a:rPr lang="en-US" dirty="0"/>
              <a:t>2) When ice cream is partially frozen to the proper consistency, it is drawn from the freezer into packages and quickly transferred to cold storage rooms, where the freezing and hardening process is completed without agitation.</a:t>
            </a:r>
            <a:endParaRPr lang="en-IN" dirty="0"/>
          </a:p>
        </p:txBody>
      </p:sp>
    </p:spTree>
    <p:extLst>
      <p:ext uri="{BB962C8B-B14F-4D97-AF65-F5344CB8AC3E}">
        <p14:creationId xmlns:p14="http://schemas.microsoft.com/office/powerpoint/2010/main" val="3714382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E1092-F9F1-4E70-B88A-E66CE64916C7}"/>
              </a:ext>
            </a:extLst>
          </p:cNvPr>
          <p:cNvSpPr>
            <a:spLocks noGrp="1"/>
          </p:cNvSpPr>
          <p:nvPr>
            <p:ph type="title"/>
          </p:nvPr>
        </p:nvSpPr>
        <p:spPr/>
        <p:txBody>
          <a:bodyPr/>
          <a:lstStyle/>
          <a:p>
            <a:r>
              <a:rPr lang="en-IN" dirty="0"/>
              <a:t>              Objectives of freezing</a:t>
            </a:r>
          </a:p>
        </p:txBody>
      </p:sp>
      <p:sp>
        <p:nvSpPr>
          <p:cNvPr id="3" name="Content Placeholder 2">
            <a:extLst>
              <a:ext uri="{FF2B5EF4-FFF2-40B4-BE49-F238E27FC236}">
                <a16:creationId xmlns:a16="http://schemas.microsoft.com/office/drawing/2014/main" id="{DF114AA5-BB15-4FE3-A18C-0F21449B685F}"/>
              </a:ext>
            </a:extLst>
          </p:cNvPr>
          <p:cNvSpPr>
            <a:spLocks noGrp="1"/>
          </p:cNvSpPr>
          <p:nvPr>
            <p:ph idx="1"/>
          </p:nvPr>
        </p:nvSpPr>
        <p:spPr/>
        <p:txBody>
          <a:bodyPr/>
          <a:lstStyle/>
          <a:p>
            <a:r>
              <a:rPr lang="en-US" dirty="0"/>
              <a:t> To achieve partial freezing of the product </a:t>
            </a:r>
          </a:p>
          <a:p>
            <a:r>
              <a:rPr lang="en-US" dirty="0"/>
              <a:t> Incorporation of air to give a fine, uniform and stable foam </a:t>
            </a:r>
          </a:p>
          <a:p>
            <a:r>
              <a:rPr lang="en-US" dirty="0"/>
              <a:t> A partial churning of the fat emulsion (in presence of emulsifier)</a:t>
            </a:r>
            <a:endParaRPr lang="en-IN" dirty="0"/>
          </a:p>
        </p:txBody>
      </p:sp>
    </p:spTree>
    <p:extLst>
      <p:ext uri="{BB962C8B-B14F-4D97-AF65-F5344CB8AC3E}">
        <p14:creationId xmlns:p14="http://schemas.microsoft.com/office/powerpoint/2010/main" val="4008947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97121-22E4-4373-B700-7D27A685F733}"/>
              </a:ext>
            </a:extLst>
          </p:cNvPr>
          <p:cNvSpPr>
            <a:spLocks noGrp="1"/>
          </p:cNvSpPr>
          <p:nvPr>
            <p:ph type="title"/>
          </p:nvPr>
        </p:nvSpPr>
        <p:spPr/>
        <p:txBody>
          <a:bodyPr/>
          <a:lstStyle/>
          <a:p>
            <a:r>
              <a:rPr lang="en-IN" dirty="0"/>
              <a:t>  Factors affecting Freezing Time</a:t>
            </a:r>
          </a:p>
        </p:txBody>
      </p:sp>
      <p:sp>
        <p:nvSpPr>
          <p:cNvPr id="3" name="Content Placeholder 2">
            <a:extLst>
              <a:ext uri="{FF2B5EF4-FFF2-40B4-BE49-F238E27FC236}">
                <a16:creationId xmlns:a16="http://schemas.microsoft.com/office/drawing/2014/main" id="{A0508616-D743-4910-AE3B-DA24F6111D28}"/>
              </a:ext>
            </a:extLst>
          </p:cNvPr>
          <p:cNvSpPr>
            <a:spLocks noGrp="1"/>
          </p:cNvSpPr>
          <p:nvPr>
            <p:ph idx="1"/>
          </p:nvPr>
        </p:nvSpPr>
        <p:spPr/>
        <p:txBody>
          <a:bodyPr/>
          <a:lstStyle/>
          <a:p>
            <a:r>
              <a:rPr lang="en-US" dirty="0"/>
              <a:t> Mechanical </a:t>
            </a:r>
          </a:p>
          <a:p>
            <a:pPr marL="457200" indent="-457200">
              <a:buAutoNum type="alphaLcParenR"/>
            </a:pPr>
            <a:r>
              <a:rPr lang="en-US" dirty="0"/>
              <a:t>Type and make of freezer </a:t>
            </a:r>
          </a:p>
          <a:p>
            <a:pPr marL="457200" indent="-457200">
              <a:buAutoNum type="alphaLcParenR"/>
            </a:pPr>
            <a:r>
              <a:rPr lang="en-US" dirty="0"/>
              <a:t> Condition of freezer wall and blades</a:t>
            </a:r>
          </a:p>
          <a:p>
            <a:pPr marL="457200" indent="-457200">
              <a:buAutoNum type="alphaLcParenR"/>
            </a:pPr>
            <a:r>
              <a:rPr lang="en-US" dirty="0"/>
              <a:t> Speed of dasher </a:t>
            </a:r>
          </a:p>
          <a:p>
            <a:pPr marL="457200" indent="-457200">
              <a:buAutoNum type="alphaLcParenR"/>
            </a:pPr>
            <a:r>
              <a:rPr lang="en-US" dirty="0"/>
              <a:t> Temperature of refrigerant </a:t>
            </a:r>
          </a:p>
          <a:p>
            <a:pPr marL="457200" indent="-457200">
              <a:buAutoNum type="alphaLcParenR"/>
            </a:pPr>
            <a:r>
              <a:rPr lang="en-US" dirty="0"/>
              <a:t> Velocity of refrigerant passing around freezing chamber</a:t>
            </a:r>
          </a:p>
          <a:p>
            <a:pPr marL="457200" indent="-457200">
              <a:buAutoNum type="alphaLcParenR"/>
            </a:pPr>
            <a:r>
              <a:rPr lang="en-US" dirty="0"/>
              <a:t>  Overrun desired </a:t>
            </a:r>
          </a:p>
          <a:p>
            <a:pPr marL="457200" indent="-457200">
              <a:buAutoNum type="alphaLcParenR"/>
            </a:pPr>
            <a:r>
              <a:rPr lang="en-US" dirty="0"/>
              <a:t> Temperature at which ice cream is drawn </a:t>
            </a:r>
          </a:p>
          <a:p>
            <a:pPr marL="457200" indent="-457200">
              <a:buAutoNum type="alphaLcParenR"/>
            </a:pPr>
            <a:r>
              <a:rPr lang="en-US" dirty="0"/>
              <a:t> </a:t>
            </a:r>
            <a:r>
              <a:rPr lang="en-US" dirty="0" err="1"/>
              <a:t>Rateat</a:t>
            </a:r>
            <a:r>
              <a:rPr lang="en-US" dirty="0"/>
              <a:t> which freezer is unloaded.</a:t>
            </a:r>
            <a:endParaRPr lang="en-IN" dirty="0"/>
          </a:p>
        </p:txBody>
      </p:sp>
    </p:spTree>
    <p:extLst>
      <p:ext uri="{BB962C8B-B14F-4D97-AF65-F5344CB8AC3E}">
        <p14:creationId xmlns:p14="http://schemas.microsoft.com/office/powerpoint/2010/main" val="863193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1D016-3B53-4DDF-AA33-B7BB74E95FA7}"/>
              </a:ext>
            </a:extLst>
          </p:cNvPr>
          <p:cNvSpPr>
            <a:spLocks noGrp="1"/>
          </p:cNvSpPr>
          <p:nvPr>
            <p:ph type="title"/>
          </p:nvPr>
        </p:nvSpPr>
        <p:spPr/>
        <p:txBody>
          <a:bodyPr/>
          <a:lstStyle/>
          <a:p>
            <a:r>
              <a:rPr lang="en-IN" dirty="0"/>
              <a:t>   Factors affecting Freezing Time</a:t>
            </a:r>
          </a:p>
        </p:txBody>
      </p:sp>
      <p:sp>
        <p:nvSpPr>
          <p:cNvPr id="3" name="Content Placeholder 2">
            <a:extLst>
              <a:ext uri="{FF2B5EF4-FFF2-40B4-BE49-F238E27FC236}">
                <a16:creationId xmlns:a16="http://schemas.microsoft.com/office/drawing/2014/main" id="{65CD86F6-B52B-4AC8-90E4-704712015CA5}"/>
              </a:ext>
            </a:extLst>
          </p:cNvPr>
          <p:cNvSpPr>
            <a:spLocks noGrp="1"/>
          </p:cNvSpPr>
          <p:nvPr>
            <p:ph idx="1"/>
          </p:nvPr>
        </p:nvSpPr>
        <p:spPr/>
        <p:txBody>
          <a:bodyPr/>
          <a:lstStyle/>
          <a:p>
            <a:r>
              <a:rPr lang="en-IN" dirty="0"/>
              <a:t>Character of mix</a:t>
            </a:r>
          </a:p>
          <a:p>
            <a:pPr marL="0" indent="0">
              <a:buNone/>
            </a:pPr>
            <a:r>
              <a:rPr lang="en-US" dirty="0"/>
              <a:t>a)Composition of mix </a:t>
            </a:r>
          </a:p>
          <a:p>
            <a:pPr marL="0" indent="0">
              <a:buNone/>
            </a:pPr>
            <a:r>
              <a:rPr lang="en-US" dirty="0"/>
              <a:t>b) Freezing point of mix </a:t>
            </a:r>
          </a:p>
          <a:p>
            <a:pPr marL="0" indent="0">
              <a:buNone/>
            </a:pPr>
            <a:r>
              <a:rPr lang="en-US" dirty="0"/>
              <a:t>c) Acidity content of ingredients </a:t>
            </a:r>
          </a:p>
          <a:p>
            <a:pPr marL="0" indent="0">
              <a:buNone/>
            </a:pPr>
            <a:r>
              <a:rPr lang="en-US" dirty="0"/>
              <a:t>d) Kind of ingredients, particularly those carrying fat </a:t>
            </a:r>
          </a:p>
          <a:p>
            <a:pPr marL="0" indent="0">
              <a:buNone/>
            </a:pPr>
            <a:r>
              <a:rPr lang="en-US" dirty="0"/>
              <a:t>e) Methods by which the mix is processed </a:t>
            </a:r>
          </a:p>
          <a:p>
            <a:pPr marL="0" indent="0">
              <a:buNone/>
            </a:pPr>
            <a:r>
              <a:rPr lang="en-US" dirty="0"/>
              <a:t>f) Kind and amount of flavoring materials added</a:t>
            </a:r>
            <a:endParaRPr lang="en-IN" dirty="0"/>
          </a:p>
        </p:txBody>
      </p:sp>
    </p:spTree>
    <p:extLst>
      <p:ext uri="{BB962C8B-B14F-4D97-AF65-F5344CB8AC3E}">
        <p14:creationId xmlns:p14="http://schemas.microsoft.com/office/powerpoint/2010/main" val="2277340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01C3E-781A-4F45-A354-42919C5FEEFF}"/>
              </a:ext>
            </a:extLst>
          </p:cNvPr>
          <p:cNvSpPr>
            <a:spLocks noGrp="1"/>
          </p:cNvSpPr>
          <p:nvPr>
            <p:ph type="title"/>
          </p:nvPr>
        </p:nvSpPr>
        <p:spPr/>
        <p:txBody>
          <a:bodyPr/>
          <a:lstStyle/>
          <a:p>
            <a:r>
              <a:rPr lang="en-IN" dirty="0"/>
              <a:t>  Changes during freezing process </a:t>
            </a:r>
          </a:p>
        </p:txBody>
      </p:sp>
      <p:sp>
        <p:nvSpPr>
          <p:cNvPr id="3" name="Content Placeholder 2">
            <a:extLst>
              <a:ext uri="{FF2B5EF4-FFF2-40B4-BE49-F238E27FC236}">
                <a16:creationId xmlns:a16="http://schemas.microsoft.com/office/drawing/2014/main" id="{DCCF5878-AC73-4C3E-9C7C-2B801E1DB6FF}"/>
              </a:ext>
            </a:extLst>
          </p:cNvPr>
          <p:cNvSpPr>
            <a:spLocks noGrp="1"/>
          </p:cNvSpPr>
          <p:nvPr>
            <p:ph idx="1"/>
          </p:nvPr>
        </p:nvSpPr>
        <p:spPr/>
        <p:txBody>
          <a:bodyPr/>
          <a:lstStyle/>
          <a:p>
            <a:r>
              <a:rPr lang="en-US" dirty="0"/>
              <a:t> Lowering the temperature of the mix from ageing temperature to the freezing point</a:t>
            </a:r>
          </a:p>
          <a:p>
            <a:r>
              <a:rPr lang="en-US" dirty="0"/>
              <a:t>  Freezing a portion of water in the mix</a:t>
            </a:r>
          </a:p>
          <a:p>
            <a:r>
              <a:rPr lang="en-US" dirty="0"/>
              <a:t>  Incorporating air into the mix </a:t>
            </a:r>
          </a:p>
          <a:p>
            <a:r>
              <a:rPr lang="en-US" dirty="0"/>
              <a:t> Cooling ice cream from the temperature at which it is drawn from the freezer to hardening room temperature.</a:t>
            </a:r>
            <a:endParaRPr lang="en-IN" dirty="0"/>
          </a:p>
        </p:txBody>
      </p:sp>
    </p:spTree>
    <p:extLst>
      <p:ext uri="{BB962C8B-B14F-4D97-AF65-F5344CB8AC3E}">
        <p14:creationId xmlns:p14="http://schemas.microsoft.com/office/powerpoint/2010/main" val="4058889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5880D-053B-4EA8-A2F9-5E9C067AF745}"/>
              </a:ext>
            </a:extLst>
          </p:cNvPr>
          <p:cNvSpPr>
            <a:spLocks noGrp="1"/>
          </p:cNvSpPr>
          <p:nvPr>
            <p:ph type="title"/>
          </p:nvPr>
        </p:nvSpPr>
        <p:spPr/>
        <p:txBody>
          <a:bodyPr/>
          <a:lstStyle/>
          <a:p>
            <a:r>
              <a:rPr lang="en-US" dirty="0"/>
              <a:t>                       Freezers</a:t>
            </a:r>
            <a:endParaRPr lang="en-IN" dirty="0"/>
          </a:p>
        </p:txBody>
      </p:sp>
      <p:sp>
        <p:nvSpPr>
          <p:cNvPr id="3" name="Content Placeholder 2">
            <a:extLst>
              <a:ext uri="{FF2B5EF4-FFF2-40B4-BE49-F238E27FC236}">
                <a16:creationId xmlns:a16="http://schemas.microsoft.com/office/drawing/2014/main" id="{7C38EDB7-4002-44F3-9AA5-38A7D0CFD280}"/>
              </a:ext>
            </a:extLst>
          </p:cNvPr>
          <p:cNvSpPr>
            <a:spLocks noGrp="1"/>
          </p:cNvSpPr>
          <p:nvPr>
            <p:ph idx="1"/>
          </p:nvPr>
        </p:nvSpPr>
        <p:spPr/>
        <p:txBody>
          <a:bodyPr/>
          <a:lstStyle/>
          <a:p>
            <a:r>
              <a:rPr lang="en-US" dirty="0"/>
              <a:t>Freezers used in freezing of ice cream mix </a:t>
            </a:r>
          </a:p>
          <a:p>
            <a:r>
              <a:rPr lang="en-IN" dirty="0"/>
              <a:t>classified as follows</a:t>
            </a:r>
          </a:p>
          <a:p>
            <a:pPr marL="457200" indent="-457200">
              <a:buAutoNum type="alphaLcParenR"/>
            </a:pPr>
            <a:r>
              <a:rPr lang="en-US" dirty="0"/>
              <a:t>Batch freezer: Horizontal, direct expansion type </a:t>
            </a:r>
          </a:p>
          <a:p>
            <a:pPr marL="457200" indent="-457200">
              <a:buAutoNum type="alphaLcParenR"/>
            </a:pPr>
            <a:r>
              <a:rPr lang="en-US" dirty="0"/>
              <a:t> Continuous freezer: Horizontal, direct expansion type</a:t>
            </a:r>
          </a:p>
          <a:p>
            <a:pPr marL="457200" indent="-457200">
              <a:buAutoNum type="alphaLcParenR"/>
            </a:pPr>
            <a:r>
              <a:rPr lang="en-US" dirty="0"/>
              <a:t>  Soft– serve freezer: Batch and automatic continuous freezers of the direct expansion type</a:t>
            </a:r>
            <a:endParaRPr lang="en-IN" dirty="0"/>
          </a:p>
        </p:txBody>
      </p:sp>
    </p:spTree>
    <p:extLst>
      <p:ext uri="{BB962C8B-B14F-4D97-AF65-F5344CB8AC3E}">
        <p14:creationId xmlns:p14="http://schemas.microsoft.com/office/powerpoint/2010/main" val="1336885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D6D7B-CD9B-41B7-8E25-8992F8E82D0F}"/>
              </a:ext>
            </a:extLst>
          </p:cNvPr>
          <p:cNvSpPr>
            <a:spLocks noGrp="1"/>
          </p:cNvSpPr>
          <p:nvPr>
            <p:ph type="title"/>
          </p:nvPr>
        </p:nvSpPr>
        <p:spPr/>
        <p:txBody>
          <a:bodyPr/>
          <a:lstStyle/>
          <a:p>
            <a:r>
              <a:rPr lang="en-US" dirty="0"/>
              <a:t>Batch freezer</a:t>
            </a:r>
            <a:endParaRPr lang="en-IN" dirty="0"/>
          </a:p>
        </p:txBody>
      </p:sp>
      <p:sp>
        <p:nvSpPr>
          <p:cNvPr id="3" name="Content Placeholder 2">
            <a:extLst>
              <a:ext uri="{FF2B5EF4-FFF2-40B4-BE49-F238E27FC236}">
                <a16:creationId xmlns:a16="http://schemas.microsoft.com/office/drawing/2014/main" id="{160D791D-ABFD-477B-B931-4F4FE9E51BC5}"/>
              </a:ext>
            </a:extLst>
          </p:cNvPr>
          <p:cNvSpPr>
            <a:spLocks noGrp="1"/>
          </p:cNvSpPr>
          <p:nvPr>
            <p:ph idx="1"/>
          </p:nvPr>
        </p:nvSpPr>
        <p:spPr/>
        <p:txBody>
          <a:bodyPr/>
          <a:lstStyle/>
          <a:p>
            <a:endParaRPr lang="en-IN" dirty="0"/>
          </a:p>
          <a:p>
            <a:pPr marL="0" indent="0" algn="just">
              <a:buNone/>
            </a:pPr>
            <a:r>
              <a:rPr lang="en-US" dirty="0"/>
              <a:t> B</a:t>
            </a:r>
            <a:r>
              <a:rPr lang="en-US" b="1" dirty="0"/>
              <a:t>atch</a:t>
            </a:r>
            <a:r>
              <a:rPr lang="en-US" dirty="0"/>
              <a:t> </a:t>
            </a:r>
            <a:r>
              <a:rPr lang="en-US" b="1" dirty="0"/>
              <a:t>freezer</a:t>
            </a:r>
            <a:r>
              <a:rPr lang="en-US" dirty="0"/>
              <a:t> is a machine used to commercially produce large volumes of </a:t>
            </a:r>
            <a:r>
              <a:rPr lang="en-US" b="1" dirty="0"/>
              <a:t>ice</a:t>
            </a:r>
            <a:r>
              <a:rPr lang="en-US" dirty="0"/>
              <a:t> </a:t>
            </a:r>
            <a:r>
              <a:rPr lang="en-US" b="1" dirty="0"/>
              <a:t>cream</a:t>
            </a:r>
            <a:r>
              <a:rPr lang="en-US" dirty="0"/>
              <a:t>, gelato, sorbet, </a:t>
            </a:r>
            <a:r>
              <a:rPr lang="en-US" b="1" dirty="0"/>
              <a:t>frozen</a:t>
            </a:r>
            <a:r>
              <a:rPr lang="en-US" dirty="0"/>
              <a:t> custard, and sherbet. In this </a:t>
            </a:r>
            <a:r>
              <a:rPr lang="en-US" b="1" dirty="0"/>
              <a:t>freezer</a:t>
            </a:r>
            <a:r>
              <a:rPr lang="en-US" dirty="0"/>
              <a:t>, the product mix (also called the base) is </a:t>
            </a:r>
            <a:r>
              <a:rPr lang="en-US" b="1" dirty="0"/>
              <a:t>frozen</a:t>
            </a:r>
            <a:r>
              <a:rPr lang="en-US" dirty="0"/>
              <a:t> and whipped simultaneously to create a smooth consistency in the </a:t>
            </a:r>
            <a:r>
              <a:rPr lang="en-US" b="1" dirty="0"/>
              <a:t>frozen</a:t>
            </a:r>
            <a:r>
              <a:rPr lang="en-US" dirty="0"/>
              <a:t> desserts.</a:t>
            </a:r>
            <a:endParaRPr lang="en-IN" dirty="0"/>
          </a:p>
          <a:p>
            <a:endParaRPr lang="en-IN" dirty="0"/>
          </a:p>
          <a:p>
            <a:r>
              <a:rPr lang="en-IN" dirty="0"/>
              <a:t>Preparation of the freezer</a:t>
            </a:r>
          </a:p>
          <a:p>
            <a:r>
              <a:rPr lang="en-US" dirty="0"/>
              <a:t>Addition of ice cream mix</a:t>
            </a:r>
          </a:p>
          <a:p>
            <a:r>
              <a:rPr lang="en-IN" dirty="0"/>
              <a:t>Incorporation of particulate inclusions</a:t>
            </a:r>
          </a:p>
        </p:txBody>
      </p:sp>
    </p:spTree>
    <p:extLst>
      <p:ext uri="{BB962C8B-B14F-4D97-AF65-F5344CB8AC3E}">
        <p14:creationId xmlns:p14="http://schemas.microsoft.com/office/powerpoint/2010/main" val="2159632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ice cream batch freezer">
            <a:extLst>
              <a:ext uri="{FF2B5EF4-FFF2-40B4-BE49-F238E27FC236}">
                <a16:creationId xmlns:a16="http://schemas.microsoft.com/office/drawing/2014/main" id="{C05F73FF-B006-4DC1-870A-DB6B7D0C0E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8501" y="1190847"/>
            <a:ext cx="5454503" cy="4508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88627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335</TotalTime>
  <Words>1174</Words>
  <Application>Microsoft Office PowerPoint</Application>
  <PresentationFormat>Widescreen</PresentationFormat>
  <Paragraphs>65</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Century Gothic</vt:lpstr>
      <vt:lpstr>Wingdings 3</vt:lpstr>
      <vt:lpstr>Ion</vt:lpstr>
      <vt:lpstr>ICE CREAM FREEZING &amp; FREEZERS</vt:lpstr>
      <vt:lpstr>                    FREEZING</vt:lpstr>
      <vt:lpstr>              Objectives of freezing</vt:lpstr>
      <vt:lpstr>  Factors affecting Freezing Time</vt:lpstr>
      <vt:lpstr>   Factors affecting Freezing Time</vt:lpstr>
      <vt:lpstr>  Changes during freezing process </vt:lpstr>
      <vt:lpstr>                       Freezers</vt:lpstr>
      <vt:lpstr>Batch freezer</vt:lpstr>
      <vt:lpstr>PowerPoint Presentation</vt:lpstr>
      <vt:lpstr> Cleaning and sanitizing the freezer</vt:lpstr>
      <vt:lpstr> Freezing control devices in batch freezer</vt:lpstr>
      <vt:lpstr>              Continuous freezer </vt:lpstr>
      <vt:lpstr>PowerPoint Presentation</vt:lpstr>
      <vt:lpstr>       CIP of continuous freezer</vt:lpstr>
      <vt:lpstr>          Soft– serve </vt:lpstr>
      <vt:lpstr>PowerPoint Presentation</vt:lpstr>
      <vt:lpstr>     Structure of frozen ice cream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ICE CREAM FREEZERS</dc:title>
  <dc:creator>DR.VK SINGH</dc:creator>
  <cp:lastModifiedBy>DR.VK SINGH</cp:lastModifiedBy>
  <cp:revision>45</cp:revision>
  <dcterms:created xsi:type="dcterms:W3CDTF">2020-04-18T07:45:29Z</dcterms:created>
  <dcterms:modified xsi:type="dcterms:W3CDTF">2020-04-20T04:44:40Z</dcterms:modified>
</cp:coreProperties>
</file>