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F4DCE8D9-9C3E-49FD-8991-D19CEB1DE4AD}" type="slidenum">
              <a:rPr lang="en-IN" smtClean="0"/>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4DCE8D9-9C3E-49FD-8991-D19CEB1DE4A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4DCE8D9-9C3E-49FD-8991-D19CEB1DE4A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4DCE8D9-9C3E-49FD-8991-D19CEB1DE4AD}"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4DCE8D9-9C3E-49FD-8991-D19CEB1DE4AD}" type="slidenum">
              <a:rPr lang="en-IN" smtClean="0"/>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4DCE8D9-9C3E-49FD-8991-D19CEB1DE4AD}"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F4DCE8D9-9C3E-49FD-8991-D19CEB1DE4A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F4DCE8D9-9C3E-49FD-8991-D19CEB1DE4A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F4DCE8D9-9C3E-49FD-8991-D19CEB1DE4AD}" type="slidenum">
              <a:rPr lang="en-IN" smtClean="0"/>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4DCE8D9-9C3E-49FD-8991-D19CEB1DE4AD}"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FCC50C9-997D-4404-AE67-F75AFDD92891}" type="datetimeFigureOut">
              <a:rPr lang="en-US" smtClean="0"/>
              <a:t>4/3/2020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4DCE8D9-9C3E-49FD-8991-D19CEB1DE4AD}" type="slidenum">
              <a:rPr lang="en-IN" smtClean="0"/>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CC50C9-997D-4404-AE67-F75AFDD92891}" type="datetimeFigureOut">
              <a:rPr lang="en-US" smtClean="0"/>
              <a:t>4/3/2020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4DCE8D9-9C3E-49FD-8991-D19CEB1DE4AD}" type="slidenum">
              <a:rPr lang="en-IN" smtClean="0"/>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1071546"/>
            <a:ext cx="7772400" cy="2314591"/>
          </a:xfrm>
        </p:spPr>
        <p:txBody>
          <a:bodyPr>
            <a:noAutofit/>
          </a:bodyPr>
          <a:lstStyle/>
          <a:p>
            <a:pPr algn="ctr"/>
            <a:r>
              <a:rPr lang="en-IN" sz="3200" b="1" dirty="0">
                <a:effectLst/>
              </a:rPr>
              <a:t>IMPORTANCE OF PLANNING, MONITORING, EVALUATION AND FOLLOW UP</a:t>
            </a:r>
            <a:r>
              <a:rPr lang="en-IN" sz="3200" dirty="0">
                <a:effectLst/>
              </a:rPr>
              <a:t/>
            </a:r>
            <a:br>
              <a:rPr lang="en-IN" sz="3200" dirty="0">
                <a:effectLst/>
              </a:rPr>
            </a:br>
            <a:endParaRPr lang="en-IN" sz="3200" dirty="0">
              <a:effectLst/>
            </a:endParaRPr>
          </a:p>
        </p:txBody>
      </p:sp>
      <p:sp>
        <p:nvSpPr>
          <p:cNvPr id="3" name="Subtitle 2"/>
          <p:cNvSpPr>
            <a:spLocks noGrp="1"/>
          </p:cNvSpPr>
          <p:nvPr>
            <p:ph type="subTitle" idx="1"/>
          </p:nvPr>
        </p:nvSpPr>
        <p:spPr>
          <a:xfrm>
            <a:off x="1432560" y="3857628"/>
            <a:ext cx="7406640" cy="1752600"/>
          </a:xfrm>
        </p:spPr>
        <p:txBody>
          <a:bodyPr>
            <a:normAutofit lnSpcReduction="10000"/>
          </a:bodyPr>
          <a:lstStyle/>
          <a:p>
            <a:pPr algn="ctr"/>
            <a:r>
              <a:rPr lang="en-IN" dirty="0" smtClean="0"/>
              <a:t>Entrepreneurship Development and Industrial Consultancy (DBM-421)</a:t>
            </a:r>
          </a:p>
          <a:p>
            <a:pPr algn="ctr"/>
            <a:endParaRPr lang="en-IN" dirty="0" smtClean="0"/>
          </a:p>
          <a:p>
            <a:pPr algn="ctr"/>
            <a:r>
              <a:rPr lang="en-IN" dirty="0" smtClean="0"/>
              <a:t>A K JHA</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42852"/>
            <a:ext cx="7498080" cy="582594"/>
          </a:xfrm>
        </p:spPr>
        <p:txBody>
          <a:bodyPr>
            <a:normAutofit fontScale="90000"/>
          </a:bodyPr>
          <a:lstStyle/>
          <a:p>
            <a:pPr algn="ctr"/>
            <a:r>
              <a:rPr lang="en-IN" sz="3600" b="1" dirty="0" smtClean="0"/>
              <a:t>Introduction</a:t>
            </a:r>
            <a:endParaRPr lang="en-IN" sz="3600" b="1" dirty="0"/>
          </a:p>
        </p:txBody>
      </p:sp>
      <p:sp>
        <p:nvSpPr>
          <p:cNvPr id="3" name="Content Placeholder 2"/>
          <p:cNvSpPr>
            <a:spLocks noGrp="1"/>
          </p:cNvSpPr>
          <p:nvPr>
            <p:ph idx="1"/>
          </p:nvPr>
        </p:nvSpPr>
        <p:spPr>
          <a:xfrm>
            <a:off x="1000100" y="857232"/>
            <a:ext cx="7933588" cy="4800600"/>
          </a:xfrm>
        </p:spPr>
        <p:txBody>
          <a:bodyPr>
            <a:normAutofit fontScale="92500"/>
          </a:bodyPr>
          <a:lstStyle/>
          <a:p>
            <a:pPr marL="4763" indent="0" algn="just">
              <a:buNone/>
            </a:pPr>
            <a:r>
              <a:rPr lang="en-IN" dirty="0" smtClean="0"/>
              <a:t>Planning, monitoring and evaluation (PME), and follow up are the key managerial functions.  Once the plan is prepared and implemented, its monitoring and evaluation are essential to see whether the plan is proceeding as per the original plan or there is any deviation. If deviations are found mid-course correction measures are essential to get the desired impact. </a:t>
            </a:r>
          </a:p>
          <a:p>
            <a:pPr marL="4763" indent="0" algn="just">
              <a:buNone/>
            </a:pPr>
            <a:r>
              <a:rPr lang="en-IN" dirty="0" smtClean="0"/>
              <a:t>In case of enterprise, planning is related to business plan activities.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42852"/>
            <a:ext cx="7498080" cy="857256"/>
          </a:xfrm>
        </p:spPr>
        <p:txBody>
          <a:bodyPr>
            <a:normAutofit/>
          </a:bodyPr>
          <a:lstStyle/>
          <a:p>
            <a:pPr algn="ctr"/>
            <a:r>
              <a:rPr lang="en-IN" sz="3600" b="1" dirty="0" smtClean="0">
                <a:effectLst/>
              </a:rPr>
              <a:t>Business Plan</a:t>
            </a:r>
            <a:endParaRPr lang="en-IN" sz="3600" b="1" dirty="0">
              <a:effectLst/>
            </a:endParaRPr>
          </a:p>
        </p:txBody>
      </p:sp>
      <p:sp>
        <p:nvSpPr>
          <p:cNvPr id="3" name="Content Placeholder 2"/>
          <p:cNvSpPr>
            <a:spLocks noGrp="1"/>
          </p:cNvSpPr>
          <p:nvPr>
            <p:ph idx="1"/>
          </p:nvPr>
        </p:nvSpPr>
        <p:spPr>
          <a:xfrm>
            <a:off x="928694" y="1142984"/>
            <a:ext cx="8143900" cy="5357850"/>
          </a:xfrm>
        </p:spPr>
        <p:txBody>
          <a:bodyPr>
            <a:normAutofit fontScale="77500" lnSpcReduction="20000"/>
          </a:bodyPr>
          <a:lstStyle/>
          <a:p>
            <a:pPr marL="4763" indent="0" algn="just">
              <a:buNone/>
            </a:pPr>
            <a:r>
              <a:rPr lang="en-IN" sz="4000" dirty="0" smtClean="0"/>
              <a:t>A business plan acts as a guide for entrepreneurs. </a:t>
            </a:r>
            <a:r>
              <a:rPr lang="en-IN" sz="4000" dirty="0" smtClean="0"/>
              <a:t>It </a:t>
            </a:r>
            <a:r>
              <a:rPr lang="en-IN" sz="4000" dirty="0" smtClean="0"/>
              <a:t>serves the following main </a:t>
            </a:r>
            <a:r>
              <a:rPr lang="en-IN" sz="4000" dirty="0" smtClean="0"/>
              <a:t>functions:</a:t>
            </a:r>
          </a:p>
          <a:p>
            <a:pPr marL="360363" indent="-355600" algn="just"/>
            <a:r>
              <a:rPr lang="en-IN" sz="3400" dirty="0" smtClean="0"/>
              <a:t>It </a:t>
            </a:r>
            <a:r>
              <a:rPr lang="en-IN" sz="3400" dirty="0" smtClean="0"/>
              <a:t>provides logical and structural overview of the enterprise highlighting the key activities to be carried out in different phases</a:t>
            </a:r>
            <a:r>
              <a:rPr lang="en-IN" sz="3400" dirty="0" smtClean="0"/>
              <a:t>.</a:t>
            </a:r>
          </a:p>
          <a:p>
            <a:pPr algn="just"/>
            <a:r>
              <a:rPr lang="en-IN" sz="3400" dirty="0" smtClean="0"/>
              <a:t>It provides guidelines to compare ongoing progress.</a:t>
            </a:r>
          </a:p>
          <a:p>
            <a:pPr algn="just"/>
            <a:r>
              <a:rPr lang="en-IN" sz="3400" dirty="0" smtClean="0"/>
              <a:t>It </a:t>
            </a:r>
            <a:r>
              <a:rPr lang="en-IN" sz="3400" dirty="0" smtClean="0"/>
              <a:t>identifies the key resources (man power, machines, time etc.) required at different stages of growth of </a:t>
            </a:r>
            <a:r>
              <a:rPr lang="en-IN" sz="3400" dirty="0" smtClean="0"/>
              <a:t>enterprise.</a:t>
            </a:r>
            <a:endParaRPr lang="en-IN" sz="3400" dirty="0" smtClean="0"/>
          </a:p>
          <a:p>
            <a:pPr algn="just"/>
            <a:r>
              <a:rPr lang="en-IN" sz="3400" dirty="0" smtClean="0"/>
              <a:t>It </a:t>
            </a:r>
            <a:r>
              <a:rPr lang="en-IN" sz="3400" dirty="0" smtClean="0"/>
              <a:t>helps in participative management as all the employees are aware about future </a:t>
            </a:r>
            <a:r>
              <a:rPr lang="en-IN" sz="3400" dirty="0" smtClean="0"/>
              <a:t>activities.</a:t>
            </a:r>
          </a:p>
          <a:p>
            <a:pPr algn="just"/>
            <a:r>
              <a:rPr lang="en-IN" sz="3400" dirty="0" smtClean="0"/>
              <a:t>It </a:t>
            </a:r>
            <a:r>
              <a:rPr lang="en-IN" sz="3400" dirty="0" smtClean="0"/>
              <a:t>provides an authentic document for communicating aspects of enterprise with financers, government and other stakeholders.</a:t>
            </a:r>
          </a:p>
          <a:p>
            <a:pPr marL="989013" lvl="1" indent="-349250" algn="just">
              <a:buFont typeface="Wingdings" pitchFamily="2" charset="2"/>
              <a:buChar char="§"/>
            </a:pPr>
            <a:endParaRPr lang="en-IN" dirty="0" smtClean="0"/>
          </a:p>
          <a:p>
            <a:pPr algn="just"/>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7568" y="142852"/>
            <a:ext cx="7933588" cy="654032"/>
          </a:xfrm>
        </p:spPr>
        <p:txBody>
          <a:bodyPr>
            <a:noAutofit/>
          </a:bodyPr>
          <a:lstStyle/>
          <a:p>
            <a:pPr algn="ctr"/>
            <a:r>
              <a:rPr lang="en-IN" sz="3200" b="1" dirty="0" smtClean="0">
                <a:effectLst/>
              </a:rPr>
              <a:t>Steps in Business </a:t>
            </a:r>
            <a:r>
              <a:rPr lang="en-IN" sz="3200" b="1" dirty="0" smtClean="0">
                <a:effectLst/>
              </a:rPr>
              <a:t>Planning Process</a:t>
            </a:r>
            <a:endParaRPr lang="en-IN" sz="3200" dirty="0">
              <a:effectLst/>
            </a:endParaRPr>
          </a:p>
        </p:txBody>
      </p:sp>
      <p:sp>
        <p:nvSpPr>
          <p:cNvPr id="3" name="Content Placeholder 2"/>
          <p:cNvSpPr>
            <a:spLocks noGrp="1"/>
          </p:cNvSpPr>
          <p:nvPr>
            <p:ph idx="1"/>
          </p:nvPr>
        </p:nvSpPr>
        <p:spPr>
          <a:xfrm>
            <a:off x="1071538" y="1071546"/>
            <a:ext cx="7862150" cy="5572164"/>
          </a:xfrm>
        </p:spPr>
        <p:txBody>
          <a:bodyPr>
            <a:normAutofit fontScale="77500" lnSpcReduction="20000"/>
          </a:bodyPr>
          <a:lstStyle/>
          <a:p>
            <a:pPr marL="519113" indent="-514350" algn="just">
              <a:buFont typeface="+mj-lt"/>
              <a:buAutoNum type="arabicPeriod"/>
            </a:pPr>
            <a:r>
              <a:rPr lang="en-IN" sz="2800" b="1" dirty="0" smtClean="0"/>
              <a:t>Idea generation</a:t>
            </a:r>
            <a:r>
              <a:rPr lang="en-IN" sz="2800" dirty="0" smtClean="0"/>
              <a:t>: This is the first preliminary stage of business planning process</a:t>
            </a:r>
            <a:r>
              <a:rPr lang="en-IN" sz="2800" dirty="0" smtClean="0"/>
              <a:t>. </a:t>
            </a:r>
          </a:p>
          <a:p>
            <a:pPr marL="519113" indent="-514350" algn="just">
              <a:buFont typeface="+mj-lt"/>
              <a:buAutoNum type="arabicPeriod"/>
            </a:pPr>
            <a:r>
              <a:rPr lang="en-IN" sz="2800" b="1" dirty="0" smtClean="0"/>
              <a:t>Assessing </a:t>
            </a:r>
            <a:r>
              <a:rPr lang="en-IN" sz="2800" b="1" dirty="0" smtClean="0"/>
              <a:t>the environment: </a:t>
            </a:r>
            <a:r>
              <a:rPr lang="en-IN" sz="2800" dirty="0" smtClean="0"/>
              <a:t> </a:t>
            </a:r>
            <a:r>
              <a:rPr lang="en-IN" sz="2800" dirty="0" smtClean="0"/>
              <a:t>It is necessary to </a:t>
            </a:r>
            <a:r>
              <a:rPr lang="en-IN" sz="2800" dirty="0" smtClean="0"/>
              <a:t>analyze </a:t>
            </a:r>
            <a:r>
              <a:rPr lang="en-IN" sz="2800" dirty="0" smtClean="0"/>
              <a:t>both macro (external) and micro (internal) environments </a:t>
            </a:r>
            <a:r>
              <a:rPr lang="en-IN" sz="2800" dirty="0" smtClean="0"/>
              <a:t>to </a:t>
            </a:r>
            <a:r>
              <a:rPr lang="en-IN" sz="2800" dirty="0" smtClean="0"/>
              <a:t>know strength, weakness, opportunities and threats faced by the organization/entrepreneur. </a:t>
            </a:r>
            <a:endParaRPr lang="en-IN" sz="2800" dirty="0" smtClean="0"/>
          </a:p>
          <a:p>
            <a:pPr marL="519113" indent="-514350" algn="just">
              <a:buFont typeface="+mj-lt"/>
              <a:buAutoNum type="arabicPeriod"/>
            </a:pPr>
            <a:r>
              <a:rPr lang="en-IN" sz="2800" b="1" dirty="0" smtClean="0"/>
              <a:t>Feasibility analysis: </a:t>
            </a:r>
            <a:r>
              <a:rPr lang="en-IN" sz="2800" dirty="0" smtClean="0"/>
              <a:t>On finding the environment suitable for the enterprise, detailed feasibility study is to be carried out viz., market feasibility, technical</a:t>
            </a:r>
            <a:r>
              <a:rPr lang="en-IN" sz="2800" dirty="0" smtClean="0"/>
              <a:t>/ operational </a:t>
            </a:r>
            <a:r>
              <a:rPr lang="en-IN" sz="2800" dirty="0" smtClean="0"/>
              <a:t>feasibility and financial feasibility</a:t>
            </a:r>
            <a:r>
              <a:rPr lang="en-IN" sz="2800" dirty="0" smtClean="0"/>
              <a:t>.</a:t>
            </a:r>
          </a:p>
          <a:p>
            <a:pPr marL="519113" indent="-514350" algn="just">
              <a:buFont typeface="+mj-lt"/>
              <a:buAutoNum type="arabicPeriod"/>
            </a:pPr>
            <a:r>
              <a:rPr lang="en-IN" sz="2800" b="1" dirty="0" smtClean="0"/>
              <a:t>Project report preparation: </a:t>
            </a:r>
            <a:r>
              <a:rPr lang="en-IN" sz="2800" dirty="0" smtClean="0"/>
              <a:t>Using the information so far collected, a project report/ business plan is prepared. A business plan is a written document describing step by step strategies to establish and operate an enterprise</a:t>
            </a:r>
            <a:r>
              <a:rPr lang="en-IN" sz="2800" dirty="0" smtClean="0"/>
              <a:t>.</a:t>
            </a:r>
          </a:p>
          <a:p>
            <a:pPr marL="519113" indent="-514350" algn="just">
              <a:buFont typeface="+mj-lt"/>
              <a:buAutoNum type="arabicPeriod"/>
            </a:pPr>
            <a:r>
              <a:rPr lang="en-IN" sz="2900" b="1" dirty="0" smtClean="0"/>
              <a:t>Evaluation, control &amp; review: </a:t>
            </a:r>
            <a:r>
              <a:rPr lang="en-IN" sz="2900" dirty="0" smtClean="0"/>
              <a:t>In order to retain leading position in today’s competitive business world, it is necessary for an enterprise to continuously evaluate the functioning and do necessary revisions in the light of changed circumstances</a:t>
            </a:r>
            <a:r>
              <a:rPr lang="en-IN" sz="2900" dirty="0" smtClean="0"/>
              <a:t>.</a:t>
            </a:r>
            <a:endParaRPr lang="en-IN" sz="2800" dirty="0" smtClean="0"/>
          </a:p>
          <a:p>
            <a:pPr marL="4763" indent="0">
              <a:buNone/>
            </a:pPr>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357166"/>
            <a:ext cx="7933588" cy="6500834"/>
          </a:xfrm>
        </p:spPr>
        <p:txBody>
          <a:bodyPr>
            <a:noAutofit/>
          </a:bodyPr>
          <a:lstStyle/>
          <a:p>
            <a:pPr marL="4763" indent="0" algn="just">
              <a:buNone/>
            </a:pPr>
            <a:r>
              <a:rPr lang="en-IN" sz="2000" b="1" dirty="0" smtClean="0"/>
              <a:t>Developing a Business Plan</a:t>
            </a:r>
            <a:endParaRPr lang="en-IN" sz="2000" dirty="0" smtClean="0"/>
          </a:p>
          <a:p>
            <a:pPr marL="4763" indent="0" algn="just">
              <a:buNone/>
            </a:pPr>
            <a:r>
              <a:rPr lang="en-IN" sz="2000" dirty="0" smtClean="0"/>
              <a:t>A </a:t>
            </a:r>
            <a:r>
              <a:rPr lang="en-IN" sz="2000" dirty="0" smtClean="0"/>
              <a:t>business plan is an important step in establishing any new enterprise. </a:t>
            </a:r>
            <a:r>
              <a:rPr lang="en-IN" sz="2000" dirty="0" smtClean="0"/>
              <a:t>It acts </a:t>
            </a:r>
            <a:r>
              <a:rPr lang="en-IN" sz="2000" dirty="0" smtClean="0"/>
              <a:t>as a roadmap to guide the future of the enterprise and provide direction for expansion, diversification and evaluation of the enterprise</a:t>
            </a:r>
            <a:r>
              <a:rPr lang="en-IN" sz="2000" dirty="0" smtClean="0"/>
              <a:t>.</a:t>
            </a:r>
          </a:p>
          <a:p>
            <a:pPr marL="4763" indent="0" algn="just">
              <a:buNone/>
            </a:pPr>
            <a:endParaRPr lang="en-IN" sz="900" dirty="0" smtClean="0"/>
          </a:p>
          <a:p>
            <a:pPr marL="4763" indent="0" algn="just">
              <a:buNone/>
            </a:pPr>
            <a:r>
              <a:rPr lang="en-IN" sz="2000" b="1" dirty="0" smtClean="0"/>
              <a:t>Format </a:t>
            </a:r>
            <a:r>
              <a:rPr lang="en-IN" sz="2000" b="1" dirty="0" smtClean="0"/>
              <a:t>of </a:t>
            </a:r>
            <a:r>
              <a:rPr lang="en-IN" sz="2000" b="1" dirty="0" smtClean="0"/>
              <a:t>Business Plan</a:t>
            </a:r>
          </a:p>
          <a:p>
            <a:pPr marL="4763" indent="0" algn="just">
              <a:buNone/>
            </a:pPr>
            <a:r>
              <a:rPr lang="en-IN" sz="2000" dirty="0" smtClean="0"/>
              <a:t>The </a:t>
            </a:r>
            <a:r>
              <a:rPr lang="en-IN" sz="2000" dirty="0" smtClean="0"/>
              <a:t>business plan should be professional so that enterprise is portrayed in a positive manner. Financial assistance is obtained based upon business plan. A business plan should include executive summary, mission statement, goods and objectives, back ground information, organizational matters, marketing plan and financial plan</a:t>
            </a:r>
            <a:r>
              <a:rPr lang="en-IN" sz="2000" dirty="0" smtClean="0"/>
              <a:t>.</a:t>
            </a:r>
          </a:p>
          <a:p>
            <a:pPr marL="4763" indent="0" algn="just">
              <a:buNone/>
            </a:pPr>
            <a:endParaRPr lang="en-IN" sz="1000" dirty="0" smtClean="0"/>
          </a:p>
          <a:p>
            <a:pPr marL="4763" indent="0" algn="just">
              <a:buNone/>
            </a:pPr>
            <a:r>
              <a:rPr lang="en-IN" sz="2000" b="1" dirty="0" smtClean="0"/>
              <a:t>Executive </a:t>
            </a:r>
            <a:r>
              <a:rPr lang="en-IN" sz="2000" b="1" dirty="0" smtClean="0"/>
              <a:t>Summary</a:t>
            </a:r>
          </a:p>
          <a:p>
            <a:pPr marL="4763" indent="0" algn="just">
              <a:buNone/>
            </a:pPr>
            <a:r>
              <a:rPr lang="en-IN" sz="2000" dirty="0" smtClean="0"/>
              <a:t>It describes the business or proposed changes to the existing business and category of industry to which the business / enterprise belongs. It outlines the direction and future plans or goods of the company, the methods to be employed to achieve the goals. It also describes challenges that will be faced by the enterprise / business.</a:t>
            </a:r>
            <a:endParaRPr lang="en-IN" sz="2000" dirty="0" smtClean="0"/>
          </a:p>
          <a:p>
            <a:pPr marL="4763" indent="0" algn="just">
              <a:buNone/>
            </a:pPr>
            <a:r>
              <a:rPr lang="en-IN" sz="2000" b="1" dirty="0" smtClean="0"/>
              <a:t/>
            </a:r>
            <a:br>
              <a:rPr lang="en-IN" sz="2000" b="1" dirty="0" smtClean="0"/>
            </a:br>
            <a:endParaRPr lang="en-IN"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214290"/>
            <a:ext cx="7933588" cy="6643710"/>
          </a:xfrm>
        </p:spPr>
        <p:txBody>
          <a:bodyPr>
            <a:noAutofit/>
          </a:bodyPr>
          <a:lstStyle/>
          <a:p>
            <a:pPr marL="4763" indent="0" algn="just">
              <a:buNone/>
            </a:pPr>
            <a:r>
              <a:rPr lang="en-IN" sz="2800" b="1" dirty="0" smtClean="0"/>
              <a:t>Mission, goals and </a:t>
            </a:r>
            <a:r>
              <a:rPr lang="en-IN" sz="2800" b="1" dirty="0" smtClean="0"/>
              <a:t>objectives</a:t>
            </a:r>
            <a:endParaRPr lang="en-IN" sz="2400" b="1" dirty="0" smtClean="0"/>
          </a:p>
          <a:p>
            <a:pPr marL="360363" indent="-355600" algn="just"/>
            <a:r>
              <a:rPr lang="en-IN" sz="2400" dirty="0" smtClean="0"/>
              <a:t>The mission statement should be </a:t>
            </a:r>
            <a:r>
              <a:rPr lang="en-IN" sz="2400" dirty="0" smtClean="0"/>
              <a:t>short</a:t>
            </a:r>
          </a:p>
          <a:p>
            <a:pPr marL="360363" indent="-355600" algn="just"/>
            <a:r>
              <a:rPr lang="en-IN" sz="2400" dirty="0" smtClean="0"/>
              <a:t>should give </a:t>
            </a:r>
            <a:r>
              <a:rPr lang="en-IN" sz="2400" dirty="0" smtClean="0"/>
              <a:t>the key idea or reasons for existence of enterprise. </a:t>
            </a:r>
            <a:endParaRPr lang="en-IN" sz="2400" dirty="0" smtClean="0"/>
          </a:p>
          <a:p>
            <a:pPr marL="360363" indent="-355600" algn="just"/>
            <a:r>
              <a:rPr lang="en-IN" sz="2400" dirty="0" smtClean="0"/>
              <a:t>Goals </a:t>
            </a:r>
            <a:r>
              <a:rPr lang="en-IN" sz="2400" dirty="0" smtClean="0"/>
              <a:t>and objective </a:t>
            </a:r>
            <a:r>
              <a:rPr lang="en-IN" sz="2400" dirty="0" smtClean="0"/>
              <a:t>should show</a:t>
            </a:r>
          </a:p>
          <a:p>
            <a:pPr marL="809625" lvl="1" indent="-531813" algn="just"/>
            <a:r>
              <a:rPr lang="en-IN" sz="2000" dirty="0" smtClean="0"/>
              <a:t>what </a:t>
            </a:r>
            <a:r>
              <a:rPr lang="en-IN" sz="2000" dirty="0" smtClean="0"/>
              <a:t>the business wishes to accomplish and the steps needed to obtain the desired results. </a:t>
            </a:r>
            <a:endParaRPr lang="en-IN" sz="2000" dirty="0" smtClean="0"/>
          </a:p>
          <a:p>
            <a:pPr marL="809625" lvl="1" indent="-531813" algn="just"/>
            <a:r>
              <a:rPr lang="en-IN" sz="2000" dirty="0" smtClean="0"/>
              <a:t>Goals </a:t>
            </a:r>
            <a:r>
              <a:rPr lang="en-IN" sz="2000" dirty="0" smtClean="0"/>
              <a:t>and objectives should be specific, measurable, attainable, reasonable and time bound. </a:t>
            </a:r>
            <a:endParaRPr lang="en-IN" sz="2000" dirty="0" smtClean="0"/>
          </a:p>
          <a:p>
            <a:pPr marL="809625" lvl="1" indent="-531813" algn="just"/>
            <a:endParaRPr lang="en-IN" sz="1100" dirty="0" smtClean="0"/>
          </a:p>
          <a:p>
            <a:pPr marL="535305" indent="-531813" algn="just">
              <a:buNone/>
            </a:pPr>
            <a:r>
              <a:rPr lang="en-IN" sz="2400" b="1" dirty="0" smtClean="0"/>
              <a:t>Background </a:t>
            </a:r>
            <a:r>
              <a:rPr lang="en-IN" sz="2400" b="1" dirty="0" smtClean="0"/>
              <a:t>information</a:t>
            </a:r>
          </a:p>
          <a:p>
            <a:pPr marL="0" indent="0" algn="just">
              <a:buNone/>
            </a:pPr>
            <a:r>
              <a:rPr lang="en-IN" sz="2400" dirty="0" smtClean="0"/>
              <a:t>This </a:t>
            </a:r>
            <a:r>
              <a:rPr lang="en-IN" sz="2400" dirty="0" smtClean="0"/>
              <a:t>covers information about history of the enterprise, the current state of industry in which enterprise fall and information from the reputed sources about future of industry in which enterprise </a:t>
            </a:r>
            <a:r>
              <a:rPr lang="en-IN" sz="2400" dirty="0" smtClean="0"/>
              <a:t>falls</a:t>
            </a:r>
          </a:p>
          <a:p>
            <a:pPr marL="0" indent="0" algn="just">
              <a:buNone/>
            </a:pPr>
            <a:endParaRPr lang="en-IN" sz="1200" dirty="0" smtClean="0"/>
          </a:p>
          <a:p>
            <a:pPr marL="0" indent="0" algn="just">
              <a:buNone/>
            </a:pPr>
            <a:endParaRPr lang="en-IN" sz="2400" dirty="0" smtClean="0"/>
          </a:p>
          <a:p>
            <a:pPr marL="0" indent="0" algn="just">
              <a:buNone/>
            </a:pPr>
            <a:r>
              <a:rPr lang="en-IN" sz="2400" b="1" dirty="0" smtClean="0"/>
              <a:t/>
            </a:r>
            <a:br>
              <a:rPr lang="en-IN" sz="2400" b="1" dirty="0" smtClean="0"/>
            </a:br>
            <a:endParaRPr lang="en-IN" sz="2400" dirty="0" smtClean="0"/>
          </a:p>
          <a:p>
            <a:pPr marL="4763" indent="0" algn="just">
              <a:buNone/>
            </a:pPr>
            <a:r>
              <a:rPr lang="en-IN" sz="2400" dirty="0" smtClean="0"/>
              <a:t/>
            </a:r>
            <a:br>
              <a:rPr lang="en-IN" sz="2400" dirty="0" smtClean="0"/>
            </a:br>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642918"/>
            <a:ext cx="7933588" cy="5857916"/>
          </a:xfrm>
        </p:spPr>
        <p:txBody>
          <a:bodyPr>
            <a:noAutofit/>
          </a:bodyPr>
          <a:lstStyle/>
          <a:p>
            <a:pPr marL="0" indent="0" algn="just">
              <a:buNone/>
            </a:pPr>
            <a:r>
              <a:rPr lang="en-IN" sz="2200" b="1" dirty="0" smtClean="0"/>
              <a:t>Organizational structure</a:t>
            </a:r>
          </a:p>
          <a:p>
            <a:pPr marL="0" indent="0" algn="just">
              <a:buNone/>
            </a:pPr>
            <a:r>
              <a:rPr lang="en-IN" sz="2200" dirty="0" smtClean="0"/>
              <a:t>This </a:t>
            </a:r>
            <a:r>
              <a:rPr lang="en-IN" sz="2200" dirty="0" smtClean="0"/>
              <a:t>includes description about organizational structure, management team, risk management etc. There are different forms of organization structures. The structure selected should be appropriate to the management skills and style of the owners</a:t>
            </a:r>
            <a:r>
              <a:rPr lang="en-IN" sz="2200" dirty="0" smtClean="0"/>
              <a:t>.</a:t>
            </a:r>
          </a:p>
          <a:p>
            <a:pPr marL="0" indent="0" algn="just">
              <a:buNone/>
            </a:pPr>
            <a:endParaRPr lang="en-IN" sz="2200" dirty="0" smtClean="0"/>
          </a:p>
          <a:p>
            <a:pPr marL="0" indent="0" algn="just">
              <a:buNone/>
            </a:pPr>
            <a:r>
              <a:rPr lang="en-IN" sz="2200" b="1" dirty="0" smtClean="0"/>
              <a:t>Marketing plan</a:t>
            </a:r>
          </a:p>
          <a:p>
            <a:pPr marL="0" indent="0" algn="just">
              <a:buNone/>
            </a:pPr>
            <a:r>
              <a:rPr lang="en-IN" sz="2200" dirty="0" smtClean="0"/>
              <a:t>It </a:t>
            </a:r>
            <a:r>
              <a:rPr lang="en-IN" sz="2200" dirty="0" smtClean="0"/>
              <a:t>covers aspects like characteristics and advantages of product of the enterprise, sales location, promotion, advertising, pricing and the associated costs of all market related activities</a:t>
            </a:r>
            <a:r>
              <a:rPr lang="en-IN" sz="2200" dirty="0" smtClean="0"/>
              <a:t>.</a:t>
            </a:r>
          </a:p>
          <a:p>
            <a:pPr marL="0" indent="0" algn="just">
              <a:buNone/>
            </a:pPr>
            <a:endParaRPr lang="en-IN" sz="2200" dirty="0" smtClean="0"/>
          </a:p>
          <a:p>
            <a:pPr marL="0" indent="0" algn="just">
              <a:buNone/>
            </a:pPr>
            <a:r>
              <a:rPr lang="en-IN" sz="2200" b="1" dirty="0" smtClean="0"/>
              <a:t>Financial </a:t>
            </a:r>
            <a:r>
              <a:rPr lang="en-IN" sz="2200" b="1" dirty="0" smtClean="0"/>
              <a:t>plan</a:t>
            </a:r>
          </a:p>
          <a:p>
            <a:pPr marL="0" indent="0" algn="just">
              <a:buNone/>
            </a:pPr>
            <a:r>
              <a:rPr lang="en-IN" sz="2200" dirty="0" smtClean="0"/>
              <a:t>This </a:t>
            </a:r>
            <a:r>
              <a:rPr lang="en-IN" sz="2200" dirty="0" smtClean="0"/>
              <a:t>covers aspects of types of records to be maintained, signing authority for banking transactions, financial assumption etc. Financial projection for at least five years should be indicated.</a:t>
            </a:r>
          </a:p>
          <a:p>
            <a:pPr marL="0" indent="0" algn="just">
              <a:buNone/>
            </a:pPr>
            <a:endParaRPr lang="en-IN" sz="2200" dirty="0" smtClean="0"/>
          </a:p>
          <a:p>
            <a:pPr marL="0" indent="0" algn="just">
              <a:buNone/>
            </a:pPr>
            <a:r>
              <a:rPr lang="en-IN" sz="2200" b="1" dirty="0" smtClean="0"/>
              <a:t/>
            </a:r>
            <a:br>
              <a:rPr lang="en-IN" sz="2200" b="1" dirty="0" smtClean="0"/>
            </a:br>
            <a:endParaRPr lang="en-IN" sz="2200" dirty="0" smtClean="0"/>
          </a:p>
          <a:p>
            <a:pPr marL="4763" indent="0" algn="just">
              <a:buNone/>
            </a:pPr>
            <a:r>
              <a:rPr lang="en-IN" sz="2200" dirty="0" smtClean="0"/>
              <a:t/>
            </a:r>
            <a:br>
              <a:rPr lang="en-IN" sz="2200" dirty="0" smtClean="0"/>
            </a:br>
            <a:endParaRPr lang="en-IN" sz="2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TotalTime>
  <Words>588</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IMPORTANCE OF PLANNING, MONITORING, EVALUATION AND FOLLOW UP </vt:lpstr>
      <vt:lpstr>Introduction</vt:lpstr>
      <vt:lpstr>Business Plan</vt:lpstr>
      <vt:lpstr>Steps in Business Planning Process</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PLANNING, MONITORING, EVALUATION AND FOLLOW UP </dc:title>
  <dc:creator>My</dc:creator>
  <cp:lastModifiedBy>My</cp:lastModifiedBy>
  <cp:revision>9</cp:revision>
  <dcterms:created xsi:type="dcterms:W3CDTF">2020-04-03T11:49:11Z</dcterms:created>
  <dcterms:modified xsi:type="dcterms:W3CDTF">2020-04-03T12:43:51Z</dcterms:modified>
</cp:coreProperties>
</file>