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62" r:id="rId3"/>
    <p:sldId id="275" r:id="rId4"/>
    <p:sldId id="269" r:id="rId5"/>
    <p:sldId id="274" r:id="rId6"/>
    <p:sldId id="270" r:id="rId7"/>
    <p:sldId id="271" r:id="rId8"/>
    <p:sldId id="276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4/14/2020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4/14/2020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4/14/2020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4/14/2020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4/14/2020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4/14/2020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4/14/2020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4/14/2020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4/14/2020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4/14/2020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4/14/2020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1B22F07-8384-44D5-94AA-C172A11271EA}" type="datetimeFigureOut">
              <a:rPr lang="en-US" smtClean="0"/>
              <a:pPr/>
              <a:t>4/14/2020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703266"/>
            <a:ext cx="8072462" cy="2225668"/>
          </a:xfrm>
        </p:spPr>
        <p:txBody>
          <a:bodyPr>
            <a:normAutofit/>
          </a:bodyPr>
          <a:lstStyle/>
          <a:p>
            <a:pPr algn="ctr"/>
            <a:r>
              <a:rPr lang="en-IN" sz="3000" b="1" dirty="0" smtClean="0">
                <a:effectLst/>
                <a:latin typeface="Times New Roman" pitchFamily="18" charset="0"/>
                <a:cs typeface="Times New Roman" pitchFamily="18" charset="0"/>
              </a:rPr>
              <a:t>Indian Social, Political and Economic Systems:</a:t>
            </a:r>
            <a:br>
              <a:rPr lang="en-IN" sz="30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IN" sz="30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000" dirty="0" smtClean="0">
                <a:effectLst/>
                <a:latin typeface="Times New Roman" pitchFamily="18" charset="0"/>
                <a:cs typeface="Times New Roman" pitchFamily="18" charset="0"/>
              </a:rPr>
              <a:t>Implication for decision making by individual entrepreneurs</a:t>
            </a:r>
            <a:endParaRPr lang="en-IN" sz="3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643314"/>
            <a:ext cx="7498080" cy="21431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sz="2400" dirty="0" smtClean="0"/>
              <a:t>Entrepreneurship Development and Industrial Consultancy (DBM-421)</a:t>
            </a:r>
          </a:p>
          <a:p>
            <a:pPr algn="ctr"/>
            <a:endParaRPr lang="en-IN" sz="2800" dirty="0" smtClean="0"/>
          </a:p>
          <a:p>
            <a:pPr algn="ctr">
              <a:buNone/>
            </a:pPr>
            <a:r>
              <a:rPr lang="en-IN" sz="2800" dirty="0" smtClean="0"/>
              <a:t>A. K. </a:t>
            </a:r>
            <a:r>
              <a:rPr lang="en-IN" sz="2800" dirty="0" err="1" smtClean="0"/>
              <a:t>Jha</a:t>
            </a:r>
            <a:endParaRPr lang="en-IN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428736"/>
            <a:ext cx="7786742" cy="4786346"/>
          </a:xfrm>
        </p:spPr>
        <p:txBody>
          <a:bodyPr>
            <a:normAutofit/>
          </a:bodyPr>
          <a:lstStyle/>
          <a:p>
            <a:r>
              <a:rPr lang="en-IN" dirty="0" smtClean="0"/>
              <a:t>India is a secular country. </a:t>
            </a:r>
          </a:p>
          <a:p>
            <a:r>
              <a:rPr lang="en-IN" dirty="0" smtClean="0"/>
              <a:t>Religion is one of the cultural variables. </a:t>
            </a:r>
          </a:p>
          <a:p>
            <a:r>
              <a:rPr lang="en-IN" dirty="0" smtClean="0"/>
              <a:t>Religion shapes the values and beliefs of a person </a:t>
            </a:r>
          </a:p>
          <a:p>
            <a:pPr lvl="1"/>
            <a:r>
              <a:rPr lang="en-IN" dirty="0" smtClean="0"/>
              <a:t>It also has an influence on entrepreneurial behaviour </a:t>
            </a:r>
          </a:p>
          <a:p>
            <a:pPr lvl="1"/>
            <a:r>
              <a:rPr lang="en-IN" dirty="0" smtClean="0"/>
              <a:t>Type of business  and</a:t>
            </a:r>
          </a:p>
          <a:p>
            <a:pPr lvl="1"/>
            <a:r>
              <a:rPr lang="en-IN" dirty="0" smtClean="0"/>
              <a:t>Women’s participation in business. </a:t>
            </a:r>
          </a:p>
          <a:p>
            <a:endParaRPr lang="en-IN" sz="2800" dirty="0" smtClean="0"/>
          </a:p>
          <a:p>
            <a:endParaRPr lang="en-IN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7224" y="631828"/>
            <a:ext cx="8286776" cy="582594"/>
          </a:xfrm>
        </p:spPr>
        <p:txBody>
          <a:bodyPr>
            <a:noAutofit/>
          </a:bodyPr>
          <a:lstStyle/>
          <a:p>
            <a:pPr algn="ctr"/>
            <a:r>
              <a:rPr lang="en-IN" sz="3000" b="1" dirty="0" smtClean="0">
                <a:effectLst/>
              </a:rPr>
              <a:t>Indian Social, Political &amp; Economic Systems</a:t>
            </a:r>
            <a:endParaRPr lang="en-IN" sz="3000" b="1" dirty="0"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071546"/>
            <a:ext cx="7786742" cy="5572164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S</a:t>
            </a:r>
            <a:r>
              <a:rPr lang="en-US" dirty="0" err="1" smtClean="0"/>
              <a:t>ocio</a:t>
            </a:r>
            <a:r>
              <a:rPr lang="en-US" dirty="0" smtClean="0"/>
              <a:t>-cultural environment encompasses all the variables which are not included in economic or political environment.</a:t>
            </a:r>
          </a:p>
          <a:p>
            <a:pPr algn="just"/>
            <a:r>
              <a:rPr lang="en-US" dirty="0" smtClean="0"/>
              <a:t>The socio cultural environment include whole range of </a:t>
            </a:r>
          </a:p>
          <a:p>
            <a:pPr lvl="1" algn="just"/>
            <a:r>
              <a:rPr lang="en-US" dirty="0" smtClean="0"/>
              <a:t>behaviors and relationships in which people engage in their private and personal lives including the characteristic of population, age, sex, race, class values and attitudes, lifestyle and relationships.</a:t>
            </a:r>
            <a:endParaRPr lang="en-IN" dirty="0" smtClean="0"/>
          </a:p>
          <a:p>
            <a:pPr algn="just"/>
            <a:endParaRPr lang="en-IN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7224" y="274638"/>
            <a:ext cx="8286776" cy="582594"/>
          </a:xfrm>
        </p:spPr>
        <p:txBody>
          <a:bodyPr>
            <a:noAutofit/>
          </a:bodyPr>
          <a:lstStyle/>
          <a:p>
            <a:pPr algn="ctr"/>
            <a:r>
              <a:rPr lang="en-IN" sz="3600" b="1" dirty="0" smtClean="0">
                <a:effectLst/>
              </a:rPr>
              <a:t>S</a:t>
            </a:r>
            <a:r>
              <a:rPr lang="en-US" sz="3600" b="1" dirty="0" err="1" smtClean="0">
                <a:effectLst/>
              </a:rPr>
              <a:t>ocio</a:t>
            </a:r>
            <a:r>
              <a:rPr lang="en-US" sz="3600" b="1" dirty="0" smtClean="0">
                <a:effectLst/>
              </a:rPr>
              <a:t>-cultural Environment</a:t>
            </a:r>
            <a:endParaRPr lang="en-IN" sz="3200" b="1" dirty="0"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600068"/>
            <a:ext cx="7858180" cy="5686452"/>
          </a:xfrm>
        </p:spPr>
        <p:txBody>
          <a:bodyPr>
            <a:noAutofit/>
          </a:bodyPr>
          <a:lstStyle/>
          <a:p>
            <a:pPr marL="282575" indent="-282575"/>
            <a:r>
              <a:rPr lang="en-US" dirty="0" smtClean="0"/>
              <a:t>Cultural factors</a:t>
            </a:r>
            <a:endParaRPr lang="en-IN" dirty="0" smtClean="0"/>
          </a:p>
          <a:p>
            <a:pPr lvl="1"/>
            <a:r>
              <a:rPr lang="en-US" dirty="0" smtClean="0"/>
              <a:t>Culture is a phenomena exhibited by groups and this can mean society as a whole (national culture), groups within society (sub culture) or even groups of societies and nations (trans national culture). For example,  many times the word "Indian culture " is used. </a:t>
            </a:r>
            <a:endParaRPr lang="en-US" sz="3200" dirty="0" smtClean="0"/>
          </a:p>
          <a:p>
            <a:pPr lvl="4"/>
            <a:r>
              <a:rPr lang="en-US" sz="2400" dirty="0" smtClean="0"/>
              <a:t>This implies that there are certain values and way of life that Indian societies might be sharing.</a:t>
            </a:r>
            <a:endParaRPr lang="en-IN" sz="1800" dirty="0" smtClean="0"/>
          </a:p>
          <a:p>
            <a:r>
              <a:rPr lang="en-US" dirty="0" smtClean="0"/>
              <a:t>Social factors</a:t>
            </a:r>
            <a:endParaRPr lang="en-IN" dirty="0" smtClean="0"/>
          </a:p>
          <a:p>
            <a:pPr lvl="2"/>
            <a:r>
              <a:rPr lang="en-US" dirty="0" smtClean="0"/>
              <a:t>It includes </a:t>
            </a:r>
            <a:r>
              <a:rPr lang="en-US" dirty="0" err="1" smtClean="0"/>
              <a:t>programmes</a:t>
            </a:r>
            <a:r>
              <a:rPr lang="en-US" dirty="0" smtClean="0"/>
              <a:t> and policies of the government aimed at improving the living standards of the people of that country by better availability of public services.</a:t>
            </a:r>
          </a:p>
          <a:p>
            <a:pPr>
              <a:buNone/>
            </a:pPr>
            <a:endParaRPr lang="en-IN" sz="28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600068"/>
            <a:ext cx="7929618" cy="5543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 smtClean="0"/>
              <a:t>Different aspects of social environment:</a:t>
            </a:r>
          </a:p>
          <a:p>
            <a:pPr>
              <a:buNone/>
            </a:pPr>
            <a:endParaRPr lang="en-IN" sz="500" b="1" dirty="0" smtClean="0"/>
          </a:p>
          <a:p>
            <a:r>
              <a:rPr lang="en-US" sz="2800" dirty="0" smtClean="0"/>
              <a:t>Poverty and its alleviation programs </a:t>
            </a:r>
          </a:p>
          <a:p>
            <a:r>
              <a:rPr lang="en-US" sz="2800" dirty="0" smtClean="0"/>
              <a:t>Labor and employment </a:t>
            </a:r>
          </a:p>
          <a:p>
            <a:r>
              <a:rPr lang="en-US" sz="2800" dirty="0" smtClean="0"/>
              <a:t>Women and children development </a:t>
            </a:r>
          </a:p>
          <a:p>
            <a:r>
              <a:rPr lang="en-US" sz="2800" dirty="0" smtClean="0"/>
              <a:t>Education </a:t>
            </a:r>
          </a:p>
          <a:p>
            <a:r>
              <a:rPr lang="en-US" sz="2800" dirty="0" smtClean="0"/>
              <a:t>Health </a:t>
            </a:r>
          </a:p>
          <a:p>
            <a:r>
              <a:rPr lang="en-US" sz="2800" dirty="0" smtClean="0"/>
              <a:t>Population and family welfare </a:t>
            </a:r>
          </a:p>
          <a:p>
            <a:r>
              <a:rPr lang="en-US" sz="2800" dirty="0" smtClean="0"/>
              <a:t>Empowerment of disadvantageous groups </a:t>
            </a:r>
          </a:p>
          <a:p>
            <a:r>
              <a:rPr lang="en-US" sz="2800" dirty="0" smtClean="0"/>
              <a:t>Public committees in rural and urban areas</a:t>
            </a:r>
            <a:endParaRPr lang="en-IN" sz="28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8229600" cy="714380"/>
          </a:xfrm>
        </p:spPr>
        <p:txBody>
          <a:bodyPr>
            <a:noAutofit/>
          </a:bodyPr>
          <a:lstStyle/>
          <a:p>
            <a:r>
              <a:rPr lang="en-IN" sz="2800" b="1" dirty="0" smtClean="0">
                <a:effectLst/>
              </a:rPr>
              <a:t>Major Socio Cultural Variables of Indian Culture</a:t>
            </a:r>
            <a:r>
              <a:rPr lang="en-IN" sz="2800" dirty="0" smtClean="0">
                <a:effectLst/>
              </a:rPr>
              <a:t/>
            </a:r>
            <a:br>
              <a:rPr lang="en-IN" sz="2800" dirty="0" smtClean="0">
                <a:effectLst/>
              </a:rPr>
            </a:br>
            <a:endParaRPr lang="en-IN" sz="2800" dirty="0"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4" y="785794"/>
          <a:ext cx="8929718" cy="6000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642"/>
                <a:gridCol w="6701076"/>
              </a:tblGrid>
              <a:tr h="78957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Times New Roman"/>
                          <a:ea typeface="Times New Roman"/>
                          <a:cs typeface="Mangal"/>
                        </a:rPr>
                        <a:t>Socio cultural variable</a:t>
                      </a:r>
                      <a:endParaRPr lang="en-IN" sz="1800" dirty="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Times New Roman"/>
                          <a:ea typeface="Times New Roman"/>
                          <a:cs typeface="Mangal"/>
                        </a:rPr>
                        <a:t>Characteristics</a:t>
                      </a:r>
                      <a:endParaRPr lang="en-IN" sz="1800" dirty="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</a:tr>
              <a:tr h="173706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Times New Roman"/>
                          <a:ea typeface="Times New Roman"/>
                          <a:cs typeface="Mangal"/>
                        </a:rPr>
                        <a:t>Administrative</a:t>
                      </a:r>
                      <a:endParaRPr lang="en-IN" sz="1800" dirty="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Times New Roman"/>
                          <a:ea typeface="Times New Roman"/>
                          <a:cs typeface="Mangal"/>
                        </a:rPr>
                        <a:t>Existence of impersonal bureaucratic social relations, mistrust of fellow workers, highly centralized administration, more emphasis on hierarchical status in decision making, Bureaucratic delay, less amount of delegation, dissatisfied employees</a:t>
                      </a:r>
                      <a:endParaRPr lang="en-IN" sz="1800" dirty="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</a:tr>
              <a:tr h="110540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Times New Roman"/>
                          <a:cs typeface="Mangal"/>
                        </a:rPr>
                        <a:t>Attitude towards work and goals</a:t>
                      </a:r>
                      <a:endParaRPr lang="en-IN" sz="18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Times New Roman"/>
                          <a:cs typeface="Mangal"/>
                        </a:rPr>
                        <a:t>General and deep seated apathy, separation of work from its results, performance of tasks without any dedication, pride or interest</a:t>
                      </a:r>
                      <a:endParaRPr lang="en-IN" sz="18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</a:tr>
              <a:tr h="78957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Times New Roman"/>
                          <a:cs typeface="Mangal"/>
                        </a:rPr>
                        <a:t>Discipline and order</a:t>
                      </a:r>
                      <a:endParaRPr lang="en-IN" sz="18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Times New Roman"/>
                          <a:cs typeface="Mangal"/>
                        </a:rPr>
                        <a:t>Lack of discipline at all levels, Lack of trust on authority, Poor superior subordinate relationships</a:t>
                      </a:r>
                      <a:endParaRPr lang="en-IN" sz="18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</a:tr>
              <a:tr h="110540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Times New Roman"/>
                          <a:cs typeface="Mangal"/>
                        </a:rPr>
                        <a:t>Group Harmony</a:t>
                      </a:r>
                      <a:endParaRPr lang="en-IN" sz="18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Times New Roman"/>
                          <a:cs typeface="Mangal"/>
                        </a:rPr>
                        <a:t>Assumption of inequality of human beings, self centered behavior, suspecting fellow employees, lack of cooperation and teamwork</a:t>
                      </a:r>
                      <a:endParaRPr lang="en-IN" sz="18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</a:tr>
              <a:tr h="47374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Times New Roman"/>
                          <a:cs typeface="Mangal"/>
                        </a:rPr>
                        <a:t>Education</a:t>
                      </a:r>
                      <a:endParaRPr lang="en-IN" sz="18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Times New Roman"/>
                          <a:ea typeface="Times New Roman"/>
                          <a:cs typeface="Mangal"/>
                        </a:rPr>
                        <a:t>Mostly indifferent and highly </a:t>
                      </a:r>
                      <a:r>
                        <a:rPr lang="en-IN" sz="2000" dirty="0" err="1">
                          <a:latin typeface="Times New Roman"/>
                          <a:ea typeface="Times New Roman"/>
                          <a:cs typeface="Mangal"/>
                        </a:rPr>
                        <a:t>ambiv</a:t>
                      </a:r>
                      <a:r>
                        <a:rPr lang="en-IN" sz="2000" b="1" dirty="0" err="1">
                          <a:latin typeface="Times New Roman"/>
                          <a:ea typeface="Times New Roman"/>
                          <a:cs typeface="Mangal"/>
                        </a:rPr>
                        <a:t>a</a:t>
                      </a:r>
                      <a:endParaRPr lang="en-IN" sz="1800" dirty="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500042"/>
            <a:ext cx="7615262" cy="582594"/>
          </a:xfrm>
        </p:spPr>
        <p:txBody>
          <a:bodyPr>
            <a:noAutofit/>
          </a:bodyPr>
          <a:lstStyle/>
          <a:p>
            <a:pPr algn="ctr"/>
            <a:r>
              <a:rPr lang="en-IN" sz="4000" b="1" dirty="0" smtClean="0"/>
              <a:t>Micro Environmental Factors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500174"/>
            <a:ext cx="8115296" cy="4929222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en-IN" sz="3600" dirty="0" smtClean="0"/>
              <a:t>Business organization exert some influence on micro environmental forces as compared to macro environmental forces. </a:t>
            </a:r>
            <a:endParaRPr lang="en-IN" sz="4000" dirty="0" smtClean="0"/>
          </a:p>
          <a:p>
            <a:pPr lvl="1" algn="just"/>
            <a:r>
              <a:rPr lang="en-IN" dirty="0" smtClean="0"/>
              <a:t>This includes factors like:</a:t>
            </a:r>
          </a:p>
          <a:p>
            <a:pPr lvl="3" algn="just">
              <a:buFont typeface="Wingdings" pitchFamily="2" charset="2"/>
              <a:buChar char="Ø"/>
            </a:pPr>
            <a:r>
              <a:rPr lang="en-IN" sz="2800" dirty="0" smtClean="0"/>
              <a:t>Market Organization </a:t>
            </a:r>
          </a:p>
          <a:p>
            <a:pPr lvl="3" algn="just">
              <a:buFont typeface="Wingdings" pitchFamily="2" charset="2"/>
              <a:buChar char="Ø"/>
            </a:pPr>
            <a:r>
              <a:rPr lang="en-IN" sz="2800" dirty="0" smtClean="0"/>
              <a:t>Market intermediaries</a:t>
            </a:r>
          </a:p>
          <a:p>
            <a:pPr lvl="3" algn="just">
              <a:buFont typeface="Wingdings" pitchFamily="2" charset="2"/>
              <a:buChar char="Ø"/>
            </a:pPr>
            <a:r>
              <a:rPr lang="en-IN" sz="2800" dirty="0" smtClean="0"/>
              <a:t>Suppliers of raw material </a:t>
            </a:r>
          </a:p>
          <a:p>
            <a:pPr lvl="3" algn="just">
              <a:buFont typeface="Wingdings" pitchFamily="2" charset="2"/>
              <a:buChar char="Ø"/>
            </a:pPr>
            <a:r>
              <a:rPr lang="en-IN" sz="3600" dirty="0" smtClean="0"/>
              <a:t>E</a:t>
            </a:r>
            <a:r>
              <a:rPr lang="en-IN" sz="2800" dirty="0" smtClean="0"/>
              <a:t>mployees, etc.</a:t>
            </a:r>
          </a:p>
          <a:p>
            <a:pPr algn="just">
              <a:buNone/>
            </a:pPr>
            <a:endParaRPr lang="en-IN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686700" cy="582594"/>
          </a:xfrm>
        </p:spPr>
        <p:txBody>
          <a:bodyPr>
            <a:noAutofit/>
          </a:bodyPr>
          <a:lstStyle/>
          <a:p>
            <a:pPr algn="ctr"/>
            <a:r>
              <a:rPr lang="en-IN" sz="3600" b="1" dirty="0" smtClean="0"/>
              <a:t>Micro Environmental Factors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928694"/>
            <a:ext cx="7929618" cy="5929330"/>
          </a:xfrm>
        </p:spPr>
        <p:txBody>
          <a:bodyPr>
            <a:noAutofit/>
          </a:bodyPr>
          <a:lstStyle/>
          <a:p>
            <a:r>
              <a:rPr lang="en-IN" sz="2800" dirty="0" smtClean="0"/>
              <a:t>Business organizations sell their products with the help of market intermediaries, which include</a:t>
            </a:r>
            <a:endParaRPr lang="en-IN" dirty="0" smtClean="0"/>
          </a:p>
          <a:p>
            <a:pPr lvl="1"/>
            <a:r>
              <a:rPr lang="en-IN" sz="2400" dirty="0" smtClean="0"/>
              <a:t>wholesalers, distributors, retailers and all other middleman.</a:t>
            </a:r>
          </a:p>
          <a:p>
            <a:pPr lvl="1"/>
            <a:r>
              <a:rPr lang="en-IN" sz="2400" dirty="0" smtClean="0"/>
              <a:t>It is possible to control the activities of marketing intermediaries by providing appropriate commissions, training, other financial support etc. </a:t>
            </a:r>
          </a:p>
          <a:p>
            <a:r>
              <a:rPr lang="en-IN" sz="2800" dirty="0" smtClean="0"/>
              <a:t>Suppliers are individuals and organizations that provide necessary resources for manufacturing goods or providing services.</a:t>
            </a:r>
            <a:r>
              <a:rPr lang="en-IN" dirty="0" smtClean="0"/>
              <a:t> </a:t>
            </a:r>
          </a:p>
          <a:p>
            <a:pPr lvl="1"/>
            <a:r>
              <a:rPr lang="en-IN" sz="2400" dirty="0" smtClean="0"/>
              <a:t>They are critical to an organization’s marketing success and an important link in its value delivery system.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600" b="1" dirty="0" smtClean="0"/>
              <a:t>Environmental factors in decision making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success of any enterprise depends upon managerial decisions. </a:t>
            </a:r>
          </a:p>
          <a:p>
            <a:r>
              <a:rPr lang="en-IN" dirty="0" smtClean="0"/>
              <a:t>Manager’s decisions are also affected by environmental factors.</a:t>
            </a:r>
          </a:p>
          <a:p>
            <a:r>
              <a:rPr lang="en-IN" dirty="0" smtClean="0"/>
              <a:t>It is, therefore, necessary that managers understand and evaluate the impact of environmental factors on their decisions.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257</TotalTime>
  <Words>551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Indian Social, Political and Economic Systems:  Implication for decision making by individual entrepreneurs</vt:lpstr>
      <vt:lpstr>Indian Social, Political &amp; Economic Systems</vt:lpstr>
      <vt:lpstr>Socio-cultural Environment</vt:lpstr>
      <vt:lpstr>Slide 4</vt:lpstr>
      <vt:lpstr>Slide 5</vt:lpstr>
      <vt:lpstr>Major Socio Cultural Variables of Indian Culture </vt:lpstr>
      <vt:lpstr>Micro Environmental Factors</vt:lpstr>
      <vt:lpstr>Micro Environmental Factors</vt:lpstr>
      <vt:lpstr>Environmental factors in decision making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OVERALL BUSINESS ENVIRONMENT IN INDIAN ECONOMY</dc:title>
  <dc:creator>My</dc:creator>
  <cp:lastModifiedBy>My</cp:lastModifiedBy>
  <cp:revision>56</cp:revision>
  <dcterms:created xsi:type="dcterms:W3CDTF">2020-03-28T11:52:41Z</dcterms:created>
  <dcterms:modified xsi:type="dcterms:W3CDTF">2020-04-14T14:21:48Z</dcterms:modified>
</cp:coreProperties>
</file>