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3.pn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75403"/>
            <a:ext cx="12192000" cy="2482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1066800"/>
            <a:ext cx="10210800" cy="11849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algn="ctr">
              <a:lnSpc>
                <a:spcPts val="4320"/>
              </a:lnSpc>
              <a:spcBef>
                <a:spcPts val="640"/>
              </a:spcBef>
            </a:pPr>
            <a:r>
              <a:rPr sz="4000" b="1" spc="-10" dirty="0">
                <a:cs typeface="Gabriola"/>
              </a:rPr>
              <a:t>INDUCTION </a:t>
            </a:r>
            <a:r>
              <a:rPr sz="4000" b="1" spc="-5" dirty="0">
                <a:cs typeface="Gabriola"/>
              </a:rPr>
              <a:t>OF </a:t>
            </a:r>
            <a:r>
              <a:rPr sz="4000" b="1" spc="-10" dirty="0">
                <a:cs typeface="Gabriola"/>
              </a:rPr>
              <a:t>PARTURITION </a:t>
            </a:r>
            <a:r>
              <a:rPr sz="4000" b="1" spc="-5" dirty="0">
                <a:cs typeface="Gabriola"/>
              </a:rPr>
              <a:t>&amp; ELECTIVE  TERMINATION </a:t>
            </a:r>
            <a:r>
              <a:rPr sz="4000" b="1" dirty="0">
                <a:cs typeface="Gabriola"/>
              </a:rPr>
              <a:t>OF </a:t>
            </a:r>
            <a:r>
              <a:rPr sz="4000" b="1" spc="-10" dirty="0">
                <a:cs typeface="Gabriola"/>
              </a:rPr>
              <a:t>PREGNANCY </a:t>
            </a:r>
            <a:r>
              <a:rPr sz="4000" b="1" spc="-5" dirty="0">
                <a:cs typeface="Gabriola"/>
              </a:rPr>
              <a:t>IN</a:t>
            </a:r>
            <a:r>
              <a:rPr sz="4000" b="1" spc="25" dirty="0">
                <a:cs typeface="Gabriola"/>
              </a:rPr>
              <a:t> </a:t>
            </a:r>
            <a:r>
              <a:rPr sz="4000" b="1" spc="-10" dirty="0">
                <a:cs typeface="Gabriola"/>
              </a:rPr>
              <a:t>ANIMALS</a:t>
            </a:r>
            <a:endParaRPr sz="4000" b="1" dirty="0">
              <a:cs typeface="Gabriol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00300" y="3496055"/>
            <a:ext cx="3663696" cy="2095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9140" y="2094102"/>
            <a:ext cx="10240645" cy="205105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805"/>
              </a:spcBef>
              <a:buChar char="•"/>
              <a:tabLst>
                <a:tab pos="266700" algn="l"/>
              </a:tabLst>
            </a:pPr>
            <a:r>
              <a:rPr sz="2400" spc="-5" dirty="0">
                <a:latin typeface="Arial"/>
                <a:cs typeface="Arial"/>
              </a:rPr>
              <a:t>PGF</a:t>
            </a:r>
            <a:r>
              <a:rPr sz="2400" spc="-7" baseline="-20833" dirty="0">
                <a:latin typeface="Arial"/>
                <a:cs typeface="Arial"/>
              </a:rPr>
              <a:t>2</a:t>
            </a:r>
            <a:r>
              <a:rPr sz="2400" spc="-5" dirty="0">
                <a:latin typeface="Arial"/>
                <a:cs typeface="Arial"/>
              </a:rPr>
              <a:t>α </a:t>
            </a:r>
            <a:r>
              <a:rPr sz="2400" dirty="0">
                <a:latin typeface="Arial"/>
                <a:cs typeface="Arial"/>
              </a:rPr>
              <a:t>results </a:t>
            </a:r>
            <a:r>
              <a:rPr sz="2400" spc="-5" dirty="0">
                <a:latin typeface="Arial"/>
                <a:cs typeface="Arial"/>
              </a:rPr>
              <a:t>in luteolysis </a:t>
            </a:r>
            <a:r>
              <a:rPr sz="2400" dirty="0">
                <a:latin typeface="Arial"/>
                <a:cs typeface="Arial"/>
              </a:rPr>
              <a:t>at </a:t>
            </a:r>
            <a:r>
              <a:rPr sz="2400" spc="-5" dirty="0">
                <a:latin typeface="Arial"/>
                <a:cs typeface="Arial"/>
              </a:rPr>
              <a:t>any stage of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pregnancy;</a:t>
            </a:r>
            <a:endParaRPr sz="2400">
              <a:latin typeface="Arial"/>
              <a:cs typeface="Arial"/>
            </a:endParaRPr>
          </a:p>
          <a:p>
            <a:pPr marL="266700" indent="-228600">
              <a:lnSpc>
                <a:spcPct val="100000"/>
              </a:lnSpc>
              <a:spcBef>
                <a:spcPts val="710"/>
              </a:spcBef>
              <a:buChar char="•"/>
              <a:tabLst>
                <a:tab pos="266700" algn="l"/>
              </a:tabLst>
            </a:pPr>
            <a:r>
              <a:rPr sz="2400" spc="-5" dirty="0">
                <a:latin typeface="Arial"/>
                <a:cs typeface="Arial"/>
              </a:rPr>
              <a:t>PGF</a:t>
            </a:r>
            <a:r>
              <a:rPr sz="2400" spc="-7" baseline="-20833" dirty="0">
                <a:latin typeface="Arial"/>
                <a:cs typeface="Arial"/>
              </a:rPr>
              <a:t>2</a:t>
            </a:r>
            <a:r>
              <a:rPr sz="2400" spc="-5" dirty="0">
                <a:latin typeface="Arial"/>
                <a:cs typeface="Arial"/>
              </a:rPr>
              <a:t>α </a:t>
            </a:r>
            <a:r>
              <a:rPr sz="2400" dirty="0">
                <a:latin typeface="Arial"/>
                <a:cs typeface="Arial"/>
              </a:rPr>
              <a:t>treatment </a:t>
            </a:r>
            <a:r>
              <a:rPr sz="2400" spc="-5" dirty="0">
                <a:latin typeface="Arial"/>
                <a:cs typeface="Arial"/>
              </a:rPr>
              <a:t>alone induces abortion only up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5 </a:t>
            </a:r>
            <a:r>
              <a:rPr sz="2400" dirty="0">
                <a:latin typeface="Arial"/>
                <a:cs typeface="Arial"/>
              </a:rPr>
              <a:t>months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gestation.</a:t>
            </a:r>
            <a:endParaRPr sz="2400">
              <a:latin typeface="Arial"/>
              <a:cs typeface="Arial"/>
            </a:endParaRPr>
          </a:p>
          <a:p>
            <a:pPr marL="266700" marR="30480" indent="-228600">
              <a:lnSpc>
                <a:spcPct val="90000"/>
              </a:lnSpc>
              <a:spcBef>
                <a:spcPts val="994"/>
              </a:spcBef>
              <a:buChar char="•"/>
              <a:tabLst>
                <a:tab pos="266700" algn="l"/>
              </a:tabLst>
            </a:pPr>
            <a:r>
              <a:rPr sz="2400" spc="-30" dirty="0">
                <a:latin typeface="Arial"/>
                <a:cs typeface="Arial"/>
              </a:rPr>
              <a:t>Rarely, </a:t>
            </a:r>
            <a:r>
              <a:rPr sz="2400" spc="-5" dirty="0">
                <a:latin typeface="Arial"/>
                <a:cs typeface="Arial"/>
              </a:rPr>
              <a:t>luteolysis is incomplete, (luteal progesterone remains above </a:t>
            </a:r>
            <a:r>
              <a:rPr sz="2400" dirty="0">
                <a:latin typeface="Arial"/>
                <a:cs typeface="Arial"/>
              </a:rPr>
              <a:t>the  threshold), </a:t>
            </a:r>
            <a:r>
              <a:rPr sz="2400" spc="-5" dirty="0">
                <a:latin typeface="Arial"/>
                <a:cs typeface="Arial"/>
              </a:rPr>
              <a:t>and partial cervical dilation and abdominal straining </a:t>
            </a: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occur  before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cow </a:t>
            </a:r>
            <a:r>
              <a:rPr sz="2400" dirty="0">
                <a:latin typeface="Arial"/>
                <a:cs typeface="Arial"/>
              </a:rPr>
              <a:t>resumes </a:t>
            </a:r>
            <a:r>
              <a:rPr sz="2400" spc="-5" dirty="0">
                <a:latin typeface="Arial"/>
                <a:cs typeface="Arial"/>
              </a:rPr>
              <a:t>normal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gestation.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11720" y="910843"/>
            <a:ext cx="45148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GLUCOCORTICOIDS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842060" y="1732787"/>
            <a:ext cx="10499090" cy="3167380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810"/>
              </a:spcBef>
              <a:buChar char="•"/>
              <a:tabLst>
                <a:tab pos="254000" algn="l"/>
              </a:tabLst>
            </a:pPr>
            <a:r>
              <a:rPr sz="2400" spc="-5" dirty="0">
                <a:latin typeface="Arial"/>
                <a:cs typeface="Arial"/>
              </a:rPr>
              <a:t>Reduce placental progesterone secretion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150 days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114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gestation.</a:t>
            </a:r>
            <a:endParaRPr sz="2400">
              <a:latin typeface="Arial"/>
              <a:cs typeface="Arial"/>
            </a:endParaRPr>
          </a:p>
          <a:p>
            <a:pPr marL="254000" marR="255904" indent="-228600">
              <a:lnSpc>
                <a:spcPts val="2590"/>
              </a:lnSpc>
              <a:spcBef>
                <a:spcPts val="1040"/>
              </a:spcBef>
              <a:buChar char="•"/>
              <a:tabLst>
                <a:tab pos="254000" algn="l"/>
              </a:tabLst>
            </a:pPr>
            <a:r>
              <a:rPr sz="2400" spc="-5" dirty="0">
                <a:latin typeface="Arial"/>
                <a:cs typeface="Arial"/>
              </a:rPr>
              <a:t>Luteal progesterone level is </a:t>
            </a:r>
            <a:r>
              <a:rPr sz="2400" spc="-10" dirty="0">
                <a:latin typeface="Arial"/>
                <a:cs typeface="Arial"/>
              </a:rPr>
              <a:t>unaffected, </a:t>
            </a:r>
            <a:r>
              <a:rPr sz="2400" spc="-5" dirty="0">
                <a:latin typeface="Arial"/>
                <a:cs typeface="Arial"/>
              </a:rPr>
              <a:t>induces abortion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last month </a:t>
            </a:r>
            <a:r>
              <a:rPr sz="2400" dirty="0">
                <a:latin typeface="Arial"/>
                <a:cs typeface="Arial"/>
              </a:rPr>
              <a:t>of  </a:t>
            </a:r>
            <a:r>
              <a:rPr sz="2400" spc="-5" dirty="0">
                <a:latin typeface="Arial"/>
                <a:cs typeface="Arial"/>
              </a:rPr>
              <a:t>gestation.</a:t>
            </a:r>
            <a:endParaRPr sz="2400">
              <a:latin typeface="Arial"/>
              <a:cs typeface="Arial"/>
            </a:endParaRPr>
          </a:p>
          <a:p>
            <a:pPr marL="254000" marR="17780" indent="-228600">
              <a:lnSpc>
                <a:spcPct val="90000"/>
              </a:lnSpc>
              <a:spcBef>
                <a:spcPts val="960"/>
              </a:spcBef>
              <a:buChar char="•"/>
              <a:tabLst>
                <a:tab pos="254000" algn="l"/>
              </a:tabLst>
            </a:pPr>
            <a:r>
              <a:rPr sz="2400" spc="-5" dirty="0">
                <a:latin typeface="Arial"/>
                <a:cs typeface="Arial"/>
              </a:rPr>
              <a:t>During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final month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gestation, glucocorticoids </a:t>
            </a:r>
            <a:r>
              <a:rPr sz="2400" dirty="0">
                <a:latin typeface="Arial"/>
                <a:cs typeface="Arial"/>
              </a:rPr>
              <a:t>act at the </a:t>
            </a:r>
            <a:r>
              <a:rPr sz="2400" spc="-5" dirty="0">
                <a:latin typeface="Arial"/>
                <a:cs typeface="Arial"/>
              </a:rPr>
              <a:t>feto-placental  unit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increase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production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oestradiol and </a:t>
            </a:r>
            <a:r>
              <a:rPr sz="2400" dirty="0">
                <a:latin typeface="Arial"/>
                <a:cs typeface="Arial"/>
              </a:rPr>
              <a:t>PGF</a:t>
            </a:r>
            <a:r>
              <a:rPr sz="2400" baseline="-20833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α, </a:t>
            </a:r>
            <a:r>
              <a:rPr sz="2400" spc="-5" dirty="0">
                <a:latin typeface="Arial"/>
                <a:cs typeface="Arial"/>
              </a:rPr>
              <a:t>resulting in induced  parturition.</a:t>
            </a:r>
            <a:endParaRPr sz="2400">
              <a:latin typeface="Arial"/>
              <a:cs typeface="Arial"/>
            </a:endParaRPr>
          </a:p>
          <a:p>
            <a:pPr marL="254000" marR="66040" indent="-228600">
              <a:lnSpc>
                <a:spcPts val="2590"/>
              </a:lnSpc>
              <a:spcBef>
                <a:spcPts val="1045"/>
              </a:spcBef>
              <a:buChar char="•"/>
              <a:tabLst>
                <a:tab pos="254000" algn="l"/>
              </a:tabLst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combination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PG and glucocorticoids will induce abortion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150 days 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5" dirty="0">
                <a:latin typeface="Arial"/>
                <a:cs typeface="Arial"/>
              </a:rPr>
              <a:t> gestation.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95843" y="320166"/>
            <a:ext cx="3250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OESTROGENS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7424" y="1249252"/>
            <a:ext cx="10079990" cy="4797425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291465" indent="-228600">
              <a:lnSpc>
                <a:spcPct val="100000"/>
              </a:lnSpc>
              <a:spcBef>
                <a:spcPts val="1545"/>
              </a:spcBef>
              <a:buFont typeface="Arial"/>
              <a:buChar char="•"/>
              <a:tabLst>
                <a:tab pos="292100" algn="l"/>
              </a:tabLst>
            </a:pPr>
            <a:r>
              <a:rPr sz="2400" spc="-5" dirty="0">
                <a:latin typeface="Calibri"/>
                <a:cs typeface="Calibri"/>
              </a:rPr>
              <a:t>During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first </a:t>
            </a:r>
            <a:r>
              <a:rPr sz="2400" dirty="0">
                <a:solidFill>
                  <a:srgbClr val="F63892"/>
                </a:solidFill>
                <a:latin typeface="Calibri"/>
                <a:cs typeface="Calibri"/>
              </a:rPr>
              <a:t>2 </a:t>
            </a:r>
            <a:r>
              <a:rPr sz="2400" spc="-15" dirty="0">
                <a:solidFill>
                  <a:srgbClr val="F63892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F63892"/>
                </a:solidFill>
                <a:latin typeface="Calibri"/>
                <a:cs typeface="Calibri"/>
              </a:rPr>
              <a:t>3 </a:t>
            </a:r>
            <a:r>
              <a:rPr sz="2400" spc="-20" dirty="0">
                <a:latin typeface="Calibri"/>
                <a:cs typeface="Calibri"/>
              </a:rPr>
              <a:t>days </a:t>
            </a:r>
            <a:r>
              <a:rPr sz="2400" spc="-15" dirty="0">
                <a:latin typeface="Calibri"/>
                <a:cs typeface="Calibri"/>
              </a:rPr>
              <a:t>after </a:t>
            </a:r>
            <a:r>
              <a:rPr sz="2400" spc="-10" dirty="0">
                <a:latin typeface="Calibri"/>
                <a:cs typeface="Calibri"/>
              </a:rPr>
              <a:t>ovulation, administration </a:t>
            </a:r>
            <a:r>
              <a:rPr sz="2400" spc="-5" dirty="0">
                <a:latin typeface="Calibri"/>
                <a:cs typeface="Calibri"/>
              </a:rPr>
              <a:t>of E2 </a:t>
            </a:r>
            <a:r>
              <a:rPr sz="2400" spc="-10" dirty="0">
                <a:latin typeface="Calibri"/>
                <a:cs typeface="Calibri"/>
              </a:rPr>
              <a:t>alters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oviductal</a:t>
            </a:r>
            <a:endParaRPr sz="2400">
              <a:latin typeface="Calibri"/>
              <a:cs typeface="Calibri"/>
            </a:endParaRPr>
          </a:p>
          <a:p>
            <a:pPr marL="291465">
              <a:lnSpc>
                <a:spcPct val="100000"/>
              </a:lnSpc>
              <a:spcBef>
                <a:spcPts val="1445"/>
              </a:spcBef>
            </a:pPr>
            <a:r>
              <a:rPr sz="2400" spc="-10" dirty="0">
                <a:latin typeface="Calibri"/>
                <a:cs typeface="Calibri"/>
              </a:rPr>
              <a:t>transport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bovine </a:t>
            </a:r>
            <a:r>
              <a:rPr sz="2400" dirty="0">
                <a:latin typeface="Calibri"/>
                <a:cs typeface="Calibri"/>
              </a:rPr>
              <a:t>embryo and </a:t>
            </a:r>
            <a:r>
              <a:rPr sz="2400" spc="-10" dirty="0">
                <a:latin typeface="Calibri"/>
                <a:cs typeface="Calibri"/>
              </a:rPr>
              <a:t>terminates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pregnancy.</a:t>
            </a:r>
            <a:endParaRPr sz="2400">
              <a:latin typeface="Calibri"/>
              <a:cs typeface="Calibri"/>
            </a:endParaRPr>
          </a:p>
          <a:p>
            <a:pPr marL="291465" marR="684530" indent="-228600">
              <a:lnSpc>
                <a:spcPct val="150100"/>
              </a:lnSpc>
              <a:spcBef>
                <a:spcPts val="990"/>
              </a:spcBef>
              <a:buFont typeface="Arial"/>
              <a:buChar char="•"/>
              <a:tabLst>
                <a:tab pos="292100" algn="l"/>
              </a:tabLst>
            </a:pPr>
            <a:r>
              <a:rPr sz="2400" spc="-5" dirty="0">
                <a:latin typeface="Calibri"/>
                <a:cs typeface="Calibri"/>
              </a:rPr>
              <a:t>After </a:t>
            </a:r>
            <a:r>
              <a:rPr sz="2400" spc="-10" dirty="0">
                <a:latin typeface="Calibri"/>
                <a:cs typeface="Calibri"/>
              </a:rPr>
              <a:t>corpus </a:t>
            </a:r>
            <a:r>
              <a:rPr sz="2400" spc="-5" dirty="0">
                <a:latin typeface="Calibri"/>
                <a:cs typeface="Calibri"/>
              </a:rPr>
              <a:t>luteum </a:t>
            </a:r>
            <a:r>
              <a:rPr sz="2400" spc="-10" dirty="0">
                <a:latin typeface="Calibri"/>
                <a:cs typeface="Calibri"/>
              </a:rPr>
              <a:t>formation, </a:t>
            </a:r>
            <a:r>
              <a:rPr sz="2400" spc="-15" dirty="0">
                <a:latin typeface="Calibri"/>
                <a:cs typeface="Calibri"/>
              </a:rPr>
              <a:t>estrogens </a:t>
            </a:r>
            <a:r>
              <a:rPr sz="2400" spc="-5" dirty="0">
                <a:latin typeface="Calibri"/>
                <a:cs typeface="Calibri"/>
              </a:rPr>
              <a:t>cause luteolysis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inducing the  </a:t>
            </a:r>
            <a:r>
              <a:rPr sz="2400" spc="-5" dirty="0">
                <a:latin typeface="Calibri"/>
                <a:cs typeface="Calibri"/>
              </a:rPr>
              <a:t>endogenous </a:t>
            </a:r>
            <a:r>
              <a:rPr sz="2400" spc="-10" dirty="0">
                <a:latin typeface="Calibri"/>
                <a:cs typeface="Calibri"/>
              </a:rPr>
              <a:t>PGF</a:t>
            </a:r>
            <a:r>
              <a:rPr sz="2400" spc="-15" baseline="-20833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α </a:t>
            </a:r>
            <a:r>
              <a:rPr sz="2400" spc="-5" dirty="0">
                <a:latin typeface="Calibri"/>
                <a:cs typeface="Calibri"/>
              </a:rPr>
              <a:t>luteolytic </a:t>
            </a:r>
            <a:r>
              <a:rPr sz="2400" spc="-10" dirty="0">
                <a:latin typeface="Calibri"/>
                <a:cs typeface="Calibri"/>
              </a:rPr>
              <a:t>cascade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endometrium.</a:t>
            </a:r>
            <a:endParaRPr sz="2400">
              <a:latin typeface="Calibri"/>
              <a:cs typeface="Calibri"/>
            </a:endParaRPr>
          </a:p>
          <a:p>
            <a:pPr marL="291465" indent="-228600">
              <a:lnSpc>
                <a:spcPct val="100000"/>
              </a:lnSpc>
              <a:spcBef>
                <a:spcPts val="2450"/>
              </a:spcBef>
              <a:buFont typeface="Arial"/>
              <a:buChar char="•"/>
              <a:tabLst>
                <a:tab pos="292100" algn="l"/>
              </a:tabLst>
            </a:pPr>
            <a:r>
              <a:rPr sz="2400" dirty="0">
                <a:latin typeface="Calibri"/>
                <a:cs typeface="Calibri"/>
              </a:rPr>
              <a:t>abortion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induced </a:t>
            </a:r>
            <a:r>
              <a:rPr sz="2400" spc="-5" dirty="0">
                <a:latin typeface="Calibri"/>
                <a:cs typeface="Calibri"/>
              </a:rPr>
              <a:t>reliably </a:t>
            </a:r>
            <a:r>
              <a:rPr sz="2400" spc="-10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up </a:t>
            </a:r>
            <a:r>
              <a:rPr sz="2400" spc="-1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150 </a:t>
            </a:r>
            <a:r>
              <a:rPr sz="2400" spc="-20" dirty="0">
                <a:latin typeface="Calibri"/>
                <a:cs typeface="Calibri"/>
              </a:rPr>
              <a:t>days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gestation.</a:t>
            </a:r>
            <a:endParaRPr sz="2400">
              <a:latin typeface="Calibri"/>
              <a:cs typeface="Calibri"/>
            </a:endParaRPr>
          </a:p>
          <a:p>
            <a:pPr marL="291465" marR="17780" indent="-228600">
              <a:lnSpc>
                <a:spcPct val="150000"/>
              </a:lnSpc>
              <a:spcBef>
                <a:spcPts val="994"/>
              </a:spcBef>
              <a:buFont typeface="Arial"/>
              <a:buChar char="•"/>
              <a:tabLst>
                <a:tab pos="292100" algn="l"/>
              </a:tabLst>
            </a:pPr>
            <a:r>
              <a:rPr sz="2400" spc="-5" dirty="0">
                <a:latin typeface="Calibri"/>
                <a:cs typeface="Calibri"/>
              </a:rPr>
              <a:t>30mg </a:t>
            </a:r>
            <a:r>
              <a:rPr sz="2400" spc="-10" dirty="0">
                <a:solidFill>
                  <a:srgbClr val="F63892"/>
                </a:solidFill>
                <a:latin typeface="Calibri"/>
                <a:cs typeface="Calibri"/>
              </a:rPr>
              <a:t>estradiol </a:t>
            </a:r>
            <a:r>
              <a:rPr sz="2400" spc="-15" dirty="0">
                <a:solidFill>
                  <a:srgbClr val="F63892"/>
                </a:solidFill>
                <a:latin typeface="Calibri"/>
                <a:cs typeface="Calibri"/>
              </a:rPr>
              <a:t>valerate</a:t>
            </a:r>
            <a:r>
              <a:rPr sz="2400" spc="-15" dirty="0">
                <a:latin typeface="Calibri"/>
                <a:cs typeface="Calibri"/>
              </a:rPr>
              <a:t>, </a:t>
            </a:r>
            <a:r>
              <a:rPr sz="2400" dirty="0">
                <a:latin typeface="Calibri"/>
                <a:cs typeface="Calibri"/>
              </a:rPr>
              <a:t>alone </a:t>
            </a:r>
            <a:r>
              <a:rPr sz="2400" spc="-10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combination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0" dirty="0">
                <a:solidFill>
                  <a:srgbClr val="F63892"/>
                </a:solidFill>
                <a:latin typeface="Calibri"/>
                <a:cs typeface="Calibri"/>
              </a:rPr>
              <a:t>dexamethasone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20" dirty="0">
                <a:latin typeface="Calibri"/>
                <a:cs typeface="Calibri"/>
              </a:rPr>
              <a:t>cows  </a:t>
            </a:r>
            <a:r>
              <a:rPr sz="2400" spc="-5" dirty="0">
                <a:latin typeface="Calibri"/>
                <a:cs typeface="Calibri"/>
              </a:rPr>
              <a:t>between </a:t>
            </a:r>
            <a:r>
              <a:rPr sz="2400" dirty="0">
                <a:solidFill>
                  <a:srgbClr val="F63892"/>
                </a:solidFill>
                <a:latin typeface="Calibri"/>
                <a:cs typeface="Calibri"/>
              </a:rPr>
              <a:t>200 and </a:t>
            </a:r>
            <a:r>
              <a:rPr sz="2400" spc="-5" dirty="0">
                <a:solidFill>
                  <a:srgbClr val="F63892"/>
                </a:solidFill>
                <a:latin typeface="Calibri"/>
                <a:cs typeface="Calibri"/>
              </a:rPr>
              <a:t>220 </a:t>
            </a:r>
            <a:r>
              <a:rPr sz="2400" spc="-20" dirty="0">
                <a:solidFill>
                  <a:srgbClr val="F63892"/>
                </a:solidFill>
                <a:latin typeface="Calibri"/>
                <a:cs typeface="Calibri"/>
              </a:rPr>
              <a:t>days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gestation </a:t>
            </a:r>
            <a:r>
              <a:rPr sz="2400" spc="-5" dirty="0">
                <a:latin typeface="Calibri"/>
                <a:cs typeface="Calibri"/>
              </a:rPr>
              <a:t>has not been </a:t>
            </a:r>
            <a:r>
              <a:rPr sz="2400" spc="-10" dirty="0">
                <a:latin typeface="Calibri"/>
                <a:cs typeface="Calibri"/>
              </a:rPr>
              <a:t>shown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decrease serum  </a:t>
            </a:r>
            <a:r>
              <a:rPr sz="2400" spc="-15" dirty="0">
                <a:latin typeface="Calibri"/>
                <a:cs typeface="Calibri"/>
              </a:rPr>
              <a:t>progesterone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result </a:t>
            </a:r>
            <a:r>
              <a:rPr sz="2400" dirty="0">
                <a:latin typeface="Calibri"/>
                <a:cs typeface="Calibri"/>
              </a:rPr>
              <a:t>in abortion.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2279" y="2122373"/>
            <a:ext cx="8639810" cy="4539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Caution:</a:t>
            </a:r>
            <a:endParaRPr sz="2800">
              <a:latin typeface="Arial"/>
              <a:cs typeface="Arial"/>
            </a:endParaRPr>
          </a:p>
          <a:p>
            <a:pPr marL="763270" indent="-294005">
              <a:lnSpc>
                <a:spcPct val="100000"/>
              </a:lnSpc>
              <a:spcBef>
                <a:spcPts val="20"/>
              </a:spcBef>
              <a:buSzPct val="95833"/>
              <a:buFont typeface="Segoe UI Symbol"/>
              <a:buChar char="➢"/>
              <a:tabLst>
                <a:tab pos="763905" algn="l"/>
              </a:tabLst>
            </a:pPr>
            <a:r>
              <a:rPr sz="2400" spc="-5" dirty="0">
                <a:latin typeface="Arial"/>
                <a:cs typeface="Arial"/>
              </a:rPr>
              <a:t>Do </a:t>
            </a:r>
            <a:r>
              <a:rPr sz="2400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induce before day 269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gestation</a:t>
            </a:r>
            <a:endParaRPr sz="2400">
              <a:latin typeface="Arial"/>
              <a:cs typeface="Arial"/>
            </a:endParaRPr>
          </a:p>
          <a:p>
            <a:pPr marL="137160" indent="-125095">
              <a:lnSpc>
                <a:spcPct val="100000"/>
              </a:lnSpc>
              <a:spcBef>
                <a:spcPts val="2865"/>
              </a:spcBef>
              <a:buSzPct val="96428"/>
              <a:buChar char="•"/>
              <a:tabLst>
                <a:tab pos="137795" algn="l"/>
              </a:tabLst>
            </a:pPr>
            <a:r>
              <a:rPr sz="2800" dirty="0">
                <a:latin typeface="Arial"/>
                <a:cs typeface="Arial"/>
              </a:rPr>
              <a:t>Methods</a:t>
            </a:r>
            <a:endParaRPr sz="2800">
              <a:latin typeface="Arial"/>
              <a:cs typeface="Arial"/>
            </a:endParaRPr>
          </a:p>
          <a:p>
            <a:pPr marL="763270" lvl="1" indent="-294005">
              <a:lnSpc>
                <a:spcPct val="100000"/>
              </a:lnSpc>
              <a:spcBef>
                <a:spcPts val="15"/>
              </a:spcBef>
              <a:buSzPct val="95833"/>
              <a:buFont typeface="Segoe UI Symbol"/>
              <a:buChar char="➢"/>
              <a:tabLst>
                <a:tab pos="763905" algn="l"/>
              </a:tabLst>
            </a:pPr>
            <a:r>
              <a:rPr sz="2400" spc="-5" dirty="0">
                <a:latin typeface="Arial"/>
                <a:cs typeface="Arial"/>
              </a:rPr>
              <a:t>Dexamethasone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ourier New"/>
                <a:cs typeface="Courier New"/>
              </a:rPr>
              <a:t>o</a:t>
            </a:r>
            <a:r>
              <a:rPr sz="2400" spc="-5" dirty="0">
                <a:latin typeface="Arial"/>
                <a:cs typeface="Arial"/>
              </a:rPr>
              <a:t>parturition in 48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hours</a:t>
            </a:r>
            <a:endParaRPr sz="2400">
              <a:latin typeface="Arial"/>
              <a:cs typeface="Arial"/>
            </a:endParaRPr>
          </a:p>
          <a:p>
            <a:pPr marL="890269" marR="2343785" indent="36195">
              <a:lnSpc>
                <a:spcPct val="99600"/>
              </a:lnSpc>
              <a:spcBef>
                <a:spcPts val="35"/>
              </a:spcBef>
            </a:pPr>
            <a:r>
              <a:rPr sz="2400" spc="-10" dirty="0">
                <a:latin typeface="Courier New"/>
                <a:cs typeface="Courier New"/>
              </a:rPr>
              <a:t>o</a:t>
            </a:r>
            <a:r>
              <a:rPr sz="2400" spc="-10" dirty="0">
                <a:latin typeface="Arial"/>
                <a:cs typeface="Arial"/>
              </a:rPr>
              <a:t>Dexa. </a:t>
            </a:r>
            <a:r>
              <a:rPr sz="2400" dirty="0">
                <a:latin typeface="Arial"/>
                <a:cs typeface="Arial"/>
              </a:rPr>
              <a:t>+ </a:t>
            </a:r>
            <a:r>
              <a:rPr sz="2400" spc="-5" dirty="0">
                <a:latin typeface="Arial"/>
                <a:cs typeface="Arial"/>
              </a:rPr>
              <a:t>PGF induces within </a:t>
            </a:r>
            <a:r>
              <a:rPr sz="2400" dirty="0">
                <a:latin typeface="Arial"/>
                <a:cs typeface="Arial"/>
              </a:rPr>
              <a:t>35</a:t>
            </a:r>
            <a:r>
              <a:rPr sz="2400" dirty="0">
                <a:latin typeface="MS PGothic"/>
                <a:cs typeface="MS PGothic"/>
              </a:rPr>
              <a:t>±</a:t>
            </a:r>
            <a:r>
              <a:rPr sz="2400" dirty="0">
                <a:latin typeface="Arial"/>
                <a:cs typeface="Arial"/>
              </a:rPr>
              <a:t>2 </a:t>
            </a:r>
            <a:r>
              <a:rPr sz="2400" spc="-5" dirty="0">
                <a:latin typeface="Arial"/>
                <a:cs typeface="Arial"/>
              </a:rPr>
              <a:t>hrs  </a:t>
            </a:r>
            <a:r>
              <a:rPr sz="2400" spc="-5" dirty="0">
                <a:latin typeface="Courier New"/>
                <a:cs typeface="Courier New"/>
              </a:rPr>
              <a:t>o</a:t>
            </a:r>
            <a:r>
              <a:rPr sz="2400" spc="-5" dirty="0">
                <a:latin typeface="Arial"/>
                <a:cs typeface="Arial"/>
              </a:rPr>
              <a:t>High incidence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retained placenta  </a:t>
            </a:r>
            <a:r>
              <a:rPr sz="2000" i="1" dirty="0">
                <a:latin typeface="Arial"/>
                <a:cs typeface="Arial"/>
              </a:rPr>
              <a:t>Estrogen given before Dexa. eases</a:t>
            </a:r>
            <a:r>
              <a:rPr sz="2000" i="1" spc="-1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parturition</a:t>
            </a:r>
            <a:r>
              <a:rPr sz="2400" i="1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812800" indent="-343535">
              <a:lnSpc>
                <a:spcPct val="100000"/>
              </a:lnSpc>
              <a:buFont typeface="Wingdings"/>
              <a:buChar char=""/>
              <a:tabLst>
                <a:tab pos="813435" algn="l"/>
              </a:tabLst>
            </a:pPr>
            <a:r>
              <a:rPr sz="2400" dirty="0">
                <a:latin typeface="Arial"/>
                <a:cs typeface="Arial"/>
              </a:rPr>
              <a:t>PGF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spc="-10" dirty="0">
                <a:latin typeface="Courier New"/>
                <a:cs typeface="Courier New"/>
              </a:rPr>
              <a:t>o</a:t>
            </a:r>
            <a:r>
              <a:rPr sz="2400" spc="-10" dirty="0">
                <a:latin typeface="Arial"/>
                <a:cs typeface="Arial"/>
              </a:rPr>
              <a:t>Works </a:t>
            </a:r>
            <a:r>
              <a:rPr sz="2400" spc="-5" dirty="0">
                <a:latin typeface="Arial"/>
                <a:cs typeface="Arial"/>
              </a:rPr>
              <a:t>near </a:t>
            </a:r>
            <a:r>
              <a:rPr sz="2400" dirty="0">
                <a:latin typeface="Arial"/>
                <a:cs typeface="Arial"/>
              </a:rPr>
              <a:t>term but may </a:t>
            </a:r>
            <a:r>
              <a:rPr sz="2400" spc="-5" dirty="0">
                <a:latin typeface="Arial"/>
                <a:cs typeface="Arial"/>
              </a:rPr>
              <a:t>require long acting or 2</a:t>
            </a:r>
            <a:r>
              <a:rPr sz="2400" spc="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doses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latin typeface="Courier New"/>
                <a:cs typeface="Courier New"/>
              </a:rPr>
              <a:t>o</a:t>
            </a:r>
            <a:r>
              <a:rPr sz="2400" spc="-5" dirty="0">
                <a:latin typeface="Arial"/>
                <a:cs typeface="Arial"/>
              </a:rPr>
              <a:t>Used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remove mumified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fetus.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63085" y="663321"/>
            <a:ext cx="7879080" cy="10998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8255" algn="r">
              <a:lnSpc>
                <a:spcPts val="423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INDUCTION OF </a:t>
            </a:r>
            <a:r>
              <a:rPr sz="4000" spc="-40" dirty="0">
                <a:latin typeface="Arial"/>
                <a:cs typeface="Arial"/>
              </a:rPr>
              <a:t>PARTURITION</a:t>
            </a:r>
            <a:r>
              <a:rPr sz="4000" spc="-1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IN</a:t>
            </a:r>
            <a:endParaRPr sz="4000">
              <a:latin typeface="Arial"/>
              <a:cs typeface="Arial"/>
            </a:endParaRPr>
          </a:p>
          <a:p>
            <a:pPr marR="5080" algn="r">
              <a:lnSpc>
                <a:spcPts val="4230"/>
              </a:lnSpc>
            </a:pPr>
            <a:r>
              <a:rPr sz="4000" spc="-5" dirty="0">
                <a:latin typeface="Arial"/>
                <a:cs typeface="Arial"/>
              </a:rPr>
              <a:t>COW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1046" y="775208"/>
            <a:ext cx="787654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r">
              <a:lnSpc>
                <a:spcPts val="456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INDUCTION OF </a:t>
            </a:r>
            <a:r>
              <a:rPr sz="4000" spc="-40" dirty="0">
                <a:latin typeface="Arial"/>
                <a:cs typeface="Arial"/>
              </a:rPr>
              <a:t>PARTURITION</a:t>
            </a:r>
            <a:r>
              <a:rPr sz="4000" spc="-2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IN</a:t>
            </a:r>
            <a:endParaRPr sz="4000">
              <a:latin typeface="Arial"/>
              <a:cs typeface="Arial"/>
            </a:endParaRPr>
          </a:p>
          <a:p>
            <a:pPr marR="5080" algn="r">
              <a:lnSpc>
                <a:spcPts val="4560"/>
              </a:lnSpc>
            </a:pPr>
            <a:r>
              <a:rPr sz="4000" spc="-10" dirty="0">
                <a:latin typeface="Arial"/>
                <a:cs typeface="Arial"/>
              </a:rPr>
              <a:t>EWE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2158111"/>
            <a:ext cx="9020175" cy="31654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254000" algn="l"/>
              </a:tabLst>
            </a:pP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Dexamethasone</a:t>
            </a:r>
            <a:endParaRPr sz="2400">
              <a:latin typeface="Arial"/>
              <a:cs typeface="Arial"/>
            </a:endParaRPr>
          </a:p>
          <a:p>
            <a:pPr marL="711200" lvl="1" indent="-229235">
              <a:lnSpc>
                <a:spcPct val="100000"/>
              </a:lnSpc>
              <a:spcBef>
                <a:spcPts val="204"/>
              </a:spcBef>
              <a:buChar char="•"/>
              <a:tabLst>
                <a:tab pos="711835" algn="l"/>
              </a:tabLst>
            </a:pPr>
            <a:r>
              <a:rPr sz="2400" spc="-5" dirty="0">
                <a:latin typeface="Arial"/>
                <a:cs typeface="Arial"/>
              </a:rPr>
              <a:t>Parturition within 24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72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hrs</a:t>
            </a:r>
            <a:endParaRPr sz="2400">
              <a:latin typeface="Arial"/>
              <a:cs typeface="Arial"/>
            </a:endParaRPr>
          </a:p>
          <a:p>
            <a:pPr marL="711200" lvl="1" indent="-229235">
              <a:lnSpc>
                <a:spcPct val="100000"/>
              </a:lnSpc>
              <a:spcBef>
                <a:spcPts val="215"/>
              </a:spcBef>
              <a:buChar char="•"/>
              <a:tabLst>
                <a:tab pos="711835" algn="l"/>
              </a:tabLst>
            </a:pPr>
            <a:r>
              <a:rPr sz="2400" spc="-5" dirty="0">
                <a:latin typeface="Arial"/>
                <a:cs typeface="Arial"/>
              </a:rPr>
              <a:t>No retained placenta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problem.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850">
              <a:latin typeface="Times New Roman"/>
              <a:cs typeface="Times New Roman"/>
            </a:endParaRPr>
          </a:p>
          <a:p>
            <a:pPr marL="482600">
              <a:lnSpc>
                <a:spcPct val="100000"/>
              </a:lnSpc>
            </a:pP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PGF</a:t>
            </a:r>
            <a:r>
              <a:rPr sz="2400" spc="-7" baseline="-20833" dirty="0">
                <a:solidFill>
                  <a:srgbClr val="6F2F9F"/>
                </a:solidFill>
                <a:latin typeface="Arial"/>
                <a:cs typeface="Arial"/>
              </a:rPr>
              <a:t>2a</a:t>
            </a:r>
            <a:endParaRPr sz="2400" baseline="-20833">
              <a:latin typeface="Arial"/>
              <a:cs typeface="Arial"/>
            </a:endParaRPr>
          </a:p>
          <a:p>
            <a:pPr marL="711200" lvl="1" indent="-229235">
              <a:lnSpc>
                <a:spcPct val="100000"/>
              </a:lnSpc>
              <a:spcBef>
                <a:spcPts val="219"/>
              </a:spcBef>
              <a:buChar char="•"/>
              <a:tabLst>
                <a:tab pos="711835" algn="l"/>
              </a:tabLst>
            </a:pPr>
            <a:r>
              <a:rPr sz="2400" spc="-5" dirty="0">
                <a:latin typeface="Arial"/>
                <a:cs typeface="Arial"/>
              </a:rPr>
              <a:t>Lutalyse</a:t>
            </a:r>
            <a:endParaRPr sz="2400">
              <a:latin typeface="Arial"/>
              <a:cs typeface="Arial"/>
            </a:endParaRPr>
          </a:p>
          <a:p>
            <a:pPr marL="1168400" lvl="2" indent="-229235">
              <a:lnSpc>
                <a:spcPct val="100000"/>
              </a:lnSpc>
              <a:spcBef>
                <a:spcPts val="215"/>
              </a:spcBef>
              <a:buChar char="•"/>
              <a:tabLst>
                <a:tab pos="1169035" algn="l"/>
              </a:tabLst>
            </a:pPr>
            <a:r>
              <a:rPr sz="2400" spc="-5" dirty="0">
                <a:latin typeface="Arial"/>
                <a:cs typeface="Arial"/>
              </a:rPr>
              <a:t>works </a:t>
            </a:r>
            <a:r>
              <a:rPr sz="2400" dirty="0">
                <a:latin typeface="Arial"/>
                <a:cs typeface="Arial"/>
              </a:rPr>
              <a:t>best to </a:t>
            </a:r>
            <a:r>
              <a:rPr sz="2400" spc="-5" dirty="0">
                <a:latin typeface="Arial"/>
                <a:cs typeface="Arial"/>
              </a:rPr>
              <a:t>abort prior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day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50</a:t>
            </a:r>
            <a:endParaRPr sz="2400">
              <a:latin typeface="Arial"/>
              <a:cs typeface="Arial"/>
            </a:endParaRPr>
          </a:p>
          <a:p>
            <a:pPr marL="1168400" lvl="2" indent="-229235">
              <a:lnSpc>
                <a:spcPct val="100000"/>
              </a:lnSpc>
              <a:spcBef>
                <a:spcPts val="204"/>
              </a:spcBef>
              <a:buChar char="•"/>
              <a:tabLst>
                <a:tab pos="1169035" algn="l"/>
              </a:tabLst>
            </a:pPr>
            <a:r>
              <a:rPr sz="2400" spc="-5" dirty="0">
                <a:latin typeface="Arial"/>
                <a:cs typeface="Arial"/>
              </a:rPr>
              <a:t>multiple injections will work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induce parturition near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1046" y="775208"/>
            <a:ext cx="787654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985" algn="r">
              <a:lnSpc>
                <a:spcPts val="4560"/>
              </a:lnSpc>
              <a:spcBef>
                <a:spcPts val="95"/>
              </a:spcBef>
            </a:pPr>
            <a:r>
              <a:rPr sz="4000" spc="-5" dirty="0">
                <a:latin typeface="Arial"/>
                <a:cs typeface="Arial"/>
              </a:rPr>
              <a:t>INDUCTION OF </a:t>
            </a:r>
            <a:r>
              <a:rPr sz="4000" spc="-40" dirty="0">
                <a:latin typeface="Arial"/>
                <a:cs typeface="Arial"/>
              </a:rPr>
              <a:t>PARTURITION</a:t>
            </a:r>
            <a:r>
              <a:rPr sz="4000" spc="-2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IN</a:t>
            </a:r>
            <a:endParaRPr sz="4000">
              <a:latin typeface="Arial"/>
              <a:cs typeface="Arial"/>
            </a:endParaRPr>
          </a:p>
          <a:p>
            <a:pPr marR="5080" algn="r">
              <a:lnSpc>
                <a:spcPts val="4560"/>
              </a:lnSpc>
            </a:pPr>
            <a:r>
              <a:rPr sz="4000" spc="-5" dirty="0">
                <a:latin typeface="Arial"/>
                <a:cs typeface="Arial"/>
              </a:rPr>
              <a:t>THE</a:t>
            </a:r>
            <a:r>
              <a:rPr sz="4000" spc="-105" dirty="0">
                <a:latin typeface="Arial"/>
                <a:cs typeface="Arial"/>
              </a:rPr>
              <a:t> </a:t>
            </a:r>
            <a:r>
              <a:rPr sz="4000" spc="-5" dirty="0">
                <a:latin typeface="Arial"/>
                <a:cs typeface="Arial"/>
              </a:rPr>
              <a:t>SOW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2162803"/>
            <a:ext cx="10161270" cy="338074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54000" indent="-228600">
              <a:lnSpc>
                <a:spcPct val="100000"/>
              </a:lnSpc>
              <a:spcBef>
                <a:spcPts val="285"/>
              </a:spcBef>
              <a:buChar char="•"/>
              <a:tabLst>
                <a:tab pos="253365" algn="l"/>
                <a:tab pos="254000" algn="l"/>
              </a:tabLst>
            </a:pPr>
            <a:r>
              <a:rPr sz="2200" spc="-5" dirty="0">
                <a:latin typeface="Arial"/>
                <a:cs typeface="Arial"/>
              </a:rPr>
              <a:t>Survival only </a:t>
            </a:r>
            <a:r>
              <a:rPr sz="2200" dirty="0">
                <a:latin typeface="Arial"/>
                <a:cs typeface="Arial"/>
              </a:rPr>
              <a:t>after </a:t>
            </a:r>
            <a:r>
              <a:rPr sz="2200" spc="-5" dirty="0">
                <a:latin typeface="Arial"/>
                <a:cs typeface="Arial"/>
              </a:rPr>
              <a:t>day </a:t>
            </a:r>
            <a:r>
              <a:rPr sz="2200" spc="-114" dirty="0">
                <a:latin typeface="Arial"/>
                <a:cs typeface="Arial"/>
              </a:rPr>
              <a:t>111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1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gestation</a:t>
            </a:r>
            <a:endParaRPr sz="2200">
              <a:latin typeface="Arial"/>
              <a:cs typeface="Arial"/>
            </a:endParaRPr>
          </a:p>
          <a:p>
            <a:pPr marL="482600">
              <a:lnSpc>
                <a:spcPct val="100000"/>
              </a:lnSpc>
              <a:spcBef>
                <a:spcPts val="210"/>
              </a:spcBef>
            </a:pP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PGF</a:t>
            </a:r>
            <a:r>
              <a:rPr sz="2400" spc="-7" baseline="-20833" dirty="0">
                <a:solidFill>
                  <a:srgbClr val="6F2F9F"/>
                </a:solidFill>
                <a:latin typeface="Arial"/>
                <a:cs typeface="Arial"/>
              </a:rPr>
              <a:t>2a</a:t>
            </a:r>
            <a:endParaRPr sz="2400" baseline="-20833">
              <a:latin typeface="Arial"/>
              <a:cs typeface="Arial"/>
            </a:endParaRPr>
          </a:p>
          <a:p>
            <a:pPr marL="711200" lvl="1" indent="-229235">
              <a:lnSpc>
                <a:spcPct val="100000"/>
              </a:lnSpc>
              <a:spcBef>
                <a:spcPts val="215"/>
              </a:spcBef>
              <a:buChar char="•"/>
              <a:tabLst>
                <a:tab pos="711200" algn="l"/>
                <a:tab pos="711835" algn="l"/>
              </a:tabLst>
            </a:pPr>
            <a:r>
              <a:rPr sz="2000" spc="-5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arturition within 24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48</a:t>
            </a:r>
            <a:r>
              <a:rPr sz="2400" spc="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hrs</a:t>
            </a:r>
            <a:endParaRPr sz="2400">
              <a:latin typeface="Arial"/>
              <a:cs typeface="Arial"/>
            </a:endParaRPr>
          </a:p>
          <a:p>
            <a:pPr marL="711200" lvl="1" indent="-229235">
              <a:lnSpc>
                <a:spcPct val="100000"/>
              </a:lnSpc>
              <a:spcBef>
                <a:spcPts val="215"/>
              </a:spcBef>
              <a:buChar char="•"/>
              <a:tabLst>
                <a:tab pos="711835" algn="l"/>
              </a:tabLst>
            </a:pPr>
            <a:r>
              <a:rPr sz="2400" dirty="0">
                <a:latin typeface="Arial"/>
                <a:cs typeface="Arial"/>
              </a:rPr>
              <a:t>PGF at 8 AM </a:t>
            </a:r>
            <a:r>
              <a:rPr sz="2400" spc="-5" dirty="0">
                <a:latin typeface="Arial"/>
                <a:cs typeface="Arial"/>
              </a:rPr>
              <a:t>followed </a:t>
            </a:r>
            <a:r>
              <a:rPr sz="2400" dirty="0">
                <a:latin typeface="Arial"/>
                <a:cs typeface="Arial"/>
              </a:rPr>
              <a:t>by </a:t>
            </a:r>
            <a:r>
              <a:rPr sz="2400" spc="-5" dirty="0">
                <a:latin typeface="Arial"/>
                <a:cs typeface="Arial"/>
              </a:rPr>
              <a:t>oxytocin </a:t>
            </a:r>
            <a:r>
              <a:rPr sz="2400" dirty="0">
                <a:latin typeface="Arial"/>
                <a:cs typeface="Arial"/>
              </a:rPr>
              <a:t>24 hrs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latter</a:t>
            </a:r>
            <a:endParaRPr sz="2400">
              <a:latin typeface="Arial"/>
              <a:cs typeface="Arial"/>
            </a:endParaRPr>
          </a:p>
          <a:p>
            <a:pPr marL="1168400" lvl="2" indent="-229235">
              <a:lnSpc>
                <a:spcPct val="100000"/>
              </a:lnSpc>
              <a:spcBef>
                <a:spcPts val="305"/>
              </a:spcBef>
              <a:buChar char="•"/>
              <a:tabLst>
                <a:tab pos="1168400" algn="l"/>
                <a:tab pos="1169035" algn="l"/>
              </a:tabLst>
            </a:pPr>
            <a:r>
              <a:rPr sz="1800" spc="-15" dirty="0">
                <a:latin typeface="Arial"/>
                <a:cs typeface="Arial"/>
              </a:rPr>
              <a:t>Sows </a:t>
            </a:r>
            <a:r>
              <a:rPr sz="1800" spc="-5" dirty="0">
                <a:latin typeface="Arial"/>
                <a:cs typeface="Arial"/>
              </a:rPr>
              <a:t>farrow </a:t>
            </a:r>
            <a:r>
              <a:rPr sz="1800" spc="-10" dirty="0">
                <a:latin typeface="Arial"/>
                <a:cs typeface="Arial"/>
              </a:rPr>
              <a:t>between </a:t>
            </a:r>
            <a:r>
              <a:rPr sz="1800" spc="-5" dirty="0">
                <a:latin typeface="Arial"/>
                <a:cs typeface="Arial"/>
              </a:rPr>
              <a:t>8 </a:t>
            </a:r>
            <a:r>
              <a:rPr sz="1800" dirty="0">
                <a:latin typeface="Arial"/>
                <a:cs typeface="Arial"/>
              </a:rPr>
              <a:t>AM </a:t>
            </a:r>
            <a:r>
              <a:rPr sz="1800" spc="-5" dirty="0">
                <a:latin typeface="Arial"/>
                <a:cs typeface="Arial"/>
              </a:rPr>
              <a:t>and 5 </a:t>
            </a:r>
            <a:r>
              <a:rPr sz="1800" dirty="0">
                <a:latin typeface="Arial"/>
                <a:cs typeface="Arial"/>
              </a:rPr>
              <a:t>PM </a:t>
            </a:r>
            <a:r>
              <a:rPr sz="1800" spc="-10" dirty="0">
                <a:latin typeface="Arial"/>
                <a:cs typeface="Arial"/>
              </a:rPr>
              <a:t>following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oxytocin</a:t>
            </a:r>
            <a:endParaRPr sz="1800">
              <a:latin typeface="Arial"/>
              <a:cs typeface="Arial"/>
            </a:endParaRPr>
          </a:p>
          <a:p>
            <a:pPr marL="711200" lvl="1" indent="-229235">
              <a:lnSpc>
                <a:spcPct val="100000"/>
              </a:lnSpc>
              <a:spcBef>
                <a:spcPts val="190"/>
              </a:spcBef>
              <a:buChar char="•"/>
              <a:tabLst>
                <a:tab pos="711835" algn="l"/>
              </a:tabLst>
            </a:pPr>
            <a:r>
              <a:rPr sz="2400" spc="-5" dirty="0">
                <a:latin typeface="Arial"/>
                <a:cs typeface="Arial"/>
              </a:rPr>
              <a:t>Farrowing:1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8 </a:t>
            </a:r>
            <a:r>
              <a:rPr sz="2400" dirty="0">
                <a:latin typeface="Arial"/>
                <a:cs typeface="Arial"/>
              </a:rPr>
              <a:t>hrs. </a:t>
            </a:r>
            <a:r>
              <a:rPr sz="2400" spc="-5" dirty="0">
                <a:latin typeface="Arial"/>
                <a:cs typeface="Arial"/>
              </a:rPr>
              <a:t>with 15 min interval </a:t>
            </a:r>
            <a:r>
              <a:rPr sz="2400" dirty="0">
                <a:latin typeface="Arial"/>
                <a:cs typeface="Arial"/>
              </a:rPr>
              <a:t>b/w</a:t>
            </a:r>
            <a:r>
              <a:rPr sz="2400" spc="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piglets.</a:t>
            </a:r>
            <a:endParaRPr sz="2400">
              <a:latin typeface="Arial"/>
              <a:cs typeface="Arial"/>
            </a:endParaRPr>
          </a:p>
          <a:p>
            <a:pPr marL="711200" marR="574675" lvl="1" indent="-228600">
              <a:lnSpc>
                <a:spcPts val="2590"/>
              </a:lnSpc>
              <a:spcBef>
                <a:spcPts val="545"/>
              </a:spcBef>
              <a:buChar char="•"/>
              <a:tabLst>
                <a:tab pos="711835" algn="l"/>
              </a:tabLst>
            </a:pPr>
            <a:r>
              <a:rPr sz="2400" spc="-5" dirty="0">
                <a:solidFill>
                  <a:srgbClr val="6F2F9F"/>
                </a:solidFill>
                <a:latin typeface="Arial"/>
                <a:cs typeface="Arial"/>
              </a:rPr>
              <a:t>Oxytocin </a:t>
            </a:r>
            <a:r>
              <a:rPr sz="2400" spc="-5" dirty="0">
                <a:latin typeface="Arial"/>
                <a:cs typeface="Arial"/>
              </a:rPr>
              <a:t>can be given </a:t>
            </a:r>
            <a:r>
              <a:rPr sz="2400" dirty="0">
                <a:latin typeface="Arial"/>
                <a:cs typeface="Arial"/>
              </a:rPr>
              <a:t>if </a:t>
            </a:r>
            <a:r>
              <a:rPr sz="2400" spc="-5" dirty="0">
                <a:latin typeface="Arial"/>
                <a:cs typeface="Arial"/>
              </a:rPr>
              <a:t>delay in expulsion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subsequent piglet is  noticed.</a:t>
            </a:r>
            <a:endParaRPr sz="2400">
              <a:latin typeface="Arial"/>
              <a:cs typeface="Arial"/>
            </a:endParaRPr>
          </a:p>
          <a:p>
            <a:pPr marL="795020" lvl="1" indent="-313055">
              <a:lnSpc>
                <a:spcPct val="100000"/>
              </a:lnSpc>
              <a:spcBef>
                <a:spcPts val="170"/>
              </a:spcBef>
              <a:buChar char="•"/>
              <a:tabLst>
                <a:tab pos="795020" algn="l"/>
                <a:tab pos="795655" algn="l"/>
              </a:tabLst>
            </a:pPr>
            <a:r>
              <a:rPr sz="2400" spc="-5" dirty="0">
                <a:latin typeface="Arial"/>
                <a:cs typeface="Arial"/>
              </a:rPr>
              <a:t>decrease stillbirth </a:t>
            </a:r>
            <a:r>
              <a:rPr sz="2400" dirty="0">
                <a:latin typeface="Arial"/>
                <a:cs typeface="Arial"/>
              </a:rPr>
              <a:t>– </a:t>
            </a:r>
            <a:r>
              <a:rPr sz="2400" spc="-5" dirty="0">
                <a:latin typeface="Arial"/>
                <a:cs typeface="Arial"/>
              </a:rPr>
              <a:t>occurs in large litters </a:t>
            </a:r>
            <a:r>
              <a:rPr sz="2400" spc="-10" dirty="0">
                <a:latin typeface="Arial"/>
                <a:cs typeface="Arial"/>
              </a:rPr>
              <a:t>or </a:t>
            </a:r>
            <a:r>
              <a:rPr sz="2400" dirty="0">
                <a:latin typeface="Arial"/>
                <a:cs typeface="Arial"/>
              </a:rPr>
              <a:t>after </a:t>
            </a:r>
            <a:r>
              <a:rPr sz="2400" spc="-5" dirty="0">
                <a:latin typeface="Arial"/>
                <a:cs typeface="Arial"/>
              </a:rPr>
              <a:t>extended</a:t>
            </a:r>
            <a:r>
              <a:rPr sz="2400" spc="2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parturition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4946" y="564260"/>
            <a:ext cx="8130540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985" algn="r">
              <a:lnSpc>
                <a:spcPts val="4105"/>
              </a:lnSpc>
              <a:spcBef>
                <a:spcPts val="100"/>
              </a:spcBef>
            </a:pPr>
            <a:r>
              <a:rPr sz="3600" spc="-5" dirty="0">
                <a:latin typeface="Arial"/>
                <a:cs typeface="Arial"/>
              </a:rPr>
              <a:t>INDUCTION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-35" dirty="0">
                <a:latin typeface="Arial"/>
                <a:cs typeface="Arial"/>
              </a:rPr>
              <a:t>PARTURITION </a:t>
            </a:r>
            <a:r>
              <a:rPr sz="3600" dirty="0">
                <a:latin typeface="Arial"/>
                <a:cs typeface="Arial"/>
              </a:rPr>
              <a:t>IN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endParaRPr sz="3600">
              <a:latin typeface="Arial"/>
              <a:cs typeface="Arial"/>
            </a:endParaRPr>
          </a:p>
          <a:p>
            <a:pPr marR="5080" algn="r">
              <a:lnSpc>
                <a:spcPts val="4105"/>
              </a:lnSpc>
            </a:pPr>
            <a:r>
              <a:rPr sz="3600" dirty="0">
                <a:latin typeface="Arial"/>
                <a:cs typeface="Arial"/>
              </a:rPr>
              <a:t>MARE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158111"/>
            <a:ext cx="10025380" cy="33401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00"/>
              </a:spcBef>
              <a:buChar char="•"/>
              <a:tabLst>
                <a:tab pos="241300" algn="l"/>
              </a:tabLst>
            </a:pPr>
            <a:r>
              <a:rPr sz="2400" spc="-5" dirty="0">
                <a:latin typeface="Arial"/>
                <a:cs typeface="Arial"/>
              </a:rPr>
              <a:t>Do </a:t>
            </a:r>
            <a:r>
              <a:rPr sz="2400" dirty="0">
                <a:latin typeface="Arial"/>
                <a:cs typeface="Arial"/>
              </a:rPr>
              <a:t>not </a:t>
            </a:r>
            <a:r>
              <a:rPr sz="2400" spc="-5" dirty="0">
                <a:latin typeface="Arial"/>
                <a:cs typeface="Arial"/>
              </a:rPr>
              <a:t>do this unless absolute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need!!!</a:t>
            </a:r>
            <a:endParaRPr sz="24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204"/>
              </a:spcBef>
              <a:buChar char="•"/>
              <a:tabLst>
                <a:tab pos="699135" algn="l"/>
              </a:tabLst>
            </a:pPr>
            <a:r>
              <a:rPr sz="2400" spc="-25" dirty="0">
                <a:latin typeface="Arial"/>
                <a:cs typeface="Arial"/>
              </a:rPr>
              <a:t>Variable </a:t>
            </a:r>
            <a:r>
              <a:rPr sz="2400" spc="-5" dirty="0">
                <a:latin typeface="Arial"/>
                <a:cs typeface="Arial"/>
              </a:rPr>
              <a:t>length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gestation in</a:t>
            </a:r>
            <a:r>
              <a:rPr sz="2400" spc="7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mare</a:t>
            </a:r>
            <a:endParaRPr sz="24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Not sure of foal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maturity</a:t>
            </a:r>
            <a:endParaRPr sz="24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10"/>
              </a:spcBef>
              <a:buChar char="•"/>
              <a:tabLst>
                <a:tab pos="241300" algn="l"/>
              </a:tabLst>
            </a:pPr>
            <a:r>
              <a:rPr sz="2400" dirty="0">
                <a:latin typeface="Arial"/>
                <a:cs typeface="Arial"/>
              </a:rPr>
              <a:t>Oxytocin after day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320</a:t>
            </a:r>
            <a:endParaRPr sz="24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219"/>
              </a:spcBef>
              <a:buChar char="•"/>
              <a:tabLst>
                <a:tab pos="699135" algn="l"/>
              </a:tabLst>
            </a:pPr>
            <a:r>
              <a:rPr sz="2400" spc="-5" dirty="0">
                <a:latin typeface="Arial"/>
                <a:cs typeface="Arial"/>
              </a:rPr>
              <a:t>Problems</a:t>
            </a:r>
            <a:endParaRPr sz="2400">
              <a:latin typeface="Arial"/>
              <a:cs typeface="Arial"/>
            </a:endParaRPr>
          </a:p>
          <a:p>
            <a:pPr marL="1155700" marR="5080" lvl="2" indent="-228600">
              <a:lnSpc>
                <a:spcPts val="2160"/>
              </a:lnSpc>
              <a:spcBef>
                <a:spcPts val="540"/>
              </a:spcBef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Foal may require extensive veterinary care in first few weeks of </a:t>
            </a:r>
            <a:r>
              <a:rPr sz="2000" spc="-5" dirty="0">
                <a:latin typeface="Arial"/>
                <a:cs typeface="Arial"/>
              </a:rPr>
              <a:t>life </a:t>
            </a:r>
            <a:r>
              <a:rPr sz="2000" dirty="0">
                <a:latin typeface="Arial"/>
                <a:cs typeface="Arial"/>
              </a:rPr>
              <a:t>– impact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  social maturity of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foal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229"/>
              </a:spcBef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Colostrum in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mare</a:t>
            </a:r>
            <a:endParaRPr sz="2000">
              <a:latin typeface="Arial"/>
              <a:cs typeface="Arial"/>
            </a:endParaRPr>
          </a:p>
          <a:p>
            <a:pPr marL="1155700" lvl="2" indent="-229235">
              <a:lnSpc>
                <a:spcPct val="100000"/>
              </a:lnSpc>
              <a:spcBef>
                <a:spcPts val="254"/>
              </a:spcBef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latin typeface="Arial"/>
                <a:cs typeface="Arial"/>
              </a:rPr>
              <a:t>Lung maturity in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foal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67521" y="910843"/>
            <a:ext cx="3065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95" dirty="0">
                <a:latin typeface="Myanmar Text"/>
                <a:cs typeface="Myanmar Text"/>
              </a:rPr>
              <a:t>INDICATIONS</a:t>
            </a:r>
            <a:endParaRPr sz="4000">
              <a:latin typeface="Myanmar Text"/>
              <a:cs typeface="Myanmar Tex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2091969"/>
            <a:ext cx="3288029" cy="217170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Mismating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Change in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ownership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Age or health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dam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Abnormal </a:t>
            </a:r>
            <a:r>
              <a:rPr sz="2200" dirty="0">
                <a:latin typeface="Arial"/>
                <a:cs typeface="Arial"/>
              </a:rPr>
              <a:t>gestation,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35" dirty="0">
                <a:latin typeface="Arial"/>
                <a:cs typeface="Arial"/>
              </a:rPr>
              <a:t>Twin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pregnancy.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2901" y="898651"/>
            <a:ext cx="8275320" cy="953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3650"/>
              </a:lnSpc>
              <a:spcBef>
                <a:spcPts val="105"/>
              </a:spcBef>
            </a:pPr>
            <a:r>
              <a:rPr sz="3200" spc="-25" dirty="0">
                <a:latin typeface="Arial"/>
                <a:cs typeface="Arial"/>
              </a:rPr>
              <a:t>TERMINATION </a:t>
            </a:r>
            <a:r>
              <a:rPr sz="3200" dirty="0">
                <a:latin typeface="Arial"/>
                <a:cs typeface="Arial"/>
              </a:rPr>
              <a:t>OF PREGNANCY UP </a:t>
            </a:r>
            <a:r>
              <a:rPr sz="3200" spc="-30" dirty="0">
                <a:latin typeface="Arial"/>
                <a:cs typeface="Arial"/>
              </a:rPr>
              <a:t>TO</a:t>
            </a:r>
            <a:r>
              <a:rPr sz="3200" spc="-2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150</a:t>
            </a:r>
            <a:endParaRPr sz="3200">
              <a:latin typeface="Arial"/>
              <a:cs typeface="Arial"/>
            </a:endParaRPr>
          </a:p>
          <a:p>
            <a:pPr marR="5080" algn="r">
              <a:lnSpc>
                <a:spcPts val="3650"/>
              </a:lnSpc>
            </a:pPr>
            <a:r>
              <a:rPr sz="3200" dirty="0">
                <a:latin typeface="Arial"/>
                <a:cs typeface="Arial"/>
              </a:rPr>
              <a:t>D</a:t>
            </a:r>
            <a:r>
              <a:rPr sz="3200" spc="-235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YS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9140" y="2091969"/>
            <a:ext cx="3873500" cy="2328545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845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2200" b="1" spc="-5" dirty="0">
                <a:latin typeface="Arial"/>
                <a:cs typeface="Arial"/>
              </a:rPr>
              <a:t>Prostaglandins</a:t>
            </a:r>
            <a:endParaRPr sz="2200">
              <a:latin typeface="Arial"/>
              <a:cs typeface="Arial"/>
            </a:endParaRPr>
          </a:p>
          <a:p>
            <a:pPr marL="266700" indent="-228600">
              <a:lnSpc>
                <a:spcPct val="100000"/>
              </a:lnSpc>
              <a:spcBef>
                <a:spcPts val="740"/>
              </a:spcBef>
              <a:buChar char="•"/>
              <a:tabLst>
                <a:tab pos="266065" algn="l"/>
                <a:tab pos="266700" algn="l"/>
              </a:tabLst>
            </a:pPr>
            <a:r>
              <a:rPr sz="2200" spc="-5" dirty="0">
                <a:latin typeface="Arial"/>
                <a:cs typeface="Arial"/>
              </a:rPr>
              <a:t>Upto 5 months of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pregnancy.</a:t>
            </a:r>
            <a:endParaRPr sz="2200">
              <a:latin typeface="Arial"/>
              <a:cs typeface="Arial"/>
            </a:endParaRPr>
          </a:p>
          <a:p>
            <a:pPr marL="266700" indent="-228600">
              <a:lnSpc>
                <a:spcPct val="100000"/>
              </a:lnSpc>
              <a:spcBef>
                <a:spcPts val="735"/>
              </a:spcBef>
              <a:buChar char="•"/>
              <a:tabLst>
                <a:tab pos="266065" algn="l"/>
                <a:tab pos="266700" algn="l"/>
              </a:tabLst>
            </a:pPr>
            <a:r>
              <a:rPr sz="2200" spc="-5" dirty="0">
                <a:latin typeface="Arial"/>
                <a:cs typeface="Arial"/>
              </a:rPr>
              <a:t>PGF</a:t>
            </a:r>
            <a:r>
              <a:rPr sz="2175" spc="-7" baseline="-21072" dirty="0">
                <a:latin typeface="Arial"/>
                <a:cs typeface="Arial"/>
              </a:rPr>
              <a:t>2</a:t>
            </a:r>
            <a:r>
              <a:rPr sz="2200" spc="-5" dirty="0">
                <a:latin typeface="Arial"/>
                <a:cs typeface="Arial"/>
              </a:rPr>
              <a:t>α or an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analogue</a:t>
            </a:r>
            <a:endParaRPr sz="2200">
              <a:latin typeface="Arial"/>
              <a:cs typeface="Arial"/>
            </a:endParaRPr>
          </a:p>
          <a:p>
            <a:pPr marL="723900" lvl="1" indent="-229235">
              <a:lnSpc>
                <a:spcPct val="100000"/>
              </a:lnSpc>
              <a:spcBef>
                <a:spcPts val="260"/>
              </a:spcBef>
              <a:buChar char="•"/>
              <a:tabLst>
                <a:tab pos="723900" algn="l"/>
                <a:tab pos="724535" algn="l"/>
              </a:tabLst>
            </a:pPr>
            <a:r>
              <a:rPr sz="2000" dirty="0">
                <a:latin typeface="Arial"/>
                <a:cs typeface="Arial"/>
              </a:rPr>
              <a:t>PGF</a:t>
            </a:r>
            <a:r>
              <a:rPr sz="1950" baseline="-21367" dirty="0">
                <a:latin typeface="Arial"/>
                <a:cs typeface="Arial"/>
              </a:rPr>
              <a:t>2</a:t>
            </a:r>
            <a:r>
              <a:rPr sz="2000" dirty="0">
                <a:latin typeface="Arial"/>
                <a:cs typeface="Arial"/>
              </a:rPr>
              <a:t>α : 25 mg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</a:t>
            </a:r>
            <a:endParaRPr sz="2000">
              <a:latin typeface="Arial"/>
              <a:cs typeface="Arial"/>
            </a:endParaRPr>
          </a:p>
          <a:p>
            <a:pPr marL="723900" lvl="1" indent="-229235">
              <a:lnSpc>
                <a:spcPct val="100000"/>
              </a:lnSpc>
              <a:spcBef>
                <a:spcPts val="265"/>
              </a:spcBef>
              <a:buChar char="•"/>
              <a:tabLst>
                <a:tab pos="723900" algn="l"/>
                <a:tab pos="724535" algn="l"/>
              </a:tabLst>
            </a:pPr>
            <a:r>
              <a:rPr sz="2000" dirty="0">
                <a:latin typeface="Arial"/>
                <a:cs typeface="Arial"/>
              </a:rPr>
              <a:t>Cloprostenol: 500 µg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</a:t>
            </a:r>
            <a:endParaRPr sz="2000">
              <a:latin typeface="Arial"/>
              <a:cs typeface="Arial"/>
            </a:endParaRPr>
          </a:p>
          <a:p>
            <a:pPr marL="723900" lvl="1" indent="-229235">
              <a:lnSpc>
                <a:spcPct val="100000"/>
              </a:lnSpc>
              <a:spcBef>
                <a:spcPts val="265"/>
              </a:spcBef>
              <a:buChar char="•"/>
              <a:tabLst>
                <a:tab pos="723900" algn="l"/>
                <a:tab pos="724535" algn="l"/>
              </a:tabLst>
            </a:pPr>
            <a:r>
              <a:rPr sz="2000" dirty="0">
                <a:latin typeface="Arial"/>
                <a:cs typeface="Arial"/>
              </a:rPr>
              <a:t>Fenprostalene: 1 mg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2091969"/>
            <a:ext cx="10216515" cy="345186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latin typeface="Arial"/>
                <a:cs typeface="Arial"/>
              </a:rPr>
              <a:t>Intrauterine infusion of irritating</a:t>
            </a:r>
            <a:r>
              <a:rPr sz="2200" b="1" spc="13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solutions</a:t>
            </a:r>
            <a:endParaRPr sz="2200">
              <a:latin typeface="Arial"/>
              <a:cs typeface="Arial"/>
            </a:endParaRPr>
          </a:p>
          <a:p>
            <a:pPr marL="241300" marR="5080" indent="-228600">
              <a:lnSpc>
                <a:spcPts val="2380"/>
              </a:lnSpc>
              <a:spcBef>
                <a:spcPts val="104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Between days 5 and 10 </a:t>
            </a:r>
            <a:r>
              <a:rPr sz="2200" dirty="0">
                <a:latin typeface="Arial"/>
                <a:cs typeface="Arial"/>
              </a:rPr>
              <a:t>after </a:t>
            </a:r>
            <a:r>
              <a:rPr sz="2200" spc="-5" dirty="0">
                <a:latin typeface="Arial"/>
                <a:cs typeface="Arial"/>
              </a:rPr>
              <a:t>ovulation, prevents the </a:t>
            </a:r>
            <a:r>
              <a:rPr sz="2200" dirty="0">
                <a:latin typeface="Arial"/>
                <a:cs typeface="Arial"/>
              </a:rPr>
              <a:t>establishment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dirty="0">
                <a:latin typeface="Arial"/>
                <a:cs typeface="Arial"/>
              </a:rPr>
              <a:t>pregnancy  </a:t>
            </a:r>
            <a:r>
              <a:rPr sz="2200" spc="-5" dirty="0">
                <a:latin typeface="Arial"/>
                <a:cs typeface="Arial"/>
              </a:rPr>
              <a:t>and may </a:t>
            </a:r>
            <a:r>
              <a:rPr sz="2200" dirty="0">
                <a:latin typeface="Arial"/>
                <a:cs typeface="Arial"/>
              </a:rPr>
              <a:t>cause </a:t>
            </a:r>
            <a:r>
              <a:rPr sz="2200" spc="-5" dirty="0">
                <a:latin typeface="Arial"/>
                <a:cs typeface="Arial"/>
              </a:rPr>
              <a:t>luteolysis and early return to</a:t>
            </a:r>
            <a:r>
              <a:rPr sz="2200" spc="8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oestrus.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9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Later </a:t>
            </a:r>
            <a:r>
              <a:rPr sz="2200" spc="-5" dirty="0">
                <a:latin typeface="Arial"/>
                <a:cs typeface="Arial"/>
              </a:rPr>
              <a:t>than </a:t>
            </a:r>
            <a:r>
              <a:rPr sz="2200" spc="-85" dirty="0">
                <a:latin typeface="Arial"/>
                <a:cs typeface="Arial"/>
              </a:rPr>
              <a:t>11 </a:t>
            </a:r>
            <a:r>
              <a:rPr sz="2200" dirty="0">
                <a:latin typeface="Arial"/>
                <a:cs typeface="Arial"/>
              </a:rPr>
              <a:t>days after </a:t>
            </a:r>
            <a:r>
              <a:rPr sz="2200" spc="-5" dirty="0">
                <a:latin typeface="Arial"/>
                <a:cs typeface="Arial"/>
              </a:rPr>
              <a:t>ovulation </a:t>
            </a:r>
            <a:r>
              <a:rPr sz="2200" dirty="0">
                <a:latin typeface="Arial"/>
                <a:cs typeface="Arial"/>
              </a:rPr>
              <a:t>occasionally lengthens the oestrous</a:t>
            </a:r>
            <a:r>
              <a:rPr sz="2200" spc="14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cycle.</a:t>
            </a:r>
            <a:endParaRPr sz="2200">
              <a:latin typeface="Arial"/>
              <a:cs typeface="Arial"/>
            </a:endParaRPr>
          </a:p>
          <a:p>
            <a:pPr marL="241300" marR="816610" indent="-228600">
              <a:lnSpc>
                <a:spcPts val="2380"/>
              </a:lnSpc>
              <a:spcBef>
                <a:spcPts val="103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Up to 90 days </a:t>
            </a:r>
            <a:r>
              <a:rPr sz="2200" dirty="0">
                <a:latin typeface="Arial"/>
                <a:cs typeface="Arial"/>
              </a:rPr>
              <a:t>of gestation, causes </a:t>
            </a:r>
            <a:r>
              <a:rPr sz="2200" spc="-5" dirty="0">
                <a:latin typeface="Arial"/>
                <a:cs typeface="Arial"/>
              </a:rPr>
              <a:t>embryonic death </a:t>
            </a:r>
            <a:r>
              <a:rPr sz="2200" dirty="0">
                <a:latin typeface="Arial"/>
                <a:cs typeface="Arial"/>
              </a:rPr>
              <a:t>necessitating </a:t>
            </a:r>
            <a:r>
              <a:rPr sz="2200" spc="-5" dirty="0">
                <a:latin typeface="Arial"/>
                <a:cs typeface="Arial"/>
              </a:rPr>
              <a:t>manual  evacuation of uterine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contents.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Suitable</a:t>
            </a:r>
            <a:r>
              <a:rPr sz="2200" dirty="0">
                <a:latin typeface="Arial"/>
                <a:cs typeface="Arial"/>
              </a:rPr>
              <a:t> solutions</a:t>
            </a:r>
            <a:endParaRPr sz="22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260"/>
              </a:spcBef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Arial"/>
                <a:cs typeface="Arial"/>
              </a:rPr>
              <a:t>Aqueous iodine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0.5%</a:t>
            </a:r>
            <a:endParaRPr sz="20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265"/>
              </a:spcBef>
              <a:buChar char="•"/>
              <a:tabLst>
                <a:tab pos="698500" algn="l"/>
                <a:tab pos="699135" algn="l"/>
              </a:tabLst>
            </a:pPr>
            <a:r>
              <a:rPr sz="2000" spc="-20" dirty="0">
                <a:latin typeface="Arial"/>
                <a:cs typeface="Arial"/>
              </a:rPr>
              <a:t>Tetracycline </a:t>
            </a:r>
            <a:r>
              <a:rPr sz="2000" dirty="0">
                <a:latin typeface="Arial"/>
                <a:cs typeface="Arial"/>
              </a:rPr>
              <a:t>2 Gm in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saline.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8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</a:t>
            </a:r>
            <a:r>
              <a:rPr spc="5" dirty="0"/>
              <a:t>R</a:t>
            </a:r>
            <a:r>
              <a:rPr dirty="0"/>
              <a:t>TURITION</a:t>
            </a:r>
          </a:p>
        </p:txBody>
      </p:sp>
      <p:sp>
        <p:nvSpPr>
          <p:cNvPr id="3" name="object 3"/>
          <p:cNvSpPr/>
          <p:nvPr/>
        </p:nvSpPr>
        <p:spPr>
          <a:xfrm>
            <a:off x="1720595" y="527304"/>
            <a:ext cx="2350008" cy="790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1179" y="509016"/>
            <a:ext cx="2147316" cy="885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52600" y="559308"/>
            <a:ext cx="2209800" cy="65087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590550" marR="226060" indent="-356870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Fetal</a:t>
            </a:r>
            <a:r>
              <a:rPr sz="18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Nutritional 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Demands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49195" y="1365503"/>
            <a:ext cx="1944624" cy="790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0823" y="1347216"/>
            <a:ext cx="1801368" cy="885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81200" y="1397508"/>
            <a:ext cx="1804670" cy="65087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Placental</a:t>
            </a:r>
            <a:endParaRPr sz="18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Insufficiency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0" y="1115567"/>
            <a:ext cx="1767839" cy="3765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b="1" spc="-5" dirty="0">
                <a:latin typeface="Arial"/>
                <a:cs typeface="Arial"/>
              </a:rPr>
              <a:t>Hypothalamus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02100" y="851408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70" h="318769">
                <a:moveTo>
                  <a:pt x="143128" y="224027"/>
                </a:moveTo>
                <a:lnTo>
                  <a:pt x="318262" y="318262"/>
                </a:lnTo>
                <a:lnTo>
                  <a:pt x="282044" y="250951"/>
                </a:lnTo>
                <a:lnTo>
                  <a:pt x="224027" y="250951"/>
                </a:lnTo>
                <a:lnTo>
                  <a:pt x="206085" y="233009"/>
                </a:lnTo>
                <a:lnTo>
                  <a:pt x="143128" y="224027"/>
                </a:lnTo>
                <a:close/>
              </a:path>
              <a:path w="318770" h="318769">
                <a:moveTo>
                  <a:pt x="206085" y="233009"/>
                </a:moveTo>
                <a:lnTo>
                  <a:pt x="224027" y="250951"/>
                </a:lnTo>
                <a:lnTo>
                  <a:pt x="237489" y="237489"/>
                </a:lnTo>
                <a:lnTo>
                  <a:pt x="206085" y="233009"/>
                </a:lnTo>
                <a:close/>
              </a:path>
              <a:path w="318770" h="318769">
                <a:moveTo>
                  <a:pt x="224027" y="143128"/>
                </a:moveTo>
                <a:lnTo>
                  <a:pt x="233009" y="206085"/>
                </a:lnTo>
                <a:lnTo>
                  <a:pt x="250951" y="224027"/>
                </a:lnTo>
                <a:lnTo>
                  <a:pt x="224027" y="250951"/>
                </a:lnTo>
                <a:lnTo>
                  <a:pt x="282044" y="250951"/>
                </a:lnTo>
                <a:lnTo>
                  <a:pt x="224027" y="143128"/>
                </a:lnTo>
                <a:close/>
              </a:path>
              <a:path w="318770" h="318769">
                <a:moveTo>
                  <a:pt x="26924" y="0"/>
                </a:moveTo>
                <a:lnTo>
                  <a:pt x="0" y="26924"/>
                </a:lnTo>
                <a:lnTo>
                  <a:pt x="206085" y="233009"/>
                </a:lnTo>
                <a:lnTo>
                  <a:pt x="237489" y="237489"/>
                </a:lnTo>
                <a:lnTo>
                  <a:pt x="233009" y="206085"/>
                </a:lnTo>
                <a:lnTo>
                  <a:pt x="26924" y="0"/>
                </a:lnTo>
                <a:close/>
              </a:path>
              <a:path w="318770" h="318769">
                <a:moveTo>
                  <a:pt x="233009" y="206085"/>
                </a:moveTo>
                <a:lnTo>
                  <a:pt x="237489" y="237489"/>
                </a:lnTo>
                <a:lnTo>
                  <a:pt x="250951" y="224027"/>
                </a:lnTo>
                <a:lnTo>
                  <a:pt x="233009" y="206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27423" y="1322069"/>
            <a:ext cx="393065" cy="320040"/>
          </a:xfrm>
          <a:custGeom>
            <a:avLst/>
            <a:gdLst/>
            <a:ahLst/>
            <a:cxnLst/>
            <a:rect l="l" t="t" r="r" b="b"/>
            <a:pathLst>
              <a:path w="393064" h="320039">
                <a:moveTo>
                  <a:pt x="303656" y="71374"/>
                </a:moveTo>
                <a:lnTo>
                  <a:pt x="271999" y="72388"/>
                </a:lnTo>
                <a:lnTo>
                  <a:pt x="0" y="289940"/>
                </a:lnTo>
                <a:lnTo>
                  <a:pt x="23875" y="319658"/>
                </a:lnTo>
                <a:lnTo>
                  <a:pt x="295736" y="102123"/>
                </a:lnTo>
                <a:lnTo>
                  <a:pt x="303656" y="71374"/>
                </a:lnTo>
                <a:close/>
              </a:path>
              <a:path w="393064" h="320039">
                <a:moveTo>
                  <a:pt x="353886" y="56514"/>
                </a:moveTo>
                <a:lnTo>
                  <a:pt x="291846" y="56514"/>
                </a:lnTo>
                <a:lnTo>
                  <a:pt x="315595" y="86232"/>
                </a:lnTo>
                <a:lnTo>
                  <a:pt x="295736" y="102123"/>
                </a:lnTo>
                <a:lnTo>
                  <a:pt x="279908" y="163575"/>
                </a:lnTo>
                <a:lnTo>
                  <a:pt x="353886" y="56514"/>
                </a:lnTo>
                <a:close/>
              </a:path>
              <a:path w="393064" h="320039">
                <a:moveTo>
                  <a:pt x="303720" y="71374"/>
                </a:moveTo>
                <a:lnTo>
                  <a:pt x="295736" y="102123"/>
                </a:lnTo>
                <a:lnTo>
                  <a:pt x="315595" y="86232"/>
                </a:lnTo>
                <a:lnTo>
                  <a:pt x="303720" y="71374"/>
                </a:lnTo>
                <a:close/>
              </a:path>
              <a:path w="393064" h="320039">
                <a:moveTo>
                  <a:pt x="392938" y="0"/>
                </a:moveTo>
                <a:lnTo>
                  <a:pt x="208534" y="74421"/>
                </a:lnTo>
                <a:lnTo>
                  <a:pt x="271999" y="72388"/>
                </a:lnTo>
                <a:lnTo>
                  <a:pt x="291846" y="56514"/>
                </a:lnTo>
                <a:lnTo>
                  <a:pt x="353886" y="56514"/>
                </a:lnTo>
                <a:lnTo>
                  <a:pt x="392938" y="0"/>
                </a:lnTo>
                <a:close/>
              </a:path>
              <a:path w="393064" h="320039">
                <a:moveTo>
                  <a:pt x="291846" y="56514"/>
                </a:moveTo>
                <a:lnTo>
                  <a:pt x="271999" y="72388"/>
                </a:lnTo>
                <a:lnTo>
                  <a:pt x="303656" y="71374"/>
                </a:lnTo>
                <a:lnTo>
                  <a:pt x="291846" y="56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63968" y="963167"/>
            <a:ext cx="1108075" cy="650875"/>
          </a:xfrm>
          <a:custGeom>
            <a:avLst/>
            <a:gdLst/>
            <a:ahLst/>
            <a:cxnLst/>
            <a:rect l="l" t="t" r="r" b="b"/>
            <a:pathLst>
              <a:path w="1108075" h="650875">
                <a:moveTo>
                  <a:pt x="0" y="650748"/>
                </a:moveTo>
                <a:lnTo>
                  <a:pt x="1107948" y="650748"/>
                </a:lnTo>
                <a:lnTo>
                  <a:pt x="1107948" y="0"/>
                </a:lnTo>
                <a:lnTo>
                  <a:pt x="0" y="0"/>
                </a:lnTo>
                <a:lnTo>
                  <a:pt x="0" y="6507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49439" y="990727"/>
            <a:ext cx="94106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Anterior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Pituitary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53961" y="1239011"/>
            <a:ext cx="609600" cy="114300"/>
          </a:xfrm>
          <a:custGeom>
            <a:avLst/>
            <a:gdLst/>
            <a:ahLst/>
            <a:cxnLst/>
            <a:rect l="l" t="t" r="r" b="b"/>
            <a:pathLst>
              <a:path w="609600" h="114300">
                <a:moveTo>
                  <a:pt x="495300" y="57150"/>
                </a:moveTo>
                <a:lnTo>
                  <a:pt x="419100" y="114300"/>
                </a:lnTo>
                <a:lnTo>
                  <a:pt x="546100" y="76200"/>
                </a:lnTo>
                <a:lnTo>
                  <a:pt x="495300" y="76200"/>
                </a:lnTo>
                <a:lnTo>
                  <a:pt x="495300" y="57150"/>
                </a:lnTo>
                <a:close/>
              </a:path>
              <a:path w="609600" h="114300">
                <a:moveTo>
                  <a:pt x="4699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69900" y="76200"/>
                </a:lnTo>
                <a:lnTo>
                  <a:pt x="495300" y="57150"/>
                </a:lnTo>
                <a:lnTo>
                  <a:pt x="469900" y="38100"/>
                </a:lnTo>
                <a:close/>
              </a:path>
              <a:path w="609600" h="114300">
                <a:moveTo>
                  <a:pt x="546100" y="38100"/>
                </a:moveTo>
                <a:lnTo>
                  <a:pt x="495300" y="38100"/>
                </a:lnTo>
                <a:lnTo>
                  <a:pt x="495300" y="76200"/>
                </a:lnTo>
                <a:lnTo>
                  <a:pt x="546100" y="76200"/>
                </a:lnTo>
                <a:lnTo>
                  <a:pt x="609600" y="57150"/>
                </a:lnTo>
                <a:lnTo>
                  <a:pt x="546100" y="38100"/>
                </a:lnTo>
                <a:close/>
              </a:path>
              <a:path w="609600" h="114300">
                <a:moveTo>
                  <a:pt x="419100" y="0"/>
                </a:moveTo>
                <a:lnTo>
                  <a:pt x="495300" y="57150"/>
                </a:lnTo>
                <a:lnTo>
                  <a:pt x="495300" y="38100"/>
                </a:lnTo>
                <a:lnTo>
                  <a:pt x="546100" y="38100"/>
                </a:lnTo>
                <a:lnTo>
                  <a:pt x="419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70492" y="963167"/>
            <a:ext cx="1108075" cy="650875"/>
          </a:xfrm>
          <a:custGeom>
            <a:avLst/>
            <a:gdLst/>
            <a:ahLst/>
            <a:cxnLst/>
            <a:rect l="l" t="t" r="r" b="b"/>
            <a:pathLst>
              <a:path w="1108075" h="650875">
                <a:moveTo>
                  <a:pt x="0" y="650748"/>
                </a:moveTo>
                <a:lnTo>
                  <a:pt x="1107948" y="650748"/>
                </a:lnTo>
                <a:lnTo>
                  <a:pt x="1107948" y="0"/>
                </a:lnTo>
                <a:lnTo>
                  <a:pt x="0" y="0"/>
                </a:lnTo>
                <a:lnTo>
                  <a:pt x="0" y="6507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356217" y="990727"/>
            <a:ext cx="869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dren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10858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Cortex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11361" y="1239011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419100" y="57150"/>
                </a:moveTo>
                <a:lnTo>
                  <a:pt x="342900" y="114300"/>
                </a:lnTo>
                <a:lnTo>
                  <a:pt x="469900" y="76200"/>
                </a:lnTo>
                <a:lnTo>
                  <a:pt x="419100" y="76200"/>
                </a:lnTo>
                <a:lnTo>
                  <a:pt x="419100" y="57150"/>
                </a:lnTo>
                <a:close/>
              </a:path>
              <a:path w="533400" h="114300">
                <a:moveTo>
                  <a:pt x="3937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93700" y="76200"/>
                </a:lnTo>
                <a:lnTo>
                  <a:pt x="419100" y="57150"/>
                </a:lnTo>
                <a:lnTo>
                  <a:pt x="393700" y="38100"/>
                </a:lnTo>
                <a:close/>
              </a:path>
              <a:path w="533400" h="114300">
                <a:moveTo>
                  <a:pt x="469900" y="38100"/>
                </a:moveTo>
                <a:lnTo>
                  <a:pt x="419100" y="38100"/>
                </a:lnTo>
                <a:lnTo>
                  <a:pt x="419100" y="76200"/>
                </a:lnTo>
                <a:lnTo>
                  <a:pt x="469900" y="76200"/>
                </a:lnTo>
                <a:lnTo>
                  <a:pt x="533400" y="57150"/>
                </a:lnTo>
                <a:lnTo>
                  <a:pt x="469900" y="38100"/>
                </a:lnTo>
                <a:close/>
              </a:path>
              <a:path w="533400" h="114300">
                <a:moveTo>
                  <a:pt x="342900" y="0"/>
                </a:moveTo>
                <a:lnTo>
                  <a:pt x="419100" y="57150"/>
                </a:lnTo>
                <a:lnTo>
                  <a:pt x="419100" y="38100"/>
                </a:lnTo>
                <a:lnTo>
                  <a:pt x="469900" y="381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41947" y="580644"/>
            <a:ext cx="771144" cy="483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56629" y="619125"/>
            <a:ext cx="519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CRH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23147" y="582168"/>
            <a:ext cx="900683" cy="4831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538209" y="621029"/>
            <a:ext cx="649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AC</a:t>
            </a:r>
            <a:r>
              <a:rPr sz="1800" spc="1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FF0066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48961" y="2137810"/>
            <a:ext cx="2074782" cy="4923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10730" y="2052954"/>
            <a:ext cx="21183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265" marR="5080" indent="-5842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Fetal</a:t>
            </a:r>
            <a:r>
              <a:rPr sz="18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Corticosteroids  (Cortisol)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458961" y="1658873"/>
            <a:ext cx="1301115" cy="400685"/>
          </a:xfrm>
          <a:custGeom>
            <a:avLst/>
            <a:gdLst/>
            <a:ahLst/>
            <a:cxnLst/>
            <a:rect l="l" t="t" r="r" b="b"/>
            <a:pathLst>
              <a:path w="1301115" h="400685">
                <a:moveTo>
                  <a:pt x="166624" y="290702"/>
                </a:moveTo>
                <a:lnTo>
                  <a:pt x="0" y="399288"/>
                </a:lnTo>
                <a:lnTo>
                  <a:pt x="198882" y="400303"/>
                </a:lnTo>
                <a:lnTo>
                  <a:pt x="158671" y="385317"/>
                </a:lnTo>
                <a:lnTo>
                  <a:pt x="115062" y="385317"/>
                </a:lnTo>
                <a:lnTo>
                  <a:pt x="104267" y="348741"/>
                </a:lnTo>
                <a:lnTo>
                  <a:pt x="128612" y="341581"/>
                </a:lnTo>
                <a:lnTo>
                  <a:pt x="166624" y="290702"/>
                </a:lnTo>
                <a:close/>
              </a:path>
              <a:path w="1301115" h="400685">
                <a:moveTo>
                  <a:pt x="109672" y="367056"/>
                </a:moveTo>
                <a:lnTo>
                  <a:pt x="115062" y="385317"/>
                </a:lnTo>
                <a:lnTo>
                  <a:pt x="139435" y="378148"/>
                </a:lnTo>
                <a:lnTo>
                  <a:pt x="109672" y="367056"/>
                </a:lnTo>
                <a:close/>
              </a:path>
              <a:path w="1301115" h="400685">
                <a:moveTo>
                  <a:pt x="139435" y="378148"/>
                </a:moveTo>
                <a:lnTo>
                  <a:pt x="115062" y="385317"/>
                </a:lnTo>
                <a:lnTo>
                  <a:pt x="158671" y="385317"/>
                </a:lnTo>
                <a:lnTo>
                  <a:pt x="139435" y="378148"/>
                </a:lnTo>
                <a:close/>
              </a:path>
              <a:path w="1301115" h="400685">
                <a:moveTo>
                  <a:pt x="1290066" y="0"/>
                </a:moveTo>
                <a:lnTo>
                  <a:pt x="128612" y="341581"/>
                </a:lnTo>
                <a:lnTo>
                  <a:pt x="109646" y="366969"/>
                </a:lnTo>
                <a:lnTo>
                  <a:pt x="139435" y="378148"/>
                </a:lnTo>
                <a:lnTo>
                  <a:pt x="1300734" y="36575"/>
                </a:lnTo>
                <a:lnTo>
                  <a:pt x="1290066" y="0"/>
                </a:lnTo>
                <a:close/>
              </a:path>
              <a:path w="1301115" h="400685">
                <a:moveTo>
                  <a:pt x="128612" y="341581"/>
                </a:moveTo>
                <a:lnTo>
                  <a:pt x="104267" y="348741"/>
                </a:lnTo>
                <a:lnTo>
                  <a:pt x="109646" y="366969"/>
                </a:lnTo>
                <a:lnTo>
                  <a:pt x="128612" y="3415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2091969"/>
            <a:ext cx="10669270" cy="3880485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latin typeface="Arial"/>
                <a:cs typeface="Arial"/>
              </a:rPr>
              <a:t>Oxytocin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First </a:t>
            </a:r>
            <a:r>
              <a:rPr sz="2200" spc="-5" dirty="0">
                <a:latin typeface="Arial"/>
                <a:cs typeface="Arial"/>
              </a:rPr>
              <a:t>few days </a:t>
            </a:r>
            <a:r>
              <a:rPr sz="2200" dirty="0">
                <a:latin typeface="Arial"/>
                <a:cs typeface="Arial"/>
              </a:rPr>
              <a:t>after </a:t>
            </a:r>
            <a:r>
              <a:rPr sz="2200" spc="-5" dirty="0">
                <a:latin typeface="Arial"/>
                <a:cs typeface="Arial"/>
              </a:rPr>
              <a:t>ovulation may prevent the </a:t>
            </a:r>
            <a:r>
              <a:rPr sz="2200" dirty="0">
                <a:latin typeface="Arial"/>
                <a:cs typeface="Arial"/>
              </a:rPr>
              <a:t>establishment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16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pregnancy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latin typeface="Arial"/>
                <a:cs typeface="Arial"/>
              </a:rPr>
              <a:t>Oestrogens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3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Administration within 72 h of ovulation impedes oviductal </a:t>
            </a:r>
            <a:r>
              <a:rPr sz="2200" dirty="0">
                <a:latin typeface="Arial"/>
                <a:cs typeface="Arial"/>
              </a:rPr>
              <a:t>transit </a:t>
            </a:r>
            <a:r>
              <a:rPr sz="2200" spc="-5" dirty="0">
                <a:latin typeface="Arial"/>
                <a:cs typeface="Arial"/>
              </a:rPr>
              <a:t>of</a:t>
            </a:r>
            <a:r>
              <a:rPr sz="2200" spc="10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embryos.</a:t>
            </a:r>
            <a:endParaRPr sz="2200">
              <a:latin typeface="Arial"/>
              <a:cs typeface="Arial"/>
            </a:endParaRPr>
          </a:p>
          <a:p>
            <a:pPr marL="241300" marR="5080" indent="-228600">
              <a:lnSpc>
                <a:spcPts val="2380"/>
              </a:lnSpc>
              <a:spcBef>
                <a:spcPts val="104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Up to 5 months of </a:t>
            </a:r>
            <a:r>
              <a:rPr sz="2200" dirty="0">
                <a:latin typeface="Arial"/>
                <a:cs typeface="Arial"/>
              </a:rPr>
              <a:t>gestation, </a:t>
            </a:r>
            <a:r>
              <a:rPr sz="2200" spc="-5" dirty="0">
                <a:latin typeface="Arial"/>
                <a:cs typeface="Arial"/>
              </a:rPr>
              <a:t>administration of an </a:t>
            </a:r>
            <a:r>
              <a:rPr sz="2200" dirty="0">
                <a:latin typeface="Arial"/>
                <a:cs typeface="Arial"/>
              </a:rPr>
              <a:t>oestradiol </a:t>
            </a:r>
            <a:r>
              <a:rPr sz="2200" spc="-20" dirty="0">
                <a:latin typeface="Arial"/>
                <a:cs typeface="Arial"/>
              </a:rPr>
              <a:t>ester, </a:t>
            </a:r>
            <a:r>
              <a:rPr sz="2200" dirty="0">
                <a:latin typeface="Arial"/>
                <a:cs typeface="Arial"/>
              </a:rPr>
              <a:t>such </a:t>
            </a:r>
            <a:r>
              <a:rPr sz="2200" spc="-5" dirty="0">
                <a:latin typeface="Arial"/>
                <a:cs typeface="Arial"/>
              </a:rPr>
              <a:t>as </a:t>
            </a:r>
            <a:r>
              <a:rPr sz="2200" dirty="0">
                <a:latin typeface="Arial"/>
                <a:cs typeface="Arial"/>
              </a:rPr>
              <a:t>oestradiol  </a:t>
            </a:r>
            <a:r>
              <a:rPr sz="2200" spc="-5" dirty="0">
                <a:latin typeface="Arial"/>
                <a:cs typeface="Arial"/>
              </a:rPr>
              <a:t>valerate, results in abortion within 7 days. Occasional abortions occur up to 14 days  </a:t>
            </a:r>
            <a:r>
              <a:rPr sz="2200" dirty="0">
                <a:latin typeface="Arial"/>
                <a:cs typeface="Arial"/>
              </a:rPr>
              <a:t>after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treatment.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8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Oestradiol should </a:t>
            </a:r>
            <a:r>
              <a:rPr sz="2200" spc="-5" dirty="0">
                <a:latin typeface="Arial"/>
                <a:cs typeface="Arial"/>
              </a:rPr>
              <a:t>be administered every 4 </a:t>
            </a:r>
            <a:r>
              <a:rPr sz="2200" dirty="0">
                <a:latin typeface="Arial"/>
                <a:cs typeface="Arial"/>
              </a:rPr>
              <a:t>days until</a:t>
            </a:r>
            <a:r>
              <a:rPr sz="2200" spc="9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abortion.</a:t>
            </a:r>
            <a:endParaRPr sz="22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265"/>
              </a:spcBef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Arial"/>
                <a:cs typeface="Arial"/>
              </a:rPr>
              <a:t>Diethylstilesterol: 40-80 mg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</a:t>
            </a:r>
            <a:endParaRPr sz="2000">
              <a:latin typeface="Arial"/>
              <a:cs typeface="Arial"/>
            </a:endParaRPr>
          </a:p>
          <a:p>
            <a:pPr marL="698500" lvl="1" indent="-229235">
              <a:lnSpc>
                <a:spcPct val="100000"/>
              </a:lnSpc>
              <a:spcBef>
                <a:spcPts val="265"/>
              </a:spcBef>
              <a:buChar char="•"/>
              <a:tabLst>
                <a:tab pos="698500" algn="l"/>
                <a:tab pos="699135" algn="l"/>
              </a:tabLst>
            </a:pPr>
            <a:r>
              <a:rPr sz="2000" dirty="0">
                <a:latin typeface="Arial"/>
                <a:cs typeface="Arial"/>
              </a:rPr>
              <a:t>Oestradiol ester: 4-8 mg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7548" y="636523"/>
            <a:ext cx="51346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35" dirty="0">
                <a:latin typeface="Myanmar Text"/>
                <a:cs typeface="Myanmar Text"/>
              </a:rPr>
              <a:t>MANUAL</a:t>
            </a:r>
            <a:r>
              <a:rPr sz="4000" b="1" spc="-160" dirty="0">
                <a:latin typeface="Myanmar Text"/>
                <a:cs typeface="Myanmar Text"/>
              </a:rPr>
              <a:t> </a:t>
            </a:r>
            <a:r>
              <a:rPr sz="4000" b="1" spc="-175" dirty="0">
                <a:latin typeface="Myanmar Text"/>
                <a:cs typeface="Myanmar Text"/>
              </a:rPr>
              <a:t>TECHNIQUES</a:t>
            </a:r>
            <a:endParaRPr sz="4000">
              <a:latin typeface="Myanmar Text"/>
              <a:cs typeface="Myanmar Tex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241300" algn="l"/>
              </a:tabLst>
            </a:pPr>
            <a:r>
              <a:rPr spc="-5" dirty="0"/>
              <a:t>1.Manual enucleation of the</a:t>
            </a:r>
            <a:r>
              <a:rPr spc="40" dirty="0"/>
              <a:t> </a:t>
            </a:r>
            <a:r>
              <a:rPr spc="-10" dirty="0"/>
              <a:t>CL</a:t>
            </a:r>
          </a:p>
          <a:p>
            <a:pPr marL="241300" marR="5080" indent="-228600">
              <a:lnSpc>
                <a:spcPts val="2590"/>
              </a:lnSpc>
              <a:spcBef>
                <a:spcPts val="1080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000000"/>
                </a:solidFill>
              </a:rPr>
              <a:t>By transrectal </a:t>
            </a:r>
            <a:r>
              <a:rPr sz="2400" spc="-5" dirty="0">
                <a:solidFill>
                  <a:srgbClr val="000000"/>
                </a:solidFill>
              </a:rPr>
              <a:t>manipulation </a:t>
            </a:r>
            <a:r>
              <a:rPr sz="2400" dirty="0">
                <a:solidFill>
                  <a:srgbClr val="000000"/>
                </a:solidFill>
              </a:rPr>
              <a:t>manual </a:t>
            </a:r>
            <a:r>
              <a:rPr sz="2400" spc="-5" dirty="0">
                <a:solidFill>
                  <a:srgbClr val="000000"/>
                </a:solidFill>
              </a:rPr>
              <a:t>enucleation of </a:t>
            </a:r>
            <a:r>
              <a:rPr sz="2400" dirty="0">
                <a:solidFill>
                  <a:srgbClr val="000000"/>
                </a:solidFill>
              </a:rPr>
              <a:t>CL </a:t>
            </a:r>
            <a:r>
              <a:rPr sz="2400" spc="-15" dirty="0">
                <a:solidFill>
                  <a:srgbClr val="000000"/>
                </a:solidFill>
              </a:rPr>
              <a:t>removes progesterone  </a:t>
            </a:r>
            <a:r>
              <a:rPr sz="2400" spc="-5" dirty="0">
                <a:solidFill>
                  <a:srgbClr val="000000"/>
                </a:solidFill>
              </a:rPr>
              <a:t>support </a:t>
            </a:r>
            <a:r>
              <a:rPr sz="2400" spc="-20" dirty="0">
                <a:solidFill>
                  <a:srgbClr val="000000"/>
                </a:solidFill>
              </a:rPr>
              <a:t>for </a:t>
            </a:r>
            <a:r>
              <a:rPr sz="2400" spc="-5" dirty="0">
                <a:solidFill>
                  <a:srgbClr val="000000"/>
                </a:solidFill>
              </a:rPr>
              <a:t>pregnancy </a:t>
            </a:r>
            <a:r>
              <a:rPr sz="2400" dirty="0">
                <a:solidFill>
                  <a:srgbClr val="000000"/>
                </a:solidFill>
              </a:rPr>
              <a:t>and </a:t>
            </a:r>
            <a:r>
              <a:rPr sz="2400" spc="-5" dirty="0">
                <a:solidFill>
                  <a:srgbClr val="000000"/>
                </a:solidFill>
              </a:rPr>
              <a:t>results </a:t>
            </a:r>
            <a:r>
              <a:rPr sz="2400" dirty="0">
                <a:solidFill>
                  <a:srgbClr val="000000"/>
                </a:solidFill>
              </a:rPr>
              <a:t>in abortion </a:t>
            </a:r>
            <a:r>
              <a:rPr sz="2400" spc="-15" dirty="0">
                <a:solidFill>
                  <a:srgbClr val="000000"/>
                </a:solidFill>
              </a:rPr>
              <a:t>at </a:t>
            </a:r>
            <a:r>
              <a:rPr sz="2400" spc="-5" dirty="0">
                <a:solidFill>
                  <a:srgbClr val="000000"/>
                </a:solidFill>
              </a:rPr>
              <a:t>up </a:t>
            </a:r>
            <a:r>
              <a:rPr sz="2400" spc="-15" dirty="0">
                <a:solidFill>
                  <a:srgbClr val="000000"/>
                </a:solidFill>
              </a:rPr>
              <a:t>to </a:t>
            </a:r>
            <a:r>
              <a:rPr sz="2400" spc="-5" dirty="0">
                <a:solidFill>
                  <a:srgbClr val="000000"/>
                </a:solidFill>
              </a:rPr>
              <a:t>150</a:t>
            </a:r>
            <a:r>
              <a:rPr sz="2400" spc="10" dirty="0">
                <a:solidFill>
                  <a:srgbClr val="000000"/>
                </a:solidFill>
              </a:rPr>
              <a:t> </a:t>
            </a:r>
            <a:r>
              <a:rPr sz="2400" spc="-40" dirty="0">
                <a:solidFill>
                  <a:srgbClr val="000000"/>
                </a:solidFill>
              </a:rPr>
              <a:t>days.</a:t>
            </a:r>
            <a:endParaRPr sz="2400"/>
          </a:p>
          <a:p>
            <a:pPr marL="309880" indent="-29718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09245" algn="l"/>
                <a:tab pos="309880" algn="l"/>
              </a:tabLst>
            </a:pPr>
            <a:r>
              <a:rPr sz="2400" spc="-5" dirty="0">
                <a:solidFill>
                  <a:srgbClr val="000000"/>
                </a:solidFill>
              </a:rPr>
              <a:t>Conceptus </a:t>
            </a:r>
            <a:r>
              <a:rPr sz="2400" dirty="0">
                <a:solidFill>
                  <a:srgbClr val="000000"/>
                </a:solidFill>
              </a:rPr>
              <a:t>will </a:t>
            </a:r>
            <a:r>
              <a:rPr sz="2400" spc="-5" dirty="0">
                <a:solidFill>
                  <a:srgbClr val="000000"/>
                </a:solidFill>
              </a:rPr>
              <a:t>be aborted </a:t>
            </a:r>
            <a:r>
              <a:rPr sz="2400" dirty="0">
                <a:solidFill>
                  <a:srgbClr val="000000"/>
                </a:solidFill>
              </a:rPr>
              <a:t>in </a:t>
            </a:r>
            <a:r>
              <a:rPr sz="2400" spc="-20" dirty="0">
                <a:solidFill>
                  <a:srgbClr val="000000"/>
                </a:solidFill>
              </a:rPr>
              <a:t>2-5 days </a:t>
            </a:r>
            <a:r>
              <a:rPr sz="2400" spc="-15" dirty="0">
                <a:solidFill>
                  <a:srgbClr val="000000"/>
                </a:solidFill>
              </a:rPr>
              <a:t>late </a:t>
            </a:r>
            <a:r>
              <a:rPr sz="2400" spc="-5" dirty="0">
                <a:solidFill>
                  <a:srgbClr val="000000"/>
                </a:solidFill>
              </a:rPr>
              <a:t>or</a:t>
            </a:r>
            <a:r>
              <a:rPr sz="2400" spc="10" dirty="0">
                <a:solidFill>
                  <a:srgbClr val="000000"/>
                </a:solidFill>
              </a:rPr>
              <a:t> </a:t>
            </a:r>
            <a:r>
              <a:rPr sz="2400" spc="-5" dirty="0">
                <a:solidFill>
                  <a:srgbClr val="000000"/>
                </a:solidFill>
              </a:rPr>
              <a:t>resorbed.</a:t>
            </a:r>
            <a:endParaRPr sz="2400"/>
          </a:p>
          <a:p>
            <a:pPr marL="241300" indent="-228600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/>
              <a:t>Limitations</a:t>
            </a:r>
            <a:endParaRPr sz="2400"/>
          </a:p>
          <a:p>
            <a:pPr marL="698500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sz="2400" i="1" spc="-5" dirty="0">
                <a:latin typeface="Calibri"/>
                <a:cs typeface="Calibri"/>
              </a:rPr>
              <a:t>Induce adhesions </a:t>
            </a:r>
            <a:r>
              <a:rPr sz="2400" i="1" dirty="0">
                <a:latin typeface="Calibri"/>
                <a:cs typeface="Calibri"/>
              </a:rPr>
              <a:t>of the ovary and </a:t>
            </a:r>
            <a:r>
              <a:rPr sz="2400" i="1" spc="-5" dirty="0">
                <a:latin typeface="Calibri"/>
                <a:cs typeface="Calibri"/>
              </a:rPr>
              <a:t>ovarian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bursa</a:t>
            </a:r>
            <a:endParaRPr sz="2400">
              <a:latin typeface="Calibri"/>
              <a:cs typeface="Calibri"/>
            </a:endParaRPr>
          </a:p>
          <a:p>
            <a:pPr marL="698500" lvl="1" indent="-22923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9135" algn="l"/>
              </a:tabLst>
            </a:pPr>
            <a:r>
              <a:rPr sz="2400" i="1" spc="-20" dirty="0">
                <a:latin typeface="Calibri"/>
                <a:cs typeface="Calibri"/>
              </a:rPr>
              <a:t>Occasionally, </a:t>
            </a:r>
            <a:r>
              <a:rPr sz="2400" i="1" spc="-5" dirty="0">
                <a:latin typeface="Calibri"/>
                <a:cs typeface="Calibri"/>
              </a:rPr>
              <a:t>severe </a:t>
            </a:r>
            <a:r>
              <a:rPr sz="2400" i="1" dirty="0">
                <a:latin typeface="Calibri"/>
                <a:cs typeface="Calibri"/>
              </a:rPr>
              <a:t>hemorrhage, </a:t>
            </a:r>
            <a:r>
              <a:rPr sz="2400" i="1" spc="-5" dirty="0">
                <a:latin typeface="Calibri"/>
                <a:cs typeface="Calibri"/>
              </a:rPr>
              <a:t>sometimes</a:t>
            </a:r>
            <a:r>
              <a:rPr sz="2400" i="1" spc="50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fatal.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2080387"/>
            <a:ext cx="10452100" cy="283908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2.Manual 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rupture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the amniotic</a:t>
            </a:r>
            <a:r>
              <a:rPr sz="24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vesicle</a:t>
            </a:r>
            <a:endParaRPr sz="2400">
              <a:latin typeface="Calibri"/>
              <a:cs typeface="Calibri"/>
            </a:endParaRPr>
          </a:p>
          <a:p>
            <a:pPr marL="241300" marR="131445" indent="-228600">
              <a:lnSpc>
                <a:spcPts val="2590"/>
              </a:lnSpc>
              <a:spcBef>
                <a:spcPts val="104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latin typeface="Calibri"/>
                <a:cs typeface="Calibri"/>
              </a:rPr>
              <a:t>By transrectal </a:t>
            </a:r>
            <a:r>
              <a:rPr sz="2400" spc="-5" dirty="0">
                <a:latin typeface="Calibri"/>
                <a:cs typeface="Calibri"/>
              </a:rPr>
              <a:t>manipulation </a:t>
            </a:r>
            <a:r>
              <a:rPr sz="2400" dirty="0">
                <a:latin typeface="Calibri"/>
                <a:cs typeface="Calibri"/>
              </a:rPr>
              <a:t>it is </a:t>
            </a:r>
            <a:r>
              <a:rPr sz="2400" spc="-10" dirty="0">
                <a:latin typeface="Calibri"/>
                <a:cs typeface="Calibri"/>
              </a:rPr>
              <a:t>possible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manually </a:t>
            </a:r>
            <a:r>
              <a:rPr sz="2400" spc="-10" dirty="0">
                <a:latin typeface="Calibri"/>
                <a:cs typeface="Calibri"/>
              </a:rPr>
              <a:t>rupture </a:t>
            </a:r>
            <a:r>
              <a:rPr sz="2400" spc="-5" dirty="0">
                <a:latin typeface="Calibri"/>
                <a:cs typeface="Calibri"/>
              </a:rPr>
              <a:t>once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vesicle </a:t>
            </a:r>
            <a:r>
              <a:rPr sz="2400" spc="-10" dirty="0">
                <a:latin typeface="Calibri"/>
                <a:cs typeface="Calibri"/>
              </a:rPr>
              <a:t>can 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palpated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30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35 </a:t>
            </a:r>
            <a:r>
              <a:rPr sz="2400" spc="-20" dirty="0">
                <a:latin typeface="Calibri"/>
                <a:cs typeface="Calibri"/>
              </a:rPr>
              <a:t>days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gestation.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ts val="2735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After </a:t>
            </a:r>
            <a:r>
              <a:rPr sz="2400" dirty="0">
                <a:solidFill>
                  <a:srgbClr val="F63892"/>
                </a:solidFill>
                <a:latin typeface="Calibri"/>
                <a:cs typeface="Calibri"/>
              </a:rPr>
              <a:t>60 </a:t>
            </a:r>
            <a:r>
              <a:rPr sz="2400" spc="-20" dirty="0">
                <a:solidFill>
                  <a:srgbClr val="F63892"/>
                </a:solidFill>
                <a:latin typeface="Calibri"/>
                <a:cs typeface="Calibri"/>
              </a:rPr>
              <a:t>days </a:t>
            </a:r>
            <a:r>
              <a:rPr sz="2400" dirty="0">
                <a:solidFill>
                  <a:srgbClr val="F63892"/>
                </a:solidFill>
                <a:latin typeface="Calibri"/>
                <a:cs typeface="Calibri"/>
              </a:rPr>
              <a:t>and </a:t>
            </a:r>
            <a:r>
              <a:rPr sz="2400" spc="-5" dirty="0">
                <a:solidFill>
                  <a:srgbClr val="F63892"/>
                </a:solidFill>
                <a:latin typeface="Calibri"/>
                <a:cs typeface="Calibri"/>
              </a:rPr>
              <a:t>up </a:t>
            </a:r>
            <a:r>
              <a:rPr sz="2400" spc="-15" dirty="0">
                <a:solidFill>
                  <a:srgbClr val="F63892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F63892"/>
                </a:solidFill>
                <a:latin typeface="Calibri"/>
                <a:cs typeface="Calibri"/>
              </a:rPr>
              <a:t>120 </a:t>
            </a:r>
            <a:r>
              <a:rPr sz="2400" spc="-20" dirty="0">
                <a:latin typeface="Calibri"/>
                <a:cs typeface="Calibri"/>
              </a:rPr>
              <a:t>days </a:t>
            </a:r>
            <a:r>
              <a:rPr sz="2400" spc="-10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gestation, </a:t>
            </a:r>
            <a:r>
              <a:rPr sz="2400" dirty="0">
                <a:latin typeface="Calibri"/>
                <a:cs typeface="Calibri"/>
              </a:rPr>
              <a:t>it is </a:t>
            </a:r>
            <a:r>
              <a:rPr sz="2400" spc="-5" dirty="0">
                <a:latin typeface="Calibri"/>
                <a:cs typeface="Calibri"/>
              </a:rPr>
              <a:t>possible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terminate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pregnancy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dirty="0">
                <a:latin typeface="Calibri"/>
                <a:cs typeface="Calibri"/>
              </a:rPr>
              <a:t>manual </a:t>
            </a:r>
            <a:r>
              <a:rPr sz="2400" spc="-10" dirty="0">
                <a:latin typeface="Calibri"/>
                <a:cs typeface="Calibri"/>
              </a:rPr>
              <a:t>decapitation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fetus.</a:t>
            </a:r>
            <a:endParaRPr sz="2400">
              <a:latin typeface="Calibri"/>
              <a:cs typeface="Calibri"/>
            </a:endParaRPr>
          </a:p>
          <a:p>
            <a:pPr marL="241300" marR="117475" indent="-228600">
              <a:lnSpc>
                <a:spcPts val="259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mean time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abortion is 25 </a:t>
            </a:r>
            <a:r>
              <a:rPr sz="2400" spc="-15" dirty="0">
                <a:latin typeface="Calibri"/>
                <a:cs typeface="Calibri"/>
              </a:rPr>
              <a:t>days, </a:t>
            </a:r>
            <a:r>
              <a:rPr sz="2400" spc="-5" dirty="0">
                <a:latin typeface="Calibri"/>
                <a:cs typeface="Calibri"/>
              </a:rPr>
              <a:t>but </a:t>
            </a:r>
            <a:r>
              <a:rPr sz="2400" dirty="0">
                <a:latin typeface="Calibri"/>
                <a:cs typeface="Calibri"/>
              </a:rPr>
              <a:t>abortion </a:t>
            </a:r>
            <a:r>
              <a:rPr sz="2400" spc="-15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occur up </a:t>
            </a:r>
            <a:r>
              <a:rPr sz="2400" spc="-10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8 </a:t>
            </a:r>
            <a:r>
              <a:rPr sz="2400" spc="-10" dirty="0">
                <a:latin typeface="Calibri"/>
                <a:cs typeface="Calibri"/>
              </a:rPr>
              <a:t>weeks after  treatment.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1021" y="958088"/>
            <a:ext cx="8089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70" dirty="0">
                <a:latin typeface="Myanmar Text"/>
                <a:cs typeface="Myanmar Text"/>
              </a:rPr>
              <a:t>IN </a:t>
            </a:r>
            <a:r>
              <a:rPr sz="3600" b="1" spc="-200" dirty="0">
                <a:latin typeface="Myanmar Text"/>
                <a:cs typeface="Myanmar Text"/>
              </a:rPr>
              <a:t>HYDRALLANTOIS </a:t>
            </a:r>
            <a:r>
              <a:rPr sz="3600" b="1" spc="-190" dirty="0">
                <a:latin typeface="Myanmar Text"/>
                <a:cs typeface="Myanmar Text"/>
              </a:rPr>
              <a:t>AND</a:t>
            </a:r>
            <a:r>
              <a:rPr sz="3600" b="1" spc="15" dirty="0">
                <a:latin typeface="Myanmar Text"/>
                <a:cs typeface="Myanmar Text"/>
              </a:rPr>
              <a:t> </a:t>
            </a:r>
            <a:r>
              <a:rPr sz="3600" b="1" spc="-200" dirty="0">
                <a:latin typeface="Myanmar Text"/>
                <a:cs typeface="Myanmar Text"/>
              </a:rPr>
              <a:t>HYDRAMNIOS</a:t>
            </a:r>
            <a:endParaRPr sz="3600">
              <a:latin typeface="Myanmar Text"/>
              <a:cs typeface="Myanmar Tex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1840" y="2171827"/>
            <a:ext cx="10573385" cy="2089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54000" marR="17780" indent="-22860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254000" algn="l"/>
              </a:tabLst>
            </a:pPr>
            <a:r>
              <a:rPr sz="2400" spc="-5" dirty="0">
                <a:latin typeface="Calibri"/>
                <a:cs typeface="Calibri"/>
              </a:rPr>
              <a:t>Pregnancy </a:t>
            </a:r>
            <a:r>
              <a:rPr sz="2400" spc="-1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terminated </a:t>
            </a:r>
            <a:r>
              <a:rPr sz="2400" dirty="0">
                <a:latin typeface="Calibri"/>
                <a:cs typeface="Calibri"/>
              </a:rPr>
              <a:t>within 48 h in </a:t>
            </a:r>
            <a:r>
              <a:rPr sz="2400" spc="-20" dirty="0">
                <a:latin typeface="Calibri"/>
                <a:cs typeface="Calibri"/>
              </a:rPr>
              <a:t>cows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simultaneous </a:t>
            </a:r>
            <a:r>
              <a:rPr sz="2400" spc="-10" dirty="0">
                <a:latin typeface="Calibri"/>
                <a:cs typeface="Calibri"/>
              </a:rPr>
              <a:t>administration  </a:t>
            </a:r>
            <a:r>
              <a:rPr sz="2400" spc="-5" dirty="0">
                <a:latin typeface="Calibri"/>
                <a:cs typeface="Calibri"/>
              </a:rPr>
              <a:t>of PGF</a:t>
            </a:r>
            <a:r>
              <a:rPr sz="2400" spc="-7" baseline="-20833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α and </a:t>
            </a:r>
            <a:r>
              <a:rPr sz="2400" spc="-10" dirty="0">
                <a:latin typeface="Calibri"/>
                <a:cs typeface="Calibri"/>
              </a:rPr>
              <a:t>dexamethasone.</a:t>
            </a:r>
            <a:endParaRPr sz="2400">
              <a:latin typeface="Calibri"/>
              <a:cs typeface="Calibri"/>
            </a:endParaRPr>
          </a:p>
          <a:p>
            <a:pPr marL="254000" indent="-228600">
              <a:lnSpc>
                <a:spcPct val="100000"/>
              </a:lnSpc>
              <a:spcBef>
                <a:spcPts val="685"/>
              </a:spcBef>
              <a:buFont typeface="Arial"/>
              <a:buChar char="•"/>
              <a:tabLst>
                <a:tab pos="254000" algn="l"/>
              </a:tabLst>
            </a:pPr>
            <a:r>
              <a:rPr sz="2400" spc="-5" dirty="0">
                <a:latin typeface="Calibri"/>
                <a:cs typeface="Calibri"/>
              </a:rPr>
              <a:t>Supportive </a:t>
            </a:r>
            <a:r>
              <a:rPr sz="2400" spc="-10" dirty="0">
                <a:latin typeface="Calibri"/>
                <a:cs typeface="Calibri"/>
              </a:rPr>
              <a:t>treatment </a:t>
            </a:r>
            <a:r>
              <a:rPr sz="2400" dirty="0">
                <a:latin typeface="Calibri"/>
                <a:cs typeface="Calibri"/>
              </a:rPr>
              <a:t>is necessary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compensate </a:t>
            </a:r>
            <a:r>
              <a:rPr sz="2400" spc="-5" dirty="0">
                <a:latin typeface="Calibri"/>
                <a:cs typeface="Calibri"/>
              </a:rPr>
              <a:t>fluid </a:t>
            </a:r>
            <a:r>
              <a:rPr sz="2400" dirty="0">
                <a:latin typeface="Calibri"/>
                <a:cs typeface="Calibri"/>
              </a:rPr>
              <a:t>loss.</a:t>
            </a:r>
            <a:endParaRPr sz="2400">
              <a:latin typeface="Calibri"/>
              <a:cs typeface="Calibri"/>
            </a:endParaRPr>
          </a:p>
          <a:p>
            <a:pPr marL="2540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54000" algn="l"/>
              </a:tabLst>
            </a:pPr>
            <a:r>
              <a:rPr sz="2400" spc="-5" dirty="0">
                <a:latin typeface="Calibri"/>
                <a:cs typeface="Calibri"/>
              </a:rPr>
              <a:t>Parturition usually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abnormal.</a:t>
            </a:r>
            <a:endParaRPr sz="2400">
              <a:latin typeface="Calibri"/>
              <a:cs typeface="Calibri"/>
            </a:endParaRPr>
          </a:p>
          <a:p>
            <a:pPr marL="25400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254000" algn="l"/>
              </a:tabLst>
            </a:pPr>
            <a:r>
              <a:rPr sz="2400" spc="-5" dirty="0">
                <a:latin typeface="Calibri"/>
                <a:cs typeface="Calibri"/>
              </a:rPr>
              <a:t>C-section </a:t>
            </a:r>
            <a:r>
              <a:rPr sz="2400" spc="-15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10" dirty="0">
                <a:latin typeface="Calibri"/>
                <a:cs typeface="Calibri"/>
              </a:rPr>
              <a:t>alternative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induced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parturition.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0784" y="1067815"/>
            <a:ext cx="5144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IN </a:t>
            </a:r>
            <a:r>
              <a:rPr sz="3600" b="1" spc="-60" dirty="0">
                <a:latin typeface="Calibri"/>
                <a:cs typeface="Calibri"/>
              </a:rPr>
              <a:t>FETAL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30" dirty="0">
                <a:latin typeface="Calibri"/>
                <a:cs typeface="Calibri"/>
              </a:rPr>
              <a:t>MUMMIFICATION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5268" y="1781292"/>
            <a:ext cx="10089515" cy="3888104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275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2200" b="1" spc="-5" dirty="0">
                <a:latin typeface="Calibri"/>
                <a:cs typeface="Calibri"/>
              </a:rPr>
              <a:t>PGF</a:t>
            </a:r>
            <a:r>
              <a:rPr sz="2175" b="1" spc="-7" baseline="-21072" dirty="0">
                <a:latin typeface="Calibri"/>
                <a:cs typeface="Calibri"/>
              </a:rPr>
              <a:t>2</a:t>
            </a:r>
            <a:r>
              <a:rPr sz="2200" b="1" spc="-5" dirty="0">
                <a:latin typeface="Calibri"/>
                <a:cs typeface="Calibri"/>
              </a:rPr>
              <a:t>α or an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analogue</a:t>
            </a:r>
            <a:endParaRPr sz="2200">
              <a:latin typeface="Calibri"/>
              <a:cs typeface="Calibri"/>
            </a:endParaRPr>
          </a:p>
          <a:p>
            <a:pPr marL="723265" lvl="1" indent="-229235">
              <a:lnSpc>
                <a:spcPct val="100000"/>
              </a:lnSpc>
              <a:spcBef>
                <a:spcPts val="195"/>
              </a:spcBef>
              <a:buFont typeface="Arial"/>
              <a:buChar char="•"/>
              <a:tabLst>
                <a:tab pos="723900" algn="l"/>
              </a:tabLst>
            </a:pPr>
            <a:r>
              <a:rPr sz="2400" spc="-10" dirty="0">
                <a:latin typeface="Calibri"/>
                <a:cs typeface="Calibri"/>
              </a:rPr>
              <a:t>Therapeutic agent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choice.</a:t>
            </a:r>
            <a:endParaRPr sz="2400">
              <a:latin typeface="Calibri"/>
              <a:cs typeface="Calibri"/>
            </a:endParaRPr>
          </a:p>
          <a:p>
            <a:pPr marL="723265" lvl="1" indent="-229235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723900" algn="l"/>
              </a:tabLst>
            </a:pPr>
            <a:r>
              <a:rPr sz="2400" spc="-5" dirty="0">
                <a:latin typeface="Calibri"/>
                <a:cs typeface="Calibri"/>
              </a:rPr>
              <a:t>Expulsion 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fetus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5" dirty="0">
                <a:latin typeface="Calibri"/>
                <a:cs typeface="Calibri"/>
              </a:rPr>
              <a:t>24-72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h.</a:t>
            </a:r>
            <a:endParaRPr sz="2400">
              <a:latin typeface="Calibri"/>
              <a:cs typeface="Calibri"/>
            </a:endParaRPr>
          </a:p>
          <a:p>
            <a:pPr marL="723265" lvl="1" indent="-22923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723900" algn="l"/>
              </a:tabLst>
            </a:pPr>
            <a:r>
              <a:rPr sz="2400" spc="-10" dirty="0">
                <a:latin typeface="Calibri"/>
                <a:cs typeface="Calibri"/>
              </a:rPr>
              <a:t>return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fertility </a:t>
            </a:r>
            <a:r>
              <a:rPr sz="2400" dirty="0">
                <a:latin typeface="Calibri"/>
                <a:cs typeface="Calibri"/>
              </a:rPr>
              <a:t>within </a:t>
            </a:r>
            <a:r>
              <a:rPr sz="2400" spc="-5" dirty="0">
                <a:latin typeface="Calibri"/>
                <a:cs typeface="Calibri"/>
              </a:rPr>
              <a:t>1-3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months.</a:t>
            </a:r>
            <a:endParaRPr sz="2400">
              <a:latin typeface="Calibri"/>
              <a:cs typeface="Calibri"/>
            </a:endParaRPr>
          </a:p>
          <a:p>
            <a:pPr marL="723265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723900" algn="l"/>
              </a:tabLst>
            </a:pPr>
            <a:r>
              <a:rPr sz="2400" spc="-15" dirty="0">
                <a:latin typeface="Calibri"/>
                <a:cs typeface="Calibri"/>
              </a:rPr>
              <a:t>Retreatment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occationally</a:t>
            </a:r>
            <a:endParaRPr sz="2400">
              <a:latin typeface="Calibri"/>
              <a:cs typeface="Calibri"/>
            </a:endParaRPr>
          </a:p>
          <a:p>
            <a:pPr marL="266700" indent="-22860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266065" algn="l"/>
                <a:tab pos="266700" algn="l"/>
              </a:tabLst>
            </a:pPr>
            <a:r>
              <a:rPr sz="2200" b="1" spc="-15" dirty="0">
                <a:latin typeface="Calibri"/>
                <a:cs typeface="Calibri"/>
              </a:rPr>
              <a:t>Oestrogens</a:t>
            </a:r>
            <a:endParaRPr sz="2200">
              <a:latin typeface="Calibri"/>
              <a:cs typeface="Calibri"/>
            </a:endParaRPr>
          </a:p>
          <a:p>
            <a:pPr marL="723265" lvl="1" indent="-229235">
              <a:lnSpc>
                <a:spcPct val="100000"/>
              </a:lnSpc>
              <a:spcBef>
                <a:spcPts val="200"/>
              </a:spcBef>
              <a:buFont typeface="Arial"/>
              <a:buChar char="•"/>
              <a:tabLst>
                <a:tab pos="723900" algn="l"/>
              </a:tabLst>
            </a:pPr>
            <a:r>
              <a:rPr sz="2400" spc="-5" dirty="0">
                <a:latin typeface="Calibri"/>
                <a:cs typeface="Calibri"/>
              </a:rPr>
              <a:t>Luteolytic doses of </a:t>
            </a:r>
            <a:r>
              <a:rPr sz="2400" spc="-15" dirty="0">
                <a:latin typeface="Calibri"/>
                <a:cs typeface="Calibri"/>
              </a:rPr>
              <a:t>estrogen </a:t>
            </a:r>
            <a:r>
              <a:rPr sz="2400" dirty="0">
                <a:latin typeface="Calibri"/>
                <a:cs typeface="Calibri"/>
              </a:rPr>
              <a:t>also </a:t>
            </a:r>
            <a:r>
              <a:rPr sz="2400" spc="-5" dirty="0">
                <a:latin typeface="Calibri"/>
                <a:cs typeface="Calibri"/>
              </a:rPr>
              <a:t>results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expulsion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mummified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fetuses.</a:t>
            </a:r>
            <a:endParaRPr sz="2400">
              <a:latin typeface="Calibri"/>
              <a:cs typeface="Calibri"/>
            </a:endParaRPr>
          </a:p>
          <a:p>
            <a:pPr marL="723265" lvl="1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723900" algn="l"/>
              </a:tabLst>
            </a:pPr>
            <a:r>
              <a:rPr sz="2400" spc="-10" dirty="0">
                <a:latin typeface="Calibri"/>
                <a:cs typeface="Calibri"/>
              </a:rPr>
              <a:t>Repeated treatments </a:t>
            </a:r>
            <a:r>
              <a:rPr sz="2400" spc="-15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be necessary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48 h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intervals.</a:t>
            </a:r>
            <a:endParaRPr sz="2400">
              <a:latin typeface="Calibri"/>
              <a:cs typeface="Calibri"/>
            </a:endParaRPr>
          </a:p>
          <a:p>
            <a:pPr marL="723265" marR="370205" lvl="1" indent="-228600">
              <a:lnSpc>
                <a:spcPts val="2590"/>
              </a:lnSpc>
              <a:spcBef>
                <a:spcPts val="535"/>
              </a:spcBef>
              <a:buFont typeface="Arial"/>
              <a:buChar char="•"/>
              <a:tabLst>
                <a:tab pos="723900" algn="l"/>
              </a:tabLst>
            </a:pPr>
            <a:r>
              <a:rPr sz="2400" spc="-5" dirty="0">
                <a:latin typeface="Calibri"/>
                <a:cs typeface="Calibri"/>
              </a:rPr>
              <a:t>After </a:t>
            </a:r>
            <a:r>
              <a:rPr sz="2400" spc="-10" dirty="0">
                <a:latin typeface="Calibri"/>
                <a:cs typeface="Calibri"/>
              </a:rPr>
              <a:t>treatment, </a:t>
            </a:r>
            <a:r>
              <a:rPr sz="2400" dirty="0">
                <a:latin typeface="Calibri"/>
                <a:cs typeface="Calibri"/>
              </a:rPr>
              <a:t>the mummified </a:t>
            </a:r>
            <a:r>
              <a:rPr sz="2400" spc="-15" dirty="0">
                <a:latin typeface="Calibri"/>
                <a:cs typeface="Calibri"/>
              </a:rPr>
              <a:t>fetus may </a:t>
            </a:r>
            <a:r>
              <a:rPr sz="2400" spc="-10" dirty="0">
                <a:latin typeface="Calibri"/>
                <a:cs typeface="Calibri"/>
              </a:rPr>
              <a:t>become </a:t>
            </a:r>
            <a:r>
              <a:rPr sz="2400" spc="-5" dirty="0">
                <a:latin typeface="Calibri"/>
                <a:cs typeface="Calibri"/>
              </a:rPr>
              <a:t>lodged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10" dirty="0">
                <a:latin typeface="Calibri"/>
                <a:cs typeface="Calibri"/>
              </a:rPr>
              <a:t>vagina,  </a:t>
            </a:r>
            <a:r>
              <a:rPr sz="2400" spc="-5" dirty="0">
                <a:latin typeface="Calibri"/>
                <a:cs typeface="Calibri"/>
              </a:rPr>
              <a:t>requiring lubrication </a:t>
            </a:r>
            <a:r>
              <a:rPr sz="2400" dirty="0">
                <a:latin typeface="Calibri"/>
                <a:cs typeface="Calibri"/>
              </a:rPr>
              <a:t>and manual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removal.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95966" y="910843"/>
            <a:ext cx="10318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MTP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64540" y="2187067"/>
            <a:ext cx="10603865" cy="104457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41300" marR="5080" indent="-228600">
              <a:lnSpc>
                <a:spcPts val="2380"/>
              </a:lnSpc>
              <a:spcBef>
                <a:spcPts val="39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Mismated dogs that may be too young or small for breeding, may be held </a:t>
            </a:r>
            <a:r>
              <a:rPr sz="2200" dirty="0">
                <a:latin typeface="Arial"/>
                <a:cs typeface="Arial"/>
              </a:rPr>
              <a:t>in </a:t>
            </a:r>
            <a:r>
              <a:rPr sz="2200" spc="-5" dirty="0">
                <a:latin typeface="Arial"/>
                <a:cs typeface="Arial"/>
              </a:rPr>
              <a:t>reserve  </a:t>
            </a:r>
            <a:r>
              <a:rPr sz="2200" dirty="0">
                <a:latin typeface="Arial"/>
                <a:cs typeface="Arial"/>
              </a:rPr>
              <a:t>for </a:t>
            </a:r>
            <a:r>
              <a:rPr sz="2200" spc="-5" dirty="0">
                <a:latin typeface="Arial"/>
                <a:cs typeface="Arial"/>
              </a:rPr>
              <a:t>breeding </a:t>
            </a:r>
            <a:r>
              <a:rPr sz="2200" dirty="0">
                <a:latin typeface="Arial"/>
                <a:cs typeface="Arial"/>
              </a:rPr>
              <a:t>at </a:t>
            </a:r>
            <a:r>
              <a:rPr sz="2200" spc="-5" dirty="0">
                <a:latin typeface="Arial"/>
                <a:cs typeface="Arial"/>
              </a:rPr>
              <a:t>some future </a:t>
            </a:r>
            <a:r>
              <a:rPr sz="2200" dirty="0">
                <a:latin typeface="Arial"/>
                <a:cs typeface="Arial"/>
              </a:rPr>
              <a:t>date, </a:t>
            </a:r>
            <a:r>
              <a:rPr sz="2200" spc="-5" dirty="0">
                <a:latin typeface="Arial"/>
                <a:cs typeface="Arial"/>
              </a:rPr>
              <a:t>or </a:t>
            </a:r>
            <a:r>
              <a:rPr sz="2200" dirty="0">
                <a:latin typeface="Arial"/>
                <a:cs typeface="Arial"/>
              </a:rPr>
              <a:t>scheduled </a:t>
            </a:r>
            <a:r>
              <a:rPr sz="2200" spc="-5" dirty="0">
                <a:latin typeface="Arial"/>
                <a:cs typeface="Arial"/>
              </a:rPr>
              <a:t>to be bred to a </a:t>
            </a:r>
            <a:r>
              <a:rPr sz="2200" spc="-10" dirty="0">
                <a:latin typeface="Arial"/>
                <a:cs typeface="Arial"/>
              </a:rPr>
              <a:t>different</a:t>
            </a:r>
            <a:r>
              <a:rPr sz="2200" spc="1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stud.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3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Injury or </a:t>
            </a:r>
            <a:r>
              <a:rPr sz="2200" dirty="0">
                <a:latin typeface="Arial"/>
                <a:cs typeface="Arial"/>
              </a:rPr>
              <a:t>disease </a:t>
            </a:r>
            <a:r>
              <a:rPr sz="2200" spc="-5" dirty="0">
                <a:latin typeface="Arial"/>
                <a:cs typeface="Arial"/>
              </a:rPr>
              <a:t>that may compromise the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life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231607" y="1283144"/>
          <a:ext cx="10251439" cy="54735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2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2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1877">
                <a:tc gridSpan="4"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500" b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1500" b="1" spc="-1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PRE-OSSIFICATION </a:t>
                      </a:r>
                      <a:r>
                        <a:rPr sz="1500" b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PERIOD IN</a:t>
                      </a:r>
                      <a:r>
                        <a:rPr sz="1500" b="1" spc="9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CANINE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500" b="1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( </a:t>
                      </a:r>
                      <a:r>
                        <a:rPr sz="1500" b="1" spc="-1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Days </a:t>
                      </a:r>
                      <a:r>
                        <a:rPr sz="1500" b="1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20-22 </a:t>
                      </a:r>
                      <a:r>
                        <a:rPr sz="1500" b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through </a:t>
                      </a:r>
                      <a:r>
                        <a:rPr sz="1500" b="1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40 </a:t>
                      </a:r>
                      <a:r>
                        <a:rPr sz="1500" b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-42 </a:t>
                      </a:r>
                      <a:r>
                        <a:rPr sz="1500" b="1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after </a:t>
                      </a:r>
                      <a:r>
                        <a:rPr sz="1500" b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LH peak</a:t>
                      </a:r>
                      <a:r>
                        <a:rPr sz="1500" b="1" spc="2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  <a:solidFill>
                      <a:srgbClr val="B87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0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b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Drugs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  <a:solidFill>
                      <a:srgbClr val="B87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b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Dose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  <a:solidFill>
                      <a:srgbClr val="B87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b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Route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  <a:solidFill>
                      <a:srgbClr val="B87333"/>
                    </a:solidFill>
                  </a:tcPr>
                </a:tc>
                <a:tc>
                  <a:txBody>
                    <a:bodyPr/>
                    <a:lstStyle/>
                    <a:p>
                      <a:pPr marL="8032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b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Frequency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  <a:solidFill>
                      <a:srgbClr val="B87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061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i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PGF</a:t>
                      </a:r>
                      <a:r>
                        <a:rPr sz="1500" i="1" spc="-7" baseline="555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500" i="1" spc="179" baseline="555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alpha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0.1-0.25</a:t>
                      </a:r>
                      <a:r>
                        <a:rPr sz="1500" spc="-3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mg/kg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SC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BID 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for 4-6</a:t>
                      </a:r>
                      <a:r>
                        <a:rPr sz="1500" spc="-3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8060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i="1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Cloprostenol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1.0-2.5</a:t>
                      </a:r>
                      <a:r>
                        <a:rPr sz="1500" spc="-3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µg/kg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SC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Once </a:t>
                      </a:r>
                      <a:r>
                        <a:rPr sz="15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a day 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5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500" spc="-6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878">
                <a:tc>
                  <a:txBody>
                    <a:bodyPr/>
                    <a:lstStyle/>
                    <a:p>
                      <a:pPr marL="64135" marR="103759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i="1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Cabergoline</a:t>
                      </a:r>
                      <a:r>
                        <a:rPr sz="1500" i="1" spc="-9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Plus  </a:t>
                      </a:r>
                      <a:r>
                        <a:rPr sz="1500" i="1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Cloprostenol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500" spc="-1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µg/kg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5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500" spc="-1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µg/kg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12979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500" spc="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l  </a:t>
                      </a:r>
                      <a:r>
                        <a:rPr sz="15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SC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62992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Once </a:t>
                      </a:r>
                      <a:r>
                        <a:rPr sz="15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a day 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5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500" spc="-9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days  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Once </a:t>
                      </a:r>
                      <a:r>
                        <a:rPr sz="15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48</a:t>
                      </a:r>
                      <a:r>
                        <a:rPr sz="1500" spc="-3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5568">
                <a:tc>
                  <a:txBody>
                    <a:bodyPr/>
                    <a:lstStyle/>
                    <a:p>
                      <a:pPr marL="64135" marR="8915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i="1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Bromocriptine</a:t>
                      </a:r>
                      <a:r>
                        <a:rPr sz="1500" i="1" spc="-1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Plus  </a:t>
                      </a:r>
                      <a:r>
                        <a:rPr sz="1500" i="1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Cloprostenol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30</a:t>
                      </a:r>
                      <a:r>
                        <a:rPr sz="15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µg/kg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5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5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µg/kg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12979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500" spc="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l  </a:t>
                      </a:r>
                      <a:r>
                        <a:rPr sz="15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SC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5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TID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4769" marR="151130">
                        <a:lnSpc>
                          <a:spcPct val="100000"/>
                        </a:lnSpc>
                      </a:pP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On </a:t>
                      </a:r>
                      <a:r>
                        <a:rPr sz="15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days 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28 </a:t>
                      </a:r>
                      <a:r>
                        <a:rPr sz="15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and 32 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1500" spc="-8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LH  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peak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1916">
                <a:tc>
                  <a:txBody>
                    <a:bodyPr/>
                    <a:lstStyle/>
                    <a:p>
                      <a:pPr marL="64135" marR="113855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i="1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Bromocriptine  </a:t>
                      </a:r>
                      <a:r>
                        <a:rPr sz="1500" i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PlusPGF</a:t>
                      </a:r>
                      <a:r>
                        <a:rPr sz="1500" i="1" spc="-7" baseline="555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500" i="1" spc="97" baseline="555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i="1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alpha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5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µg/kg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sz="15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sz="15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µg/kg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12979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500" spc="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l  </a:t>
                      </a:r>
                      <a:r>
                        <a:rPr sz="15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SC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18313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ID  </a:t>
                      </a:r>
                      <a:r>
                        <a:rPr sz="15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ID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080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i="1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Aglepristone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5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mg/kg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SC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Once </a:t>
                      </a:r>
                      <a:r>
                        <a:rPr sz="15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a day </a:t>
                      </a:r>
                      <a:r>
                        <a:rPr sz="15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for </a:t>
                      </a:r>
                      <a:r>
                        <a:rPr sz="15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500" spc="-6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4496" y="314070"/>
            <a:ext cx="67818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60" dirty="0">
                <a:latin typeface="Myanmar Text"/>
                <a:cs typeface="Myanmar Text"/>
              </a:rPr>
              <a:t>DURING </a:t>
            </a:r>
            <a:r>
              <a:rPr sz="3200" b="1" spc="-190" dirty="0">
                <a:latin typeface="Myanmar Text"/>
                <a:cs typeface="Myanmar Text"/>
              </a:rPr>
              <a:t>PREATTACHMENT </a:t>
            </a:r>
            <a:r>
              <a:rPr sz="3200" b="1" spc="-145" dirty="0">
                <a:latin typeface="Myanmar Text"/>
                <a:cs typeface="Myanmar Text"/>
              </a:rPr>
              <a:t>PERIOD</a:t>
            </a:r>
            <a:r>
              <a:rPr sz="3200" b="1" spc="40" dirty="0">
                <a:latin typeface="Myanmar Text"/>
                <a:cs typeface="Myanmar Text"/>
              </a:rPr>
              <a:t> </a:t>
            </a:r>
            <a:r>
              <a:rPr sz="3200" b="1" spc="-155" dirty="0">
                <a:latin typeface="Myanmar Text"/>
                <a:cs typeface="Myanmar Text"/>
              </a:rPr>
              <a:t>IN</a:t>
            </a:r>
            <a:endParaRPr sz="3200">
              <a:latin typeface="Myanmar Text"/>
              <a:cs typeface="Myanmar Tex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23703" y="752982"/>
            <a:ext cx="14446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45" dirty="0">
                <a:latin typeface="Myanmar Text"/>
                <a:cs typeface="Myanmar Text"/>
              </a:rPr>
              <a:t>C</a:t>
            </a:r>
            <a:r>
              <a:rPr sz="3200" b="1" spc="-215" dirty="0">
                <a:latin typeface="Myanmar Text"/>
                <a:cs typeface="Myanmar Text"/>
              </a:rPr>
              <a:t>A</a:t>
            </a:r>
            <a:r>
              <a:rPr sz="3200" b="1" spc="-170" dirty="0">
                <a:latin typeface="Myanmar Text"/>
                <a:cs typeface="Myanmar Text"/>
              </a:rPr>
              <a:t>N</a:t>
            </a:r>
            <a:r>
              <a:rPr sz="3200" b="1" spc="-180" dirty="0">
                <a:latin typeface="Myanmar Text"/>
                <a:cs typeface="Myanmar Text"/>
              </a:rPr>
              <a:t>IN</a:t>
            </a:r>
            <a:r>
              <a:rPr sz="3200" b="1" spc="-85" dirty="0">
                <a:latin typeface="Myanmar Text"/>
                <a:cs typeface="Myanmar Text"/>
              </a:rPr>
              <a:t>E</a:t>
            </a:r>
            <a:endParaRPr sz="3200">
              <a:latin typeface="Myanmar Text"/>
              <a:cs typeface="Myanmar Tex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75969" y="1579308"/>
          <a:ext cx="9671684" cy="51515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8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8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84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2677">
                <a:tc gridSpan="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DURING </a:t>
                      </a:r>
                      <a:r>
                        <a:rPr sz="1800" b="1" spc="-2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PRE-ATTACHMENT </a:t>
                      </a:r>
                      <a:r>
                        <a:rPr sz="1800" b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PERIOD IN</a:t>
                      </a:r>
                      <a:r>
                        <a:rPr sz="1800" b="1" spc="8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CANINE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(Fertilization to </a:t>
                      </a:r>
                      <a:r>
                        <a:rPr sz="1800" b="1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days </a:t>
                      </a:r>
                      <a:r>
                        <a:rPr sz="1800" b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20-22 after LH</a:t>
                      </a:r>
                      <a:r>
                        <a:rPr sz="1800" b="1" spc="2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peak)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63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  <a:solidFill>
                      <a:srgbClr val="B873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6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Drugs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  <a:solidFill>
                      <a:srgbClr val="B873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Dose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  <a:solidFill>
                      <a:srgbClr val="B87333"/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Route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  <a:solidFill>
                      <a:srgbClr val="B87333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Frequency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  <a:solidFill>
                      <a:srgbClr val="B87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273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i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Aglepristone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6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mg/kg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SC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Once a day for 2</a:t>
                      </a:r>
                      <a:r>
                        <a:rPr sz="1600" spc="4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678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i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Oestradiol</a:t>
                      </a:r>
                      <a:r>
                        <a:rPr sz="1600" i="1" spc="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Benzoate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10 µg/kg (max 1</a:t>
                      </a:r>
                      <a:r>
                        <a:rPr sz="1600" spc="2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µg)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SC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marR="501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Divided in to 2-3 injections / once </a:t>
                      </a:r>
                      <a:r>
                        <a:rPr sz="160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in </a:t>
                      </a: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48 h.  Begin 2-4 </a:t>
                      </a:r>
                      <a:r>
                        <a:rPr sz="16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days </a:t>
                      </a: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after</a:t>
                      </a:r>
                      <a:r>
                        <a:rPr sz="1600" spc="5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mating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639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i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Cloprostenol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1.0-2.5</a:t>
                      </a:r>
                      <a:r>
                        <a:rPr sz="1600" spc="1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µg/kg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SC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 marR="2165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BID to </a:t>
                      </a:r>
                      <a:r>
                        <a:rPr sz="16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QID </a:t>
                      </a: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for 5 </a:t>
                      </a:r>
                      <a:r>
                        <a:rPr sz="16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days </a:t>
                      </a: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begining of day 5  of</a:t>
                      </a:r>
                      <a:r>
                        <a:rPr sz="1600" spc="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diestrus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667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i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Natural </a:t>
                      </a:r>
                      <a:r>
                        <a:rPr sz="1600" i="1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PGF</a:t>
                      </a:r>
                      <a:r>
                        <a:rPr sz="1575" i="1" baseline="5291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575" i="1" spc="22" baseline="5291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alpha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10-250</a:t>
                      </a:r>
                      <a:r>
                        <a:rPr sz="1600" spc="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µg/kg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SC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BID to QID, </a:t>
                      </a:r>
                      <a:r>
                        <a:rPr sz="1600" spc="-10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days </a:t>
                      </a:r>
                      <a:r>
                        <a:rPr sz="1600" spc="-3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5-11 </a:t>
                      </a: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13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33"/>
                          </a:solidFill>
                          <a:latin typeface="Arial"/>
                          <a:cs typeface="Arial"/>
                        </a:rPr>
                        <a:t>diestrus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905" marB="0">
                    <a:lnL w="9525">
                      <a:solidFill>
                        <a:srgbClr val="6E351A"/>
                      </a:solidFill>
                      <a:prstDash val="solid"/>
                    </a:lnL>
                    <a:lnR w="9525">
                      <a:solidFill>
                        <a:srgbClr val="6E351A"/>
                      </a:solidFill>
                      <a:prstDash val="solid"/>
                    </a:lnR>
                    <a:lnT w="9525">
                      <a:solidFill>
                        <a:srgbClr val="6E351A"/>
                      </a:solidFill>
                      <a:prstDash val="solid"/>
                    </a:lnT>
                    <a:lnB w="9525">
                      <a:solidFill>
                        <a:srgbClr val="6E351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2848" y="1069847"/>
            <a:ext cx="8316468" cy="486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8939" y="4702886"/>
            <a:ext cx="23018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10" dirty="0">
                <a:solidFill>
                  <a:srgbClr val="F879B6"/>
                </a:solidFill>
                <a:latin typeface="Gabriola"/>
                <a:cs typeface="Gabriola"/>
              </a:rPr>
              <a:t>THANK</a:t>
            </a:r>
            <a:r>
              <a:rPr sz="4400" b="1" spc="-145" dirty="0">
                <a:solidFill>
                  <a:srgbClr val="F879B6"/>
                </a:solidFill>
                <a:latin typeface="Gabriola"/>
                <a:cs typeface="Gabriola"/>
              </a:rPr>
              <a:t> </a:t>
            </a:r>
            <a:r>
              <a:rPr sz="4400" b="1" spc="20" dirty="0">
                <a:solidFill>
                  <a:srgbClr val="F879B6"/>
                </a:solidFill>
                <a:latin typeface="Gabriola"/>
                <a:cs typeface="Gabriola"/>
              </a:rPr>
              <a:t>YOU</a:t>
            </a:r>
            <a:endParaRPr sz="4400">
              <a:latin typeface="Gabriola"/>
              <a:cs typeface="Gabrio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8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</a:t>
            </a:r>
            <a:r>
              <a:rPr spc="5" dirty="0"/>
              <a:t>R</a:t>
            </a:r>
            <a:r>
              <a:rPr dirty="0"/>
              <a:t>TURITION</a:t>
            </a:r>
          </a:p>
        </p:txBody>
      </p:sp>
      <p:sp>
        <p:nvSpPr>
          <p:cNvPr id="3" name="object 3"/>
          <p:cNvSpPr/>
          <p:nvPr/>
        </p:nvSpPr>
        <p:spPr>
          <a:xfrm>
            <a:off x="1720595" y="527304"/>
            <a:ext cx="2350008" cy="790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1179" y="509016"/>
            <a:ext cx="2147316" cy="885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52600" y="559308"/>
            <a:ext cx="2209800" cy="65087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590550" marR="226060" indent="-356870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Fetal</a:t>
            </a:r>
            <a:r>
              <a:rPr sz="18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Nutritional 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Demands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49195" y="1365503"/>
            <a:ext cx="1944624" cy="790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0823" y="1347216"/>
            <a:ext cx="1801368" cy="885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81200" y="1397508"/>
            <a:ext cx="1804670" cy="65087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Placental</a:t>
            </a:r>
            <a:endParaRPr sz="18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Insufficiency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0" y="1115567"/>
            <a:ext cx="1767839" cy="3765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b="1" spc="-5" dirty="0">
                <a:latin typeface="Arial"/>
                <a:cs typeface="Arial"/>
              </a:rPr>
              <a:t>Hypothalamus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02100" y="851408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70" h="318769">
                <a:moveTo>
                  <a:pt x="143128" y="224027"/>
                </a:moveTo>
                <a:lnTo>
                  <a:pt x="318262" y="318262"/>
                </a:lnTo>
                <a:lnTo>
                  <a:pt x="282044" y="250951"/>
                </a:lnTo>
                <a:lnTo>
                  <a:pt x="224027" y="250951"/>
                </a:lnTo>
                <a:lnTo>
                  <a:pt x="206085" y="233009"/>
                </a:lnTo>
                <a:lnTo>
                  <a:pt x="143128" y="224027"/>
                </a:lnTo>
                <a:close/>
              </a:path>
              <a:path w="318770" h="318769">
                <a:moveTo>
                  <a:pt x="206085" y="233009"/>
                </a:moveTo>
                <a:lnTo>
                  <a:pt x="224027" y="250951"/>
                </a:lnTo>
                <a:lnTo>
                  <a:pt x="237489" y="237489"/>
                </a:lnTo>
                <a:lnTo>
                  <a:pt x="206085" y="233009"/>
                </a:lnTo>
                <a:close/>
              </a:path>
              <a:path w="318770" h="318769">
                <a:moveTo>
                  <a:pt x="224027" y="143128"/>
                </a:moveTo>
                <a:lnTo>
                  <a:pt x="233009" y="206085"/>
                </a:lnTo>
                <a:lnTo>
                  <a:pt x="250951" y="224027"/>
                </a:lnTo>
                <a:lnTo>
                  <a:pt x="224027" y="250951"/>
                </a:lnTo>
                <a:lnTo>
                  <a:pt x="282044" y="250951"/>
                </a:lnTo>
                <a:lnTo>
                  <a:pt x="224027" y="143128"/>
                </a:lnTo>
                <a:close/>
              </a:path>
              <a:path w="318770" h="318769">
                <a:moveTo>
                  <a:pt x="26924" y="0"/>
                </a:moveTo>
                <a:lnTo>
                  <a:pt x="0" y="26924"/>
                </a:lnTo>
                <a:lnTo>
                  <a:pt x="206085" y="233009"/>
                </a:lnTo>
                <a:lnTo>
                  <a:pt x="237489" y="237489"/>
                </a:lnTo>
                <a:lnTo>
                  <a:pt x="233009" y="206085"/>
                </a:lnTo>
                <a:lnTo>
                  <a:pt x="26924" y="0"/>
                </a:lnTo>
                <a:close/>
              </a:path>
              <a:path w="318770" h="318769">
                <a:moveTo>
                  <a:pt x="233009" y="206085"/>
                </a:moveTo>
                <a:lnTo>
                  <a:pt x="237489" y="237489"/>
                </a:lnTo>
                <a:lnTo>
                  <a:pt x="250951" y="224027"/>
                </a:lnTo>
                <a:lnTo>
                  <a:pt x="233009" y="206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27423" y="1322069"/>
            <a:ext cx="393065" cy="320040"/>
          </a:xfrm>
          <a:custGeom>
            <a:avLst/>
            <a:gdLst/>
            <a:ahLst/>
            <a:cxnLst/>
            <a:rect l="l" t="t" r="r" b="b"/>
            <a:pathLst>
              <a:path w="393064" h="320039">
                <a:moveTo>
                  <a:pt x="303656" y="71374"/>
                </a:moveTo>
                <a:lnTo>
                  <a:pt x="271999" y="72388"/>
                </a:lnTo>
                <a:lnTo>
                  <a:pt x="0" y="289940"/>
                </a:lnTo>
                <a:lnTo>
                  <a:pt x="23875" y="319658"/>
                </a:lnTo>
                <a:lnTo>
                  <a:pt x="295736" y="102123"/>
                </a:lnTo>
                <a:lnTo>
                  <a:pt x="303656" y="71374"/>
                </a:lnTo>
                <a:close/>
              </a:path>
              <a:path w="393064" h="320039">
                <a:moveTo>
                  <a:pt x="353886" y="56514"/>
                </a:moveTo>
                <a:lnTo>
                  <a:pt x="291846" y="56514"/>
                </a:lnTo>
                <a:lnTo>
                  <a:pt x="315595" y="86232"/>
                </a:lnTo>
                <a:lnTo>
                  <a:pt x="295736" y="102123"/>
                </a:lnTo>
                <a:lnTo>
                  <a:pt x="279908" y="163575"/>
                </a:lnTo>
                <a:lnTo>
                  <a:pt x="353886" y="56514"/>
                </a:lnTo>
                <a:close/>
              </a:path>
              <a:path w="393064" h="320039">
                <a:moveTo>
                  <a:pt x="303720" y="71374"/>
                </a:moveTo>
                <a:lnTo>
                  <a:pt x="295736" y="102123"/>
                </a:lnTo>
                <a:lnTo>
                  <a:pt x="315595" y="86232"/>
                </a:lnTo>
                <a:lnTo>
                  <a:pt x="303720" y="71374"/>
                </a:lnTo>
                <a:close/>
              </a:path>
              <a:path w="393064" h="320039">
                <a:moveTo>
                  <a:pt x="392938" y="0"/>
                </a:moveTo>
                <a:lnTo>
                  <a:pt x="208534" y="74421"/>
                </a:lnTo>
                <a:lnTo>
                  <a:pt x="271999" y="72388"/>
                </a:lnTo>
                <a:lnTo>
                  <a:pt x="291846" y="56514"/>
                </a:lnTo>
                <a:lnTo>
                  <a:pt x="353886" y="56514"/>
                </a:lnTo>
                <a:lnTo>
                  <a:pt x="392938" y="0"/>
                </a:lnTo>
                <a:close/>
              </a:path>
              <a:path w="393064" h="320039">
                <a:moveTo>
                  <a:pt x="291846" y="56514"/>
                </a:moveTo>
                <a:lnTo>
                  <a:pt x="271999" y="72388"/>
                </a:lnTo>
                <a:lnTo>
                  <a:pt x="303656" y="71374"/>
                </a:lnTo>
                <a:lnTo>
                  <a:pt x="291846" y="56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63968" y="963167"/>
            <a:ext cx="1108075" cy="650875"/>
          </a:xfrm>
          <a:custGeom>
            <a:avLst/>
            <a:gdLst/>
            <a:ahLst/>
            <a:cxnLst/>
            <a:rect l="l" t="t" r="r" b="b"/>
            <a:pathLst>
              <a:path w="1108075" h="650875">
                <a:moveTo>
                  <a:pt x="0" y="650748"/>
                </a:moveTo>
                <a:lnTo>
                  <a:pt x="1107948" y="650748"/>
                </a:lnTo>
                <a:lnTo>
                  <a:pt x="1107948" y="0"/>
                </a:lnTo>
                <a:lnTo>
                  <a:pt x="0" y="0"/>
                </a:lnTo>
                <a:lnTo>
                  <a:pt x="0" y="6507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49439" y="990727"/>
            <a:ext cx="94106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Anterior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Pituitary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53961" y="1239011"/>
            <a:ext cx="609600" cy="114300"/>
          </a:xfrm>
          <a:custGeom>
            <a:avLst/>
            <a:gdLst/>
            <a:ahLst/>
            <a:cxnLst/>
            <a:rect l="l" t="t" r="r" b="b"/>
            <a:pathLst>
              <a:path w="609600" h="114300">
                <a:moveTo>
                  <a:pt x="495300" y="57150"/>
                </a:moveTo>
                <a:lnTo>
                  <a:pt x="419100" y="114300"/>
                </a:lnTo>
                <a:lnTo>
                  <a:pt x="546100" y="76200"/>
                </a:lnTo>
                <a:lnTo>
                  <a:pt x="495300" y="76200"/>
                </a:lnTo>
                <a:lnTo>
                  <a:pt x="495300" y="57150"/>
                </a:lnTo>
                <a:close/>
              </a:path>
              <a:path w="609600" h="114300">
                <a:moveTo>
                  <a:pt x="4699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69900" y="76200"/>
                </a:lnTo>
                <a:lnTo>
                  <a:pt x="495300" y="57150"/>
                </a:lnTo>
                <a:lnTo>
                  <a:pt x="469900" y="38100"/>
                </a:lnTo>
                <a:close/>
              </a:path>
              <a:path w="609600" h="114300">
                <a:moveTo>
                  <a:pt x="546100" y="38100"/>
                </a:moveTo>
                <a:lnTo>
                  <a:pt x="495300" y="38100"/>
                </a:lnTo>
                <a:lnTo>
                  <a:pt x="495300" y="76200"/>
                </a:lnTo>
                <a:lnTo>
                  <a:pt x="546100" y="76200"/>
                </a:lnTo>
                <a:lnTo>
                  <a:pt x="609600" y="57150"/>
                </a:lnTo>
                <a:lnTo>
                  <a:pt x="546100" y="38100"/>
                </a:lnTo>
                <a:close/>
              </a:path>
              <a:path w="609600" h="114300">
                <a:moveTo>
                  <a:pt x="419100" y="0"/>
                </a:moveTo>
                <a:lnTo>
                  <a:pt x="495300" y="57150"/>
                </a:lnTo>
                <a:lnTo>
                  <a:pt x="495300" y="38100"/>
                </a:lnTo>
                <a:lnTo>
                  <a:pt x="546100" y="38100"/>
                </a:lnTo>
                <a:lnTo>
                  <a:pt x="419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70492" y="963167"/>
            <a:ext cx="1108075" cy="650875"/>
          </a:xfrm>
          <a:custGeom>
            <a:avLst/>
            <a:gdLst/>
            <a:ahLst/>
            <a:cxnLst/>
            <a:rect l="l" t="t" r="r" b="b"/>
            <a:pathLst>
              <a:path w="1108075" h="650875">
                <a:moveTo>
                  <a:pt x="0" y="650748"/>
                </a:moveTo>
                <a:lnTo>
                  <a:pt x="1107948" y="650748"/>
                </a:lnTo>
                <a:lnTo>
                  <a:pt x="1107948" y="0"/>
                </a:lnTo>
                <a:lnTo>
                  <a:pt x="0" y="0"/>
                </a:lnTo>
                <a:lnTo>
                  <a:pt x="0" y="6507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356217" y="990727"/>
            <a:ext cx="869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dren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10858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Cortex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11361" y="1239011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419100" y="57150"/>
                </a:moveTo>
                <a:lnTo>
                  <a:pt x="342900" y="114300"/>
                </a:lnTo>
                <a:lnTo>
                  <a:pt x="469900" y="76200"/>
                </a:lnTo>
                <a:lnTo>
                  <a:pt x="419100" y="76200"/>
                </a:lnTo>
                <a:lnTo>
                  <a:pt x="419100" y="57150"/>
                </a:lnTo>
                <a:close/>
              </a:path>
              <a:path w="533400" h="114300">
                <a:moveTo>
                  <a:pt x="3937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93700" y="76200"/>
                </a:lnTo>
                <a:lnTo>
                  <a:pt x="419100" y="57150"/>
                </a:lnTo>
                <a:lnTo>
                  <a:pt x="393700" y="38100"/>
                </a:lnTo>
                <a:close/>
              </a:path>
              <a:path w="533400" h="114300">
                <a:moveTo>
                  <a:pt x="469900" y="38100"/>
                </a:moveTo>
                <a:lnTo>
                  <a:pt x="419100" y="38100"/>
                </a:lnTo>
                <a:lnTo>
                  <a:pt x="419100" y="76200"/>
                </a:lnTo>
                <a:lnTo>
                  <a:pt x="469900" y="76200"/>
                </a:lnTo>
                <a:lnTo>
                  <a:pt x="533400" y="57150"/>
                </a:lnTo>
                <a:lnTo>
                  <a:pt x="469900" y="38100"/>
                </a:lnTo>
                <a:close/>
              </a:path>
              <a:path w="533400" h="114300">
                <a:moveTo>
                  <a:pt x="342900" y="0"/>
                </a:moveTo>
                <a:lnTo>
                  <a:pt x="419100" y="57150"/>
                </a:lnTo>
                <a:lnTo>
                  <a:pt x="419100" y="38100"/>
                </a:lnTo>
                <a:lnTo>
                  <a:pt x="469900" y="381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41947" y="580644"/>
            <a:ext cx="771144" cy="483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56629" y="619125"/>
            <a:ext cx="519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CRH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23147" y="582168"/>
            <a:ext cx="900683" cy="4831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538209" y="621029"/>
            <a:ext cx="649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AC</a:t>
            </a:r>
            <a:r>
              <a:rPr sz="1800" spc="1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FF0066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48961" y="2137810"/>
            <a:ext cx="2074782" cy="4923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10730" y="2052954"/>
            <a:ext cx="21183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265" marR="5080" indent="-5842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Fetal</a:t>
            </a:r>
            <a:r>
              <a:rPr sz="18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Corticosteroids  (Cortisol)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827276" y="2700527"/>
            <a:ext cx="1491996" cy="786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92223" y="2682239"/>
            <a:ext cx="1560576" cy="8854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69948" y="2743200"/>
            <a:ext cx="1351915" cy="646430"/>
          </a:xfrm>
          <a:prstGeom prst="rect">
            <a:avLst/>
          </a:prstGeom>
          <a:ln w="9144">
            <a:solidFill>
              <a:srgbClr val="008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8425" marR="88265" indent="324485">
              <a:lnSpc>
                <a:spcPct val="100000"/>
              </a:lnSpc>
              <a:spcBef>
                <a:spcPts val="315"/>
              </a:spcBef>
            </a:pPr>
            <a:r>
              <a:rPr sz="1800" spc="-10" dirty="0">
                <a:solidFill>
                  <a:srgbClr val="008000"/>
                </a:solidFill>
                <a:latin typeface="Arial"/>
                <a:cs typeface="Arial"/>
              </a:rPr>
              <a:t>Lung  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(surfac</a:t>
            </a:r>
            <a:r>
              <a:rPr sz="1800" spc="5" dirty="0">
                <a:solidFill>
                  <a:srgbClr val="0080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ant)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70732" y="2700527"/>
            <a:ext cx="1402080" cy="7863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37203" y="2682239"/>
            <a:ext cx="1466088" cy="8854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613403" y="2743200"/>
            <a:ext cx="1262380" cy="646430"/>
          </a:xfrm>
          <a:prstGeom prst="rect">
            <a:avLst/>
          </a:prstGeom>
          <a:ln w="9144">
            <a:solidFill>
              <a:srgbClr val="008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9695" marR="93345" indent="28321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Liver  (g</a:t>
            </a:r>
            <a:r>
              <a:rPr sz="1800" spc="-15" dirty="0">
                <a:solidFill>
                  <a:srgbClr val="008000"/>
                </a:solidFill>
                <a:latin typeface="Arial"/>
                <a:cs typeface="Arial"/>
              </a:rPr>
              <a:t>l</a:t>
            </a:r>
            <a:r>
              <a:rPr sz="1800" spc="-25" dirty="0">
                <a:solidFill>
                  <a:srgbClr val="008000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co</a:t>
            </a:r>
            <a:r>
              <a:rPr sz="1800" spc="-15" dirty="0">
                <a:solidFill>
                  <a:srgbClr val="008000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8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89220" y="2700527"/>
            <a:ext cx="1658112" cy="7863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5691" y="2682239"/>
            <a:ext cx="1723643" cy="8854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231891" y="2743200"/>
            <a:ext cx="1518285" cy="646430"/>
          </a:xfrm>
          <a:prstGeom prst="rect">
            <a:avLst/>
          </a:prstGeom>
          <a:ln w="9144">
            <a:solidFill>
              <a:srgbClr val="008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0330" marR="90805" indent="278765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Thyroid  (meta</a:t>
            </a:r>
            <a:r>
              <a:rPr sz="1800" spc="-15" dirty="0">
                <a:solidFill>
                  <a:srgbClr val="008000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008000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ism)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83531" y="3844753"/>
            <a:ext cx="1350986" cy="2273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245100" y="3761613"/>
            <a:ext cx="1395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D074E"/>
                </a:solidFill>
                <a:latin typeface="Arial"/>
                <a:cs typeface="Arial"/>
              </a:rPr>
              <a:t>Progesterone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029200" y="3756659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400" y="228600"/>
                </a:moveTo>
                <a:lnTo>
                  <a:pt x="0" y="228600"/>
                </a:lnTo>
                <a:lnTo>
                  <a:pt x="76200" y="304800"/>
                </a:lnTo>
                <a:lnTo>
                  <a:pt x="152400" y="228600"/>
                </a:lnTo>
                <a:close/>
              </a:path>
              <a:path w="152400" h="304800">
                <a:moveTo>
                  <a:pt x="114300" y="0"/>
                </a:moveTo>
                <a:lnTo>
                  <a:pt x="38100" y="0"/>
                </a:lnTo>
                <a:lnTo>
                  <a:pt x="38100" y="228600"/>
                </a:lnTo>
                <a:lnTo>
                  <a:pt x="1143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29200" y="3756659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228600"/>
                </a:moveTo>
                <a:lnTo>
                  <a:pt x="38100" y="2286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228600"/>
                </a:lnTo>
                <a:lnTo>
                  <a:pt x="152400" y="228600"/>
                </a:lnTo>
                <a:lnTo>
                  <a:pt x="76200" y="30480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22058" y="3844753"/>
            <a:ext cx="885541" cy="2273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683754" y="376161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D074E"/>
                </a:solidFill>
                <a:latin typeface="Arial"/>
                <a:cs typeface="Arial"/>
              </a:rPr>
              <a:t>Estrogen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467600" y="3756659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14300" y="76200"/>
                </a:moveTo>
                <a:lnTo>
                  <a:pt x="38100" y="76200"/>
                </a:lnTo>
                <a:lnTo>
                  <a:pt x="38100" y="304800"/>
                </a:lnTo>
                <a:lnTo>
                  <a:pt x="114300" y="304800"/>
                </a:lnTo>
                <a:lnTo>
                  <a:pt x="114300" y="76200"/>
                </a:lnTo>
                <a:close/>
              </a:path>
              <a:path w="152400" h="304800">
                <a:moveTo>
                  <a:pt x="76200" y="0"/>
                </a:moveTo>
                <a:lnTo>
                  <a:pt x="0" y="762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67600" y="3756659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76200"/>
                </a:moveTo>
                <a:lnTo>
                  <a:pt x="38100" y="76200"/>
                </a:lnTo>
                <a:lnTo>
                  <a:pt x="38100" y="304800"/>
                </a:lnTo>
                <a:lnTo>
                  <a:pt x="114300" y="304800"/>
                </a:lnTo>
                <a:lnTo>
                  <a:pt x="114300" y="76200"/>
                </a:lnTo>
                <a:lnTo>
                  <a:pt x="152400" y="76200"/>
                </a:lnTo>
                <a:lnTo>
                  <a:pt x="76200" y="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565557" y="3844753"/>
            <a:ext cx="645192" cy="23681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503409" y="3761613"/>
            <a:ext cx="728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D074E"/>
                </a:solidFill>
                <a:latin typeface="Arial"/>
                <a:cs typeface="Arial"/>
              </a:rPr>
              <a:t>PGF</a:t>
            </a:r>
            <a:r>
              <a:rPr sz="1800" b="1" baseline="-20833" dirty="0">
                <a:solidFill>
                  <a:srgbClr val="9D074E"/>
                </a:solidFill>
                <a:latin typeface="Arial"/>
                <a:cs typeface="Arial"/>
              </a:rPr>
              <a:t>2</a:t>
            </a:r>
            <a:r>
              <a:rPr sz="1800" b="1" i="1" baseline="-20833" dirty="0">
                <a:solidFill>
                  <a:srgbClr val="9D074E"/>
                </a:solidFill>
                <a:latin typeface="Symbol"/>
                <a:cs typeface="Symbol"/>
              </a:rPr>
              <a:t></a:t>
            </a:r>
            <a:endParaRPr sz="1800" baseline="-20833">
              <a:latin typeface="Symbol"/>
              <a:cs typeface="Symbo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296400" y="3756659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14300" y="76200"/>
                </a:moveTo>
                <a:lnTo>
                  <a:pt x="38100" y="76200"/>
                </a:lnTo>
                <a:lnTo>
                  <a:pt x="38100" y="304800"/>
                </a:lnTo>
                <a:lnTo>
                  <a:pt x="114300" y="304800"/>
                </a:lnTo>
                <a:lnTo>
                  <a:pt x="114300" y="76200"/>
                </a:lnTo>
                <a:close/>
              </a:path>
              <a:path w="152400" h="304800">
                <a:moveTo>
                  <a:pt x="76200" y="0"/>
                </a:moveTo>
                <a:lnTo>
                  <a:pt x="0" y="762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296400" y="3756659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76200"/>
                </a:moveTo>
                <a:lnTo>
                  <a:pt x="38100" y="76200"/>
                </a:lnTo>
                <a:lnTo>
                  <a:pt x="38100" y="304800"/>
                </a:lnTo>
                <a:lnTo>
                  <a:pt x="114300" y="304800"/>
                </a:lnTo>
                <a:lnTo>
                  <a:pt x="114300" y="76200"/>
                </a:lnTo>
                <a:lnTo>
                  <a:pt x="152400" y="76200"/>
                </a:lnTo>
                <a:lnTo>
                  <a:pt x="76200" y="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49161" y="3410965"/>
            <a:ext cx="1831975" cy="348615"/>
          </a:xfrm>
          <a:custGeom>
            <a:avLst/>
            <a:gdLst/>
            <a:ahLst/>
            <a:cxnLst/>
            <a:rect l="l" t="t" r="r" b="b"/>
            <a:pathLst>
              <a:path w="1831975" h="348614">
                <a:moveTo>
                  <a:pt x="178562" y="235966"/>
                </a:moveTo>
                <a:lnTo>
                  <a:pt x="0" y="323596"/>
                </a:lnTo>
                <a:lnTo>
                  <a:pt x="197358" y="348615"/>
                </a:lnTo>
                <a:lnTo>
                  <a:pt x="149060" y="323596"/>
                </a:lnTo>
                <a:lnTo>
                  <a:pt x="115824" y="323596"/>
                </a:lnTo>
                <a:lnTo>
                  <a:pt x="109600" y="286004"/>
                </a:lnTo>
                <a:lnTo>
                  <a:pt x="134744" y="281813"/>
                </a:lnTo>
                <a:lnTo>
                  <a:pt x="178562" y="235966"/>
                </a:lnTo>
                <a:close/>
              </a:path>
              <a:path w="1831975" h="348614">
                <a:moveTo>
                  <a:pt x="134744" y="281813"/>
                </a:moveTo>
                <a:lnTo>
                  <a:pt x="109600" y="286004"/>
                </a:lnTo>
                <a:lnTo>
                  <a:pt x="115824" y="323596"/>
                </a:lnTo>
                <a:lnTo>
                  <a:pt x="140970" y="319405"/>
                </a:lnTo>
                <a:lnTo>
                  <a:pt x="112775" y="304800"/>
                </a:lnTo>
                <a:lnTo>
                  <a:pt x="134744" y="281813"/>
                </a:lnTo>
                <a:close/>
              </a:path>
              <a:path w="1831975" h="348614">
                <a:moveTo>
                  <a:pt x="140970" y="319405"/>
                </a:moveTo>
                <a:lnTo>
                  <a:pt x="115824" y="323596"/>
                </a:lnTo>
                <a:lnTo>
                  <a:pt x="149060" y="323596"/>
                </a:lnTo>
                <a:lnTo>
                  <a:pt x="140970" y="319405"/>
                </a:lnTo>
                <a:close/>
              </a:path>
              <a:path w="1831975" h="348614">
                <a:moveTo>
                  <a:pt x="1825624" y="0"/>
                </a:moveTo>
                <a:lnTo>
                  <a:pt x="134744" y="281813"/>
                </a:lnTo>
                <a:lnTo>
                  <a:pt x="112775" y="304800"/>
                </a:lnTo>
                <a:lnTo>
                  <a:pt x="140970" y="319405"/>
                </a:lnTo>
                <a:lnTo>
                  <a:pt x="1831974" y="37592"/>
                </a:lnTo>
                <a:lnTo>
                  <a:pt x="1825624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20811" y="3429761"/>
            <a:ext cx="114300" cy="304800"/>
          </a:xfrm>
          <a:custGeom>
            <a:avLst/>
            <a:gdLst/>
            <a:ahLst/>
            <a:cxnLst/>
            <a:rect l="l" t="t" r="r" b="b"/>
            <a:pathLst>
              <a:path w="114300" h="304800">
                <a:moveTo>
                  <a:pt x="0" y="114300"/>
                </a:moveTo>
                <a:lnTo>
                  <a:pt x="57150" y="304800"/>
                </a:lnTo>
                <a:lnTo>
                  <a:pt x="91440" y="190500"/>
                </a:lnTo>
                <a:lnTo>
                  <a:pt x="38100" y="190500"/>
                </a:lnTo>
                <a:lnTo>
                  <a:pt x="38100" y="165100"/>
                </a:lnTo>
                <a:lnTo>
                  <a:pt x="0" y="114300"/>
                </a:lnTo>
                <a:close/>
              </a:path>
              <a:path w="114300" h="304800">
                <a:moveTo>
                  <a:pt x="38100" y="165100"/>
                </a:moveTo>
                <a:lnTo>
                  <a:pt x="38100" y="190500"/>
                </a:lnTo>
                <a:lnTo>
                  <a:pt x="57150" y="190500"/>
                </a:lnTo>
                <a:lnTo>
                  <a:pt x="38100" y="165100"/>
                </a:lnTo>
                <a:close/>
              </a:path>
              <a:path w="114300" h="304800">
                <a:moveTo>
                  <a:pt x="76200" y="0"/>
                </a:moveTo>
                <a:lnTo>
                  <a:pt x="38100" y="0"/>
                </a:lnTo>
                <a:lnTo>
                  <a:pt x="38100" y="165100"/>
                </a:lnTo>
                <a:lnTo>
                  <a:pt x="57150" y="190500"/>
                </a:lnTo>
                <a:lnTo>
                  <a:pt x="76200" y="165100"/>
                </a:lnTo>
                <a:lnTo>
                  <a:pt x="76200" y="0"/>
                </a:lnTo>
                <a:close/>
              </a:path>
              <a:path w="114300" h="304800">
                <a:moveTo>
                  <a:pt x="76200" y="165100"/>
                </a:moveTo>
                <a:lnTo>
                  <a:pt x="57150" y="190500"/>
                </a:lnTo>
                <a:lnTo>
                  <a:pt x="76200" y="190500"/>
                </a:lnTo>
                <a:lnTo>
                  <a:pt x="76200" y="165100"/>
                </a:lnTo>
                <a:close/>
              </a:path>
              <a:path w="114300" h="304800">
                <a:moveTo>
                  <a:pt x="114300" y="114300"/>
                </a:moveTo>
                <a:lnTo>
                  <a:pt x="76200" y="165100"/>
                </a:lnTo>
                <a:lnTo>
                  <a:pt x="76200" y="190500"/>
                </a:lnTo>
                <a:lnTo>
                  <a:pt x="91440" y="190500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74406" y="3411092"/>
            <a:ext cx="1604010" cy="344170"/>
          </a:xfrm>
          <a:custGeom>
            <a:avLst/>
            <a:gdLst/>
            <a:ahLst/>
            <a:cxnLst/>
            <a:rect l="l" t="t" r="r" b="b"/>
            <a:pathLst>
              <a:path w="1604009" h="344170">
                <a:moveTo>
                  <a:pt x="1462980" y="316048"/>
                </a:moveTo>
                <a:lnTo>
                  <a:pt x="1405890" y="343916"/>
                </a:lnTo>
                <a:lnTo>
                  <a:pt x="1603755" y="323469"/>
                </a:lnTo>
                <a:lnTo>
                  <a:pt x="1598632" y="320802"/>
                </a:lnTo>
                <a:lnTo>
                  <a:pt x="1487932" y="320802"/>
                </a:lnTo>
                <a:lnTo>
                  <a:pt x="1462980" y="316048"/>
                </a:lnTo>
                <a:close/>
              </a:path>
              <a:path w="1604009" h="344170">
                <a:moveTo>
                  <a:pt x="1491474" y="302139"/>
                </a:moveTo>
                <a:lnTo>
                  <a:pt x="1462980" y="316048"/>
                </a:lnTo>
                <a:lnTo>
                  <a:pt x="1487932" y="320802"/>
                </a:lnTo>
                <a:lnTo>
                  <a:pt x="1491474" y="302139"/>
                </a:lnTo>
                <a:close/>
              </a:path>
              <a:path w="1604009" h="344170">
                <a:moveTo>
                  <a:pt x="1427352" y="231648"/>
                </a:moveTo>
                <a:lnTo>
                  <a:pt x="1470055" y="278578"/>
                </a:lnTo>
                <a:lnTo>
                  <a:pt x="1495044" y="283337"/>
                </a:lnTo>
                <a:lnTo>
                  <a:pt x="1487932" y="320802"/>
                </a:lnTo>
                <a:lnTo>
                  <a:pt x="1598632" y="320802"/>
                </a:lnTo>
                <a:lnTo>
                  <a:pt x="1427352" y="231648"/>
                </a:lnTo>
                <a:close/>
              </a:path>
              <a:path w="1604009" h="344170">
                <a:moveTo>
                  <a:pt x="7112" y="0"/>
                </a:moveTo>
                <a:lnTo>
                  <a:pt x="0" y="37337"/>
                </a:lnTo>
                <a:lnTo>
                  <a:pt x="1462980" y="316048"/>
                </a:lnTo>
                <a:lnTo>
                  <a:pt x="1491474" y="302139"/>
                </a:lnTo>
                <a:lnTo>
                  <a:pt x="1470055" y="278578"/>
                </a:lnTo>
                <a:lnTo>
                  <a:pt x="7112" y="0"/>
                </a:lnTo>
                <a:close/>
              </a:path>
              <a:path w="1604009" h="344170">
                <a:moveTo>
                  <a:pt x="1470055" y="278578"/>
                </a:moveTo>
                <a:lnTo>
                  <a:pt x="1491478" y="302122"/>
                </a:lnTo>
                <a:lnTo>
                  <a:pt x="1495044" y="283337"/>
                </a:lnTo>
                <a:lnTo>
                  <a:pt x="1470055" y="278578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458961" y="1658873"/>
            <a:ext cx="1301115" cy="400685"/>
          </a:xfrm>
          <a:custGeom>
            <a:avLst/>
            <a:gdLst/>
            <a:ahLst/>
            <a:cxnLst/>
            <a:rect l="l" t="t" r="r" b="b"/>
            <a:pathLst>
              <a:path w="1301115" h="400685">
                <a:moveTo>
                  <a:pt x="166624" y="290702"/>
                </a:moveTo>
                <a:lnTo>
                  <a:pt x="0" y="399288"/>
                </a:lnTo>
                <a:lnTo>
                  <a:pt x="198882" y="400303"/>
                </a:lnTo>
                <a:lnTo>
                  <a:pt x="158671" y="385317"/>
                </a:lnTo>
                <a:lnTo>
                  <a:pt x="115062" y="385317"/>
                </a:lnTo>
                <a:lnTo>
                  <a:pt x="104267" y="348741"/>
                </a:lnTo>
                <a:lnTo>
                  <a:pt x="128612" y="341581"/>
                </a:lnTo>
                <a:lnTo>
                  <a:pt x="166624" y="290702"/>
                </a:lnTo>
                <a:close/>
              </a:path>
              <a:path w="1301115" h="400685">
                <a:moveTo>
                  <a:pt x="109672" y="367056"/>
                </a:moveTo>
                <a:lnTo>
                  <a:pt x="115062" y="385317"/>
                </a:lnTo>
                <a:lnTo>
                  <a:pt x="139435" y="378148"/>
                </a:lnTo>
                <a:lnTo>
                  <a:pt x="109672" y="367056"/>
                </a:lnTo>
                <a:close/>
              </a:path>
              <a:path w="1301115" h="400685">
                <a:moveTo>
                  <a:pt x="139435" y="378148"/>
                </a:moveTo>
                <a:lnTo>
                  <a:pt x="115062" y="385317"/>
                </a:lnTo>
                <a:lnTo>
                  <a:pt x="158671" y="385317"/>
                </a:lnTo>
                <a:lnTo>
                  <a:pt x="139435" y="378148"/>
                </a:lnTo>
                <a:close/>
              </a:path>
              <a:path w="1301115" h="400685">
                <a:moveTo>
                  <a:pt x="1290066" y="0"/>
                </a:moveTo>
                <a:lnTo>
                  <a:pt x="128612" y="341581"/>
                </a:lnTo>
                <a:lnTo>
                  <a:pt x="109646" y="366969"/>
                </a:lnTo>
                <a:lnTo>
                  <a:pt x="139435" y="378148"/>
                </a:lnTo>
                <a:lnTo>
                  <a:pt x="1300734" y="36575"/>
                </a:lnTo>
                <a:lnTo>
                  <a:pt x="1290066" y="0"/>
                </a:lnTo>
                <a:close/>
              </a:path>
              <a:path w="1301115" h="400685">
                <a:moveTo>
                  <a:pt x="128612" y="341581"/>
                </a:moveTo>
                <a:lnTo>
                  <a:pt x="104267" y="348741"/>
                </a:lnTo>
                <a:lnTo>
                  <a:pt x="109646" y="366969"/>
                </a:lnTo>
                <a:lnTo>
                  <a:pt x="128612" y="3415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44161" y="2210561"/>
            <a:ext cx="2590800" cy="228600"/>
          </a:xfrm>
          <a:custGeom>
            <a:avLst/>
            <a:gdLst/>
            <a:ahLst/>
            <a:cxnLst/>
            <a:rect l="l" t="t" r="r" b="b"/>
            <a:pathLst>
              <a:path w="2590800" h="228600">
                <a:moveTo>
                  <a:pt x="2590799" y="0"/>
                </a:moveTo>
                <a:lnTo>
                  <a:pt x="0" y="22860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67761" y="2420239"/>
            <a:ext cx="1678939" cy="278765"/>
          </a:xfrm>
          <a:custGeom>
            <a:avLst/>
            <a:gdLst/>
            <a:ahLst/>
            <a:cxnLst/>
            <a:rect l="l" t="t" r="r" b="b"/>
            <a:pathLst>
              <a:path w="1678939" h="278764">
                <a:moveTo>
                  <a:pt x="180975" y="165100"/>
                </a:moveTo>
                <a:lnTo>
                  <a:pt x="0" y="247523"/>
                </a:lnTo>
                <a:lnTo>
                  <a:pt x="196469" y="278384"/>
                </a:lnTo>
                <a:lnTo>
                  <a:pt x="147241" y="250951"/>
                </a:lnTo>
                <a:lnTo>
                  <a:pt x="115824" y="250951"/>
                </a:lnTo>
                <a:lnTo>
                  <a:pt x="110617" y="213233"/>
                </a:lnTo>
                <a:lnTo>
                  <a:pt x="135763" y="209802"/>
                </a:lnTo>
                <a:lnTo>
                  <a:pt x="180975" y="165100"/>
                </a:lnTo>
                <a:close/>
              </a:path>
              <a:path w="1678939" h="278764">
                <a:moveTo>
                  <a:pt x="135763" y="209802"/>
                </a:moveTo>
                <a:lnTo>
                  <a:pt x="110617" y="213233"/>
                </a:lnTo>
                <a:lnTo>
                  <a:pt x="115824" y="250951"/>
                </a:lnTo>
                <a:lnTo>
                  <a:pt x="141066" y="247510"/>
                </a:lnTo>
                <a:lnTo>
                  <a:pt x="113283" y="232028"/>
                </a:lnTo>
                <a:lnTo>
                  <a:pt x="135763" y="209802"/>
                </a:lnTo>
                <a:close/>
              </a:path>
              <a:path w="1678939" h="278764">
                <a:moveTo>
                  <a:pt x="141066" y="247510"/>
                </a:moveTo>
                <a:lnTo>
                  <a:pt x="115824" y="250951"/>
                </a:lnTo>
                <a:lnTo>
                  <a:pt x="147241" y="250951"/>
                </a:lnTo>
                <a:lnTo>
                  <a:pt x="141066" y="247510"/>
                </a:lnTo>
                <a:close/>
              </a:path>
              <a:path w="1678939" h="278764">
                <a:moveTo>
                  <a:pt x="1673860" y="0"/>
                </a:moveTo>
                <a:lnTo>
                  <a:pt x="135763" y="209802"/>
                </a:lnTo>
                <a:lnTo>
                  <a:pt x="113283" y="232028"/>
                </a:lnTo>
                <a:lnTo>
                  <a:pt x="141066" y="247510"/>
                </a:lnTo>
                <a:lnTo>
                  <a:pt x="1678939" y="37846"/>
                </a:lnTo>
                <a:lnTo>
                  <a:pt x="167386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87011" y="2439161"/>
            <a:ext cx="114300" cy="304800"/>
          </a:xfrm>
          <a:custGeom>
            <a:avLst/>
            <a:gdLst/>
            <a:ahLst/>
            <a:cxnLst/>
            <a:rect l="l" t="t" r="r" b="b"/>
            <a:pathLst>
              <a:path w="114300" h="304800">
                <a:moveTo>
                  <a:pt x="0" y="114300"/>
                </a:moveTo>
                <a:lnTo>
                  <a:pt x="57150" y="304800"/>
                </a:lnTo>
                <a:lnTo>
                  <a:pt x="91439" y="190500"/>
                </a:lnTo>
                <a:lnTo>
                  <a:pt x="38100" y="190500"/>
                </a:lnTo>
                <a:lnTo>
                  <a:pt x="38100" y="165100"/>
                </a:lnTo>
                <a:lnTo>
                  <a:pt x="0" y="114300"/>
                </a:lnTo>
                <a:close/>
              </a:path>
              <a:path w="114300" h="304800">
                <a:moveTo>
                  <a:pt x="38100" y="165100"/>
                </a:moveTo>
                <a:lnTo>
                  <a:pt x="38100" y="190500"/>
                </a:lnTo>
                <a:lnTo>
                  <a:pt x="57150" y="190500"/>
                </a:lnTo>
                <a:lnTo>
                  <a:pt x="38100" y="165100"/>
                </a:lnTo>
                <a:close/>
              </a:path>
              <a:path w="114300" h="304800">
                <a:moveTo>
                  <a:pt x="76200" y="0"/>
                </a:moveTo>
                <a:lnTo>
                  <a:pt x="38100" y="0"/>
                </a:lnTo>
                <a:lnTo>
                  <a:pt x="38100" y="165100"/>
                </a:lnTo>
                <a:lnTo>
                  <a:pt x="57150" y="190500"/>
                </a:lnTo>
                <a:lnTo>
                  <a:pt x="76200" y="165100"/>
                </a:lnTo>
                <a:lnTo>
                  <a:pt x="76200" y="0"/>
                </a:lnTo>
                <a:close/>
              </a:path>
              <a:path w="114300" h="304800">
                <a:moveTo>
                  <a:pt x="76200" y="165100"/>
                </a:moveTo>
                <a:lnTo>
                  <a:pt x="57150" y="190500"/>
                </a:lnTo>
                <a:lnTo>
                  <a:pt x="76200" y="190500"/>
                </a:lnTo>
                <a:lnTo>
                  <a:pt x="76200" y="165100"/>
                </a:lnTo>
                <a:close/>
              </a:path>
              <a:path w="114300" h="304800">
                <a:moveTo>
                  <a:pt x="114300" y="114300"/>
                </a:moveTo>
                <a:lnTo>
                  <a:pt x="76200" y="165100"/>
                </a:lnTo>
                <a:lnTo>
                  <a:pt x="76200" y="190500"/>
                </a:lnTo>
                <a:lnTo>
                  <a:pt x="91439" y="190500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41495" y="2420366"/>
            <a:ext cx="1603375" cy="277495"/>
          </a:xfrm>
          <a:custGeom>
            <a:avLst/>
            <a:gdLst/>
            <a:ahLst/>
            <a:cxnLst/>
            <a:rect l="l" t="t" r="r" b="b"/>
            <a:pathLst>
              <a:path w="1603375" h="277494">
                <a:moveTo>
                  <a:pt x="1461916" y="246472"/>
                </a:moveTo>
                <a:lnTo>
                  <a:pt x="1406143" y="276987"/>
                </a:lnTo>
                <a:lnTo>
                  <a:pt x="1585136" y="250062"/>
                </a:lnTo>
                <a:lnTo>
                  <a:pt x="1487042" y="250062"/>
                </a:lnTo>
                <a:lnTo>
                  <a:pt x="1461916" y="246472"/>
                </a:lnTo>
                <a:close/>
              </a:path>
              <a:path w="1603375" h="277494">
                <a:moveTo>
                  <a:pt x="1489700" y="231272"/>
                </a:moveTo>
                <a:lnTo>
                  <a:pt x="1461916" y="246472"/>
                </a:lnTo>
                <a:lnTo>
                  <a:pt x="1487042" y="250062"/>
                </a:lnTo>
                <a:lnTo>
                  <a:pt x="1489700" y="231272"/>
                </a:lnTo>
                <a:close/>
              </a:path>
              <a:path w="1603375" h="277494">
                <a:moveTo>
                  <a:pt x="1422400" y="163830"/>
                </a:moveTo>
                <a:lnTo>
                  <a:pt x="1467239" y="208754"/>
                </a:lnTo>
                <a:lnTo>
                  <a:pt x="1492377" y="212344"/>
                </a:lnTo>
                <a:lnTo>
                  <a:pt x="1487042" y="250062"/>
                </a:lnTo>
                <a:lnTo>
                  <a:pt x="1585136" y="250062"/>
                </a:lnTo>
                <a:lnTo>
                  <a:pt x="1602866" y="247396"/>
                </a:lnTo>
                <a:lnTo>
                  <a:pt x="1422400" y="163830"/>
                </a:lnTo>
                <a:close/>
              </a:path>
              <a:path w="1603375" h="277494">
                <a:moveTo>
                  <a:pt x="5333" y="0"/>
                </a:moveTo>
                <a:lnTo>
                  <a:pt x="0" y="37592"/>
                </a:lnTo>
                <a:lnTo>
                  <a:pt x="1461916" y="246472"/>
                </a:lnTo>
                <a:lnTo>
                  <a:pt x="1489702" y="231259"/>
                </a:lnTo>
                <a:lnTo>
                  <a:pt x="1467239" y="208754"/>
                </a:lnTo>
                <a:lnTo>
                  <a:pt x="5333" y="0"/>
                </a:lnTo>
                <a:close/>
              </a:path>
              <a:path w="1603375" h="277494">
                <a:moveTo>
                  <a:pt x="1467239" y="208754"/>
                </a:moveTo>
                <a:lnTo>
                  <a:pt x="1489702" y="231259"/>
                </a:lnTo>
                <a:lnTo>
                  <a:pt x="1492377" y="212344"/>
                </a:lnTo>
                <a:lnTo>
                  <a:pt x="1467239" y="208754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48728" y="2929127"/>
            <a:ext cx="1543812" cy="5105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307580" y="2910839"/>
            <a:ext cx="1609344" cy="6111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391400" y="2971800"/>
            <a:ext cx="1403985" cy="370840"/>
          </a:xfrm>
          <a:custGeom>
            <a:avLst/>
            <a:gdLst/>
            <a:ahLst/>
            <a:cxnLst/>
            <a:rect l="l" t="t" r="r" b="b"/>
            <a:pathLst>
              <a:path w="1403984" h="370839">
                <a:moveTo>
                  <a:pt x="0" y="370332"/>
                </a:moveTo>
                <a:lnTo>
                  <a:pt x="1403603" y="370332"/>
                </a:lnTo>
                <a:lnTo>
                  <a:pt x="1403603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9144">
            <a:solidFill>
              <a:srgbClr val="9D07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471029" y="2999359"/>
            <a:ext cx="1230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D074E"/>
                </a:solidFill>
                <a:latin typeface="Arial"/>
                <a:cs typeface="Arial"/>
              </a:rPr>
              <a:t>Pl</a:t>
            </a:r>
            <a:r>
              <a:rPr sz="1800" spc="-15" dirty="0">
                <a:solidFill>
                  <a:srgbClr val="9D074E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9D074E"/>
                </a:solidFill>
                <a:latin typeface="Arial"/>
                <a:cs typeface="Arial"/>
              </a:rPr>
              <a:t>ce</a:t>
            </a:r>
            <a:r>
              <a:rPr sz="1800" spc="-15" dirty="0">
                <a:solidFill>
                  <a:srgbClr val="9D074E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9D074E"/>
                </a:solidFill>
                <a:latin typeface="Arial"/>
                <a:cs typeface="Arial"/>
              </a:rPr>
              <a:t>tome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7871459" y="2590800"/>
            <a:ext cx="489203" cy="6141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020811" y="2617470"/>
            <a:ext cx="114300" cy="304800"/>
          </a:xfrm>
          <a:custGeom>
            <a:avLst/>
            <a:gdLst/>
            <a:ahLst/>
            <a:cxnLst/>
            <a:rect l="l" t="t" r="r" b="b"/>
            <a:pathLst>
              <a:path w="114300" h="304800">
                <a:moveTo>
                  <a:pt x="0" y="114300"/>
                </a:moveTo>
                <a:lnTo>
                  <a:pt x="57150" y="304800"/>
                </a:lnTo>
                <a:lnTo>
                  <a:pt x="91440" y="190500"/>
                </a:lnTo>
                <a:lnTo>
                  <a:pt x="38100" y="190500"/>
                </a:lnTo>
                <a:lnTo>
                  <a:pt x="38100" y="165100"/>
                </a:lnTo>
                <a:lnTo>
                  <a:pt x="0" y="114300"/>
                </a:lnTo>
                <a:close/>
              </a:path>
              <a:path w="114300" h="304800">
                <a:moveTo>
                  <a:pt x="38100" y="165100"/>
                </a:moveTo>
                <a:lnTo>
                  <a:pt x="38100" y="190500"/>
                </a:lnTo>
                <a:lnTo>
                  <a:pt x="57150" y="190500"/>
                </a:lnTo>
                <a:lnTo>
                  <a:pt x="38100" y="165100"/>
                </a:lnTo>
                <a:close/>
              </a:path>
              <a:path w="114300" h="304800">
                <a:moveTo>
                  <a:pt x="76200" y="0"/>
                </a:moveTo>
                <a:lnTo>
                  <a:pt x="38100" y="0"/>
                </a:lnTo>
                <a:lnTo>
                  <a:pt x="38100" y="165100"/>
                </a:lnTo>
                <a:lnTo>
                  <a:pt x="57150" y="190500"/>
                </a:lnTo>
                <a:lnTo>
                  <a:pt x="76200" y="165100"/>
                </a:lnTo>
                <a:lnTo>
                  <a:pt x="76200" y="0"/>
                </a:lnTo>
                <a:close/>
              </a:path>
              <a:path w="114300" h="304800">
                <a:moveTo>
                  <a:pt x="76200" y="165100"/>
                </a:moveTo>
                <a:lnTo>
                  <a:pt x="57150" y="190500"/>
                </a:lnTo>
                <a:lnTo>
                  <a:pt x="76200" y="190500"/>
                </a:lnTo>
                <a:lnTo>
                  <a:pt x="76200" y="165100"/>
                </a:lnTo>
                <a:close/>
              </a:path>
              <a:path w="114300" h="304800">
                <a:moveTo>
                  <a:pt x="114300" y="114300"/>
                </a:moveTo>
                <a:lnTo>
                  <a:pt x="76200" y="165100"/>
                </a:lnTo>
                <a:lnTo>
                  <a:pt x="76200" y="190500"/>
                </a:lnTo>
                <a:lnTo>
                  <a:pt x="91440" y="190500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58561" y="410337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799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890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</a:t>
            </a:r>
            <a:r>
              <a:rPr spc="5" dirty="0"/>
              <a:t>R</a:t>
            </a:r>
            <a:r>
              <a:rPr dirty="0"/>
              <a:t>TURITION</a:t>
            </a:r>
          </a:p>
        </p:txBody>
      </p:sp>
      <p:sp>
        <p:nvSpPr>
          <p:cNvPr id="3" name="object 3"/>
          <p:cNvSpPr/>
          <p:nvPr/>
        </p:nvSpPr>
        <p:spPr>
          <a:xfrm>
            <a:off x="1720595" y="527304"/>
            <a:ext cx="2350008" cy="790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1179" y="509016"/>
            <a:ext cx="2147316" cy="885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52600" y="559308"/>
            <a:ext cx="2209800" cy="650875"/>
          </a:xfrm>
          <a:prstGeom prst="rect">
            <a:avLst/>
          </a:prstGeom>
          <a:solidFill>
            <a:srgbClr val="FFFFFF"/>
          </a:solidFill>
          <a:ln w="9144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590550" marR="226060" indent="-356870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Fetal</a:t>
            </a:r>
            <a:r>
              <a:rPr sz="18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Nutritional 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Demands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49195" y="1365503"/>
            <a:ext cx="1944624" cy="7909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0823" y="1347216"/>
            <a:ext cx="1801368" cy="885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81200" y="1397508"/>
            <a:ext cx="1804670" cy="650875"/>
          </a:xfrm>
          <a:prstGeom prst="rect">
            <a:avLst/>
          </a:prstGeom>
          <a:ln w="9144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10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Placental</a:t>
            </a:r>
            <a:endParaRPr sz="180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Insufficiency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0" y="1115567"/>
            <a:ext cx="1767839" cy="37655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15"/>
              </a:spcBef>
            </a:pPr>
            <a:r>
              <a:rPr sz="1800" b="1" spc="-5" dirty="0">
                <a:latin typeface="Arial"/>
                <a:cs typeface="Arial"/>
              </a:rPr>
              <a:t>Hypothalamus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02100" y="851408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70" h="318769">
                <a:moveTo>
                  <a:pt x="143128" y="224027"/>
                </a:moveTo>
                <a:lnTo>
                  <a:pt x="318262" y="318262"/>
                </a:lnTo>
                <a:lnTo>
                  <a:pt x="282044" y="250951"/>
                </a:lnTo>
                <a:lnTo>
                  <a:pt x="224027" y="250951"/>
                </a:lnTo>
                <a:lnTo>
                  <a:pt x="206085" y="233009"/>
                </a:lnTo>
                <a:lnTo>
                  <a:pt x="143128" y="224027"/>
                </a:lnTo>
                <a:close/>
              </a:path>
              <a:path w="318770" h="318769">
                <a:moveTo>
                  <a:pt x="206085" y="233009"/>
                </a:moveTo>
                <a:lnTo>
                  <a:pt x="224027" y="250951"/>
                </a:lnTo>
                <a:lnTo>
                  <a:pt x="237489" y="237489"/>
                </a:lnTo>
                <a:lnTo>
                  <a:pt x="206085" y="233009"/>
                </a:lnTo>
                <a:close/>
              </a:path>
              <a:path w="318770" h="318769">
                <a:moveTo>
                  <a:pt x="224027" y="143128"/>
                </a:moveTo>
                <a:lnTo>
                  <a:pt x="233009" y="206085"/>
                </a:lnTo>
                <a:lnTo>
                  <a:pt x="250951" y="224027"/>
                </a:lnTo>
                <a:lnTo>
                  <a:pt x="224027" y="250951"/>
                </a:lnTo>
                <a:lnTo>
                  <a:pt x="282044" y="250951"/>
                </a:lnTo>
                <a:lnTo>
                  <a:pt x="224027" y="143128"/>
                </a:lnTo>
                <a:close/>
              </a:path>
              <a:path w="318770" h="318769">
                <a:moveTo>
                  <a:pt x="26924" y="0"/>
                </a:moveTo>
                <a:lnTo>
                  <a:pt x="0" y="26924"/>
                </a:lnTo>
                <a:lnTo>
                  <a:pt x="206085" y="233009"/>
                </a:lnTo>
                <a:lnTo>
                  <a:pt x="237489" y="237489"/>
                </a:lnTo>
                <a:lnTo>
                  <a:pt x="233009" y="206085"/>
                </a:lnTo>
                <a:lnTo>
                  <a:pt x="26924" y="0"/>
                </a:lnTo>
                <a:close/>
              </a:path>
              <a:path w="318770" h="318769">
                <a:moveTo>
                  <a:pt x="233009" y="206085"/>
                </a:moveTo>
                <a:lnTo>
                  <a:pt x="237489" y="237489"/>
                </a:lnTo>
                <a:lnTo>
                  <a:pt x="250951" y="224027"/>
                </a:lnTo>
                <a:lnTo>
                  <a:pt x="233009" y="2060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27423" y="1322069"/>
            <a:ext cx="393065" cy="320040"/>
          </a:xfrm>
          <a:custGeom>
            <a:avLst/>
            <a:gdLst/>
            <a:ahLst/>
            <a:cxnLst/>
            <a:rect l="l" t="t" r="r" b="b"/>
            <a:pathLst>
              <a:path w="393064" h="320039">
                <a:moveTo>
                  <a:pt x="303656" y="71374"/>
                </a:moveTo>
                <a:lnTo>
                  <a:pt x="271999" y="72388"/>
                </a:lnTo>
                <a:lnTo>
                  <a:pt x="0" y="289940"/>
                </a:lnTo>
                <a:lnTo>
                  <a:pt x="23875" y="319658"/>
                </a:lnTo>
                <a:lnTo>
                  <a:pt x="295736" y="102123"/>
                </a:lnTo>
                <a:lnTo>
                  <a:pt x="303656" y="71374"/>
                </a:lnTo>
                <a:close/>
              </a:path>
              <a:path w="393064" h="320039">
                <a:moveTo>
                  <a:pt x="353886" y="56514"/>
                </a:moveTo>
                <a:lnTo>
                  <a:pt x="291846" y="56514"/>
                </a:lnTo>
                <a:lnTo>
                  <a:pt x="315595" y="86232"/>
                </a:lnTo>
                <a:lnTo>
                  <a:pt x="295736" y="102123"/>
                </a:lnTo>
                <a:lnTo>
                  <a:pt x="279908" y="163575"/>
                </a:lnTo>
                <a:lnTo>
                  <a:pt x="353886" y="56514"/>
                </a:lnTo>
                <a:close/>
              </a:path>
              <a:path w="393064" h="320039">
                <a:moveTo>
                  <a:pt x="303720" y="71374"/>
                </a:moveTo>
                <a:lnTo>
                  <a:pt x="295736" y="102123"/>
                </a:lnTo>
                <a:lnTo>
                  <a:pt x="315595" y="86232"/>
                </a:lnTo>
                <a:lnTo>
                  <a:pt x="303720" y="71374"/>
                </a:lnTo>
                <a:close/>
              </a:path>
              <a:path w="393064" h="320039">
                <a:moveTo>
                  <a:pt x="392938" y="0"/>
                </a:moveTo>
                <a:lnTo>
                  <a:pt x="208534" y="74421"/>
                </a:lnTo>
                <a:lnTo>
                  <a:pt x="271999" y="72388"/>
                </a:lnTo>
                <a:lnTo>
                  <a:pt x="291846" y="56514"/>
                </a:lnTo>
                <a:lnTo>
                  <a:pt x="353886" y="56514"/>
                </a:lnTo>
                <a:lnTo>
                  <a:pt x="392938" y="0"/>
                </a:lnTo>
                <a:close/>
              </a:path>
              <a:path w="393064" h="320039">
                <a:moveTo>
                  <a:pt x="291846" y="56514"/>
                </a:moveTo>
                <a:lnTo>
                  <a:pt x="271999" y="72388"/>
                </a:lnTo>
                <a:lnTo>
                  <a:pt x="303656" y="71374"/>
                </a:lnTo>
                <a:lnTo>
                  <a:pt x="291846" y="565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63968" y="963167"/>
            <a:ext cx="1108075" cy="650875"/>
          </a:xfrm>
          <a:custGeom>
            <a:avLst/>
            <a:gdLst/>
            <a:ahLst/>
            <a:cxnLst/>
            <a:rect l="l" t="t" r="r" b="b"/>
            <a:pathLst>
              <a:path w="1108075" h="650875">
                <a:moveTo>
                  <a:pt x="0" y="650748"/>
                </a:moveTo>
                <a:lnTo>
                  <a:pt x="1107948" y="650748"/>
                </a:lnTo>
                <a:lnTo>
                  <a:pt x="1107948" y="0"/>
                </a:lnTo>
                <a:lnTo>
                  <a:pt x="0" y="0"/>
                </a:lnTo>
                <a:lnTo>
                  <a:pt x="0" y="6507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449439" y="990727"/>
            <a:ext cx="94106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Arial"/>
                <a:cs typeface="Arial"/>
              </a:rPr>
              <a:t>Anterior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Pituitary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53961" y="1239011"/>
            <a:ext cx="609600" cy="114300"/>
          </a:xfrm>
          <a:custGeom>
            <a:avLst/>
            <a:gdLst/>
            <a:ahLst/>
            <a:cxnLst/>
            <a:rect l="l" t="t" r="r" b="b"/>
            <a:pathLst>
              <a:path w="609600" h="114300">
                <a:moveTo>
                  <a:pt x="495300" y="57150"/>
                </a:moveTo>
                <a:lnTo>
                  <a:pt x="419100" y="114300"/>
                </a:lnTo>
                <a:lnTo>
                  <a:pt x="546100" y="76200"/>
                </a:lnTo>
                <a:lnTo>
                  <a:pt x="495300" y="76200"/>
                </a:lnTo>
                <a:lnTo>
                  <a:pt x="495300" y="57150"/>
                </a:lnTo>
                <a:close/>
              </a:path>
              <a:path w="609600" h="114300">
                <a:moveTo>
                  <a:pt x="4699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469900" y="76200"/>
                </a:lnTo>
                <a:lnTo>
                  <a:pt x="495300" y="57150"/>
                </a:lnTo>
                <a:lnTo>
                  <a:pt x="469900" y="38100"/>
                </a:lnTo>
                <a:close/>
              </a:path>
              <a:path w="609600" h="114300">
                <a:moveTo>
                  <a:pt x="546100" y="38100"/>
                </a:moveTo>
                <a:lnTo>
                  <a:pt x="495300" y="38100"/>
                </a:lnTo>
                <a:lnTo>
                  <a:pt x="495300" y="76200"/>
                </a:lnTo>
                <a:lnTo>
                  <a:pt x="546100" y="76200"/>
                </a:lnTo>
                <a:lnTo>
                  <a:pt x="609600" y="57150"/>
                </a:lnTo>
                <a:lnTo>
                  <a:pt x="546100" y="38100"/>
                </a:lnTo>
                <a:close/>
              </a:path>
              <a:path w="609600" h="114300">
                <a:moveTo>
                  <a:pt x="419100" y="0"/>
                </a:moveTo>
                <a:lnTo>
                  <a:pt x="495300" y="57150"/>
                </a:lnTo>
                <a:lnTo>
                  <a:pt x="495300" y="38100"/>
                </a:lnTo>
                <a:lnTo>
                  <a:pt x="546100" y="38100"/>
                </a:lnTo>
                <a:lnTo>
                  <a:pt x="419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70492" y="963167"/>
            <a:ext cx="1108075" cy="650875"/>
          </a:xfrm>
          <a:custGeom>
            <a:avLst/>
            <a:gdLst/>
            <a:ahLst/>
            <a:cxnLst/>
            <a:rect l="l" t="t" r="r" b="b"/>
            <a:pathLst>
              <a:path w="1108075" h="650875">
                <a:moveTo>
                  <a:pt x="0" y="650748"/>
                </a:moveTo>
                <a:lnTo>
                  <a:pt x="1107948" y="650748"/>
                </a:lnTo>
                <a:lnTo>
                  <a:pt x="1107948" y="0"/>
                </a:lnTo>
                <a:lnTo>
                  <a:pt x="0" y="0"/>
                </a:lnTo>
                <a:lnTo>
                  <a:pt x="0" y="6507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356217" y="990727"/>
            <a:ext cx="869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dren</a:t>
            </a:r>
            <a:r>
              <a:rPr sz="1800" b="1" spc="-1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</a:t>
            </a:r>
            <a:endParaRPr sz="1800">
              <a:latin typeface="Arial"/>
              <a:cs typeface="Arial"/>
            </a:endParaRPr>
          </a:p>
          <a:p>
            <a:pPr marL="108585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Cortex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611361" y="1239011"/>
            <a:ext cx="533400" cy="114300"/>
          </a:xfrm>
          <a:custGeom>
            <a:avLst/>
            <a:gdLst/>
            <a:ahLst/>
            <a:cxnLst/>
            <a:rect l="l" t="t" r="r" b="b"/>
            <a:pathLst>
              <a:path w="533400" h="114300">
                <a:moveTo>
                  <a:pt x="419100" y="57150"/>
                </a:moveTo>
                <a:lnTo>
                  <a:pt x="342900" y="114300"/>
                </a:lnTo>
                <a:lnTo>
                  <a:pt x="469900" y="76200"/>
                </a:lnTo>
                <a:lnTo>
                  <a:pt x="419100" y="76200"/>
                </a:lnTo>
                <a:lnTo>
                  <a:pt x="419100" y="57150"/>
                </a:lnTo>
                <a:close/>
              </a:path>
              <a:path w="533400" h="114300">
                <a:moveTo>
                  <a:pt x="3937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93700" y="76200"/>
                </a:lnTo>
                <a:lnTo>
                  <a:pt x="419100" y="57150"/>
                </a:lnTo>
                <a:lnTo>
                  <a:pt x="393700" y="38100"/>
                </a:lnTo>
                <a:close/>
              </a:path>
              <a:path w="533400" h="114300">
                <a:moveTo>
                  <a:pt x="469900" y="38100"/>
                </a:moveTo>
                <a:lnTo>
                  <a:pt x="419100" y="38100"/>
                </a:lnTo>
                <a:lnTo>
                  <a:pt x="419100" y="76200"/>
                </a:lnTo>
                <a:lnTo>
                  <a:pt x="469900" y="76200"/>
                </a:lnTo>
                <a:lnTo>
                  <a:pt x="533400" y="57150"/>
                </a:lnTo>
                <a:lnTo>
                  <a:pt x="469900" y="38100"/>
                </a:lnTo>
                <a:close/>
              </a:path>
              <a:path w="533400" h="114300">
                <a:moveTo>
                  <a:pt x="342900" y="0"/>
                </a:moveTo>
                <a:lnTo>
                  <a:pt x="419100" y="57150"/>
                </a:lnTo>
                <a:lnTo>
                  <a:pt x="419100" y="38100"/>
                </a:lnTo>
                <a:lnTo>
                  <a:pt x="469900" y="38100"/>
                </a:lnTo>
                <a:lnTo>
                  <a:pt x="3429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41947" y="580644"/>
            <a:ext cx="771144" cy="483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56629" y="619125"/>
            <a:ext cx="519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CRH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23147" y="582168"/>
            <a:ext cx="900683" cy="4831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538209" y="621029"/>
            <a:ext cx="649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AC</a:t>
            </a:r>
            <a:r>
              <a:rPr sz="1800" spc="10" dirty="0">
                <a:solidFill>
                  <a:srgbClr val="FF0066"/>
                </a:solidFill>
                <a:latin typeface="Arial"/>
                <a:cs typeface="Arial"/>
              </a:rPr>
              <a:t>T</a:t>
            </a:r>
            <a:r>
              <a:rPr sz="1800" spc="-5" dirty="0">
                <a:solidFill>
                  <a:srgbClr val="FF0066"/>
                </a:solidFill>
                <a:latin typeface="Arial"/>
                <a:cs typeface="Arial"/>
              </a:rPr>
              <a:t>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48961" y="2137810"/>
            <a:ext cx="2074782" cy="4923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10730" y="2052954"/>
            <a:ext cx="21183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265" marR="5080" indent="-5842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Fetal</a:t>
            </a:r>
            <a:r>
              <a:rPr sz="18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Corticosteroids  (Cortisol)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827276" y="2700527"/>
            <a:ext cx="1491996" cy="7863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92223" y="2682239"/>
            <a:ext cx="1560576" cy="8854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69948" y="2743200"/>
            <a:ext cx="1351915" cy="646430"/>
          </a:xfrm>
          <a:prstGeom prst="rect">
            <a:avLst/>
          </a:prstGeom>
          <a:ln w="9144">
            <a:solidFill>
              <a:srgbClr val="008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8425" marR="88265" indent="324485">
              <a:lnSpc>
                <a:spcPct val="100000"/>
              </a:lnSpc>
              <a:spcBef>
                <a:spcPts val="315"/>
              </a:spcBef>
            </a:pPr>
            <a:r>
              <a:rPr sz="1800" spc="-10" dirty="0">
                <a:solidFill>
                  <a:srgbClr val="008000"/>
                </a:solidFill>
                <a:latin typeface="Arial"/>
                <a:cs typeface="Arial"/>
              </a:rPr>
              <a:t>Lung  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(surfac</a:t>
            </a:r>
            <a:r>
              <a:rPr sz="1800" spc="5" dirty="0">
                <a:solidFill>
                  <a:srgbClr val="0080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ant)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70732" y="2700527"/>
            <a:ext cx="1402080" cy="7863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37203" y="2682239"/>
            <a:ext cx="1466088" cy="8854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613403" y="2743200"/>
            <a:ext cx="1262380" cy="646430"/>
          </a:xfrm>
          <a:prstGeom prst="rect">
            <a:avLst/>
          </a:prstGeom>
          <a:ln w="9144">
            <a:solidFill>
              <a:srgbClr val="008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9695" marR="93345" indent="28321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Liver  (g</a:t>
            </a:r>
            <a:r>
              <a:rPr sz="1800" spc="-15" dirty="0">
                <a:solidFill>
                  <a:srgbClr val="008000"/>
                </a:solidFill>
                <a:latin typeface="Arial"/>
                <a:cs typeface="Arial"/>
              </a:rPr>
              <a:t>l</a:t>
            </a:r>
            <a:r>
              <a:rPr sz="1800" spc="-25" dirty="0">
                <a:solidFill>
                  <a:srgbClr val="008000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co</a:t>
            </a:r>
            <a:r>
              <a:rPr sz="1800" spc="-15" dirty="0">
                <a:solidFill>
                  <a:srgbClr val="008000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e</a:t>
            </a:r>
            <a:r>
              <a:rPr sz="1800" spc="-15" dirty="0">
                <a:solidFill>
                  <a:srgbClr val="008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189220" y="2700527"/>
            <a:ext cx="1658112" cy="7863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55691" y="2682239"/>
            <a:ext cx="1723643" cy="8854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231891" y="2743200"/>
            <a:ext cx="1518285" cy="646430"/>
          </a:xfrm>
          <a:prstGeom prst="rect">
            <a:avLst/>
          </a:prstGeom>
          <a:ln w="9144">
            <a:solidFill>
              <a:srgbClr val="008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00330" marR="90805" indent="278765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Thyroid  (meta</a:t>
            </a:r>
            <a:r>
              <a:rPr sz="1800" spc="-15" dirty="0">
                <a:solidFill>
                  <a:srgbClr val="008000"/>
                </a:solidFill>
                <a:latin typeface="Arial"/>
                <a:cs typeface="Arial"/>
              </a:rPr>
              <a:t>b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o</a:t>
            </a:r>
            <a:r>
              <a:rPr sz="1800" spc="-15" dirty="0">
                <a:solidFill>
                  <a:srgbClr val="008000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ism)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83531" y="3844753"/>
            <a:ext cx="1350986" cy="2273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245100" y="3761613"/>
            <a:ext cx="1395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D074E"/>
                </a:solidFill>
                <a:latin typeface="Arial"/>
                <a:cs typeface="Arial"/>
              </a:rPr>
              <a:t>Progesterone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029200" y="3756659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52400" y="228600"/>
                </a:moveTo>
                <a:lnTo>
                  <a:pt x="0" y="228600"/>
                </a:lnTo>
                <a:lnTo>
                  <a:pt x="76200" y="304800"/>
                </a:lnTo>
                <a:lnTo>
                  <a:pt x="152400" y="228600"/>
                </a:lnTo>
                <a:close/>
              </a:path>
              <a:path w="152400" h="304800">
                <a:moveTo>
                  <a:pt x="114300" y="0"/>
                </a:moveTo>
                <a:lnTo>
                  <a:pt x="38100" y="0"/>
                </a:lnTo>
                <a:lnTo>
                  <a:pt x="38100" y="228600"/>
                </a:lnTo>
                <a:lnTo>
                  <a:pt x="1143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29200" y="3756659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228600"/>
                </a:moveTo>
                <a:lnTo>
                  <a:pt x="38100" y="228600"/>
                </a:lnTo>
                <a:lnTo>
                  <a:pt x="38100" y="0"/>
                </a:lnTo>
                <a:lnTo>
                  <a:pt x="114300" y="0"/>
                </a:lnTo>
                <a:lnTo>
                  <a:pt x="114300" y="228600"/>
                </a:lnTo>
                <a:lnTo>
                  <a:pt x="152400" y="228600"/>
                </a:lnTo>
                <a:lnTo>
                  <a:pt x="76200" y="304800"/>
                </a:lnTo>
                <a:lnTo>
                  <a:pt x="0" y="228600"/>
                </a:lnTo>
                <a:close/>
              </a:path>
            </a:pathLst>
          </a:custGeom>
          <a:ln w="9144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22058" y="3844753"/>
            <a:ext cx="885541" cy="2273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683754" y="376161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D074E"/>
                </a:solidFill>
                <a:latin typeface="Arial"/>
                <a:cs typeface="Arial"/>
              </a:rPr>
              <a:t>Estrogen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467600" y="3756659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14300" y="76200"/>
                </a:moveTo>
                <a:lnTo>
                  <a:pt x="38100" y="76200"/>
                </a:lnTo>
                <a:lnTo>
                  <a:pt x="38100" y="304800"/>
                </a:lnTo>
                <a:lnTo>
                  <a:pt x="114300" y="304800"/>
                </a:lnTo>
                <a:lnTo>
                  <a:pt x="114300" y="76200"/>
                </a:lnTo>
                <a:close/>
              </a:path>
              <a:path w="152400" h="304800">
                <a:moveTo>
                  <a:pt x="76200" y="0"/>
                </a:moveTo>
                <a:lnTo>
                  <a:pt x="0" y="762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67600" y="3756659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76200"/>
                </a:moveTo>
                <a:lnTo>
                  <a:pt x="38100" y="76200"/>
                </a:lnTo>
                <a:lnTo>
                  <a:pt x="38100" y="304800"/>
                </a:lnTo>
                <a:lnTo>
                  <a:pt x="114300" y="304800"/>
                </a:lnTo>
                <a:lnTo>
                  <a:pt x="114300" y="76200"/>
                </a:lnTo>
                <a:lnTo>
                  <a:pt x="152400" y="76200"/>
                </a:lnTo>
                <a:lnTo>
                  <a:pt x="76200" y="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565557" y="3844753"/>
            <a:ext cx="645192" cy="23681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9503409" y="3761613"/>
            <a:ext cx="728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9D074E"/>
                </a:solidFill>
                <a:latin typeface="Arial"/>
                <a:cs typeface="Arial"/>
              </a:rPr>
              <a:t>PGF</a:t>
            </a:r>
            <a:r>
              <a:rPr sz="1800" b="1" baseline="-20833" dirty="0">
                <a:solidFill>
                  <a:srgbClr val="9D074E"/>
                </a:solidFill>
                <a:latin typeface="Arial"/>
                <a:cs typeface="Arial"/>
              </a:rPr>
              <a:t>2</a:t>
            </a:r>
            <a:r>
              <a:rPr sz="1800" b="1" i="1" baseline="-20833" dirty="0">
                <a:solidFill>
                  <a:srgbClr val="9D074E"/>
                </a:solidFill>
                <a:latin typeface="Symbol"/>
                <a:cs typeface="Symbol"/>
              </a:rPr>
              <a:t></a:t>
            </a:r>
            <a:endParaRPr sz="1800" baseline="-20833">
              <a:latin typeface="Symbol"/>
              <a:cs typeface="Symbo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296400" y="3756659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114300" y="76200"/>
                </a:moveTo>
                <a:lnTo>
                  <a:pt x="38100" y="76200"/>
                </a:lnTo>
                <a:lnTo>
                  <a:pt x="38100" y="304800"/>
                </a:lnTo>
                <a:lnTo>
                  <a:pt x="114300" y="304800"/>
                </a:lnTo>
                <a:lnTo>
                  <a:pt x="114300" y="76200"/>
                </a:lnTo>
                <a:close/>
              </a:path>
              <a:path w="152400" h="304800">
                <a:moveTo>
                  <a:pt x="76200" y="0"/>
                </a:moveTo>
                <a:lnTo>
                  <a:pt x="0" y="76200"/>
                </a:lnTo>
                <a:lnTo>
                  <a:pt x="1524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296400" y="3756659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76200"/>
                </a:moveTo>
                <a:lnTo>
                  <a:pt x="38100" y="76200"/>
                </a:lnTo>
                <a:lnTo>
                  <a:pt x="38100" y="304800"/>
                </a:lnTo>
                <a:lnTo>
                  <a:pt x="114300" y="304800"/>
                </a:lnTo>
                <a:lnTo>
                  <a:pt x="114300" y="76200"/>
                </a:lnTo>
                <a:lnTo>
                  <a:pt x="152400" y="76200"/>
                </a:lnTo>
                <a:lnTo>
                  <a:pt x="76200" y="0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77567" y="6100570"/>
            <a:ext cx="1743456" cy="7574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42516" y="6082282"/>
            <a:ext cx="1815083" cy="7757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1909572" y="6132576"/>
            <a:ext cx="1603375" cy="650875"/>
          </a:xfrm>
          <a:prstGeom prst="rect">
            <a:avLst/>
          </a:prstGeom>
          <a:ln w="9144">
            <a:solidFill>
              <a:srgbClr val="FF0066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7155" marR="88265" indent="310515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solidFill>
                  <a:srgbClr val="FF0066"/>
                </a:solidFill>
                <a:latin typeface="Arial"/>
                <a:cs typeface="Arial"/>
              </a:rPr>
              <a:t>Uterine  Contr</a:t>
            </a:r>
            <a:r>
              <a:rPr sz="1800" b="1" spc="-15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FF0066"/>
                </a:solidFill>
                <a:latin typeface="Arial"/>
                <a:cs typeface="Arial"/>
              </a:rPr>
              <a:t>ctio</a:t>
            </a:r>
            <a:r>
              <a:rPr sz="1800" b="1" dirty="0">
                <a:solidFill>
                  <a:srgbClr val="FF0066"/>
                </a:solidFill>
                <a:latin typeface="Arial"/>
                <a:cs typeface="Arial"/>
              </a:rPr>
              <a:t>n</a:t>
            </a:r>
            <a:r>
              <a:rPr sz="1800" b="1" spc="-5" dirty="0">
                <a:solidFill>
                  <a:srgbClr val="FF0066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610611" y="4725161"/>
            <a:ext cx="114300" cy="1295400"/>
          </a:xfrm>
          <a:custGeom>
            <a:avLst/>
            <a:gdLst/>
            <a:ahLst/>
            <a:cxnLst/>
            <a:rect l="l" t="t" r="r" b="b"/>
            <a:pathLst>
              <a:path w="114300" h="1295400">
                <a:moveTo>
                  <a:pt x="0" y="1104900"/>
                </a:moveTo>
                <a:lnTo>
                  <a:pt x="57150" y="1295400"/>
                </a:lnTo>
                <a:lnTo>
                  <a:pt x="91439" y="1181100"/>
                </a:lnTo>
                <a:lnTo>
                  <a:pt x="38100" y="1181100"/>
                </a:lnTo>
                <a:lnTo>
                  <a:pt x="38100" y="1155700"/>
                </a:lnTo>
                <a:lnTo>
                  <a:pt x="0" y="1104900"/>
                </a:lnTo>
                <a:close/>
              </a:path>
              <a:path w="114300" h="1295400">
                <a:moveTo>
                  <a:pt x="38100" y="1155700"/>
                </a:moveTo>
                <a:lnTo>
                  <a:pt x="38100" y="1181100"/>
                </a:lnTo>
                <a:lnTo>
                  <a:pt x="57150" y="1181100"/>
                </a:lnTo>
                <a:lnTo>
                  <a:pt x="38100" y="1155700"/>
                </a:lnTo>
                <a:close/>
              </a:path>
              <a:path w="114300" h="1295400">
                <a:moveTo>
                  <a:pt x="76200" y="0"/>
                </a:moveTo>
                <a:lnTo>
                  <a:pt x="38100" y="0"/>
                </a:lnTo>
                <a:lnTo>
                  <a:pt x="38100" y="1155700"/>
                </a:lnTo>
                <a:lnTo>
                  <a:pt x="57150" y="1181100"/>
                </a:lnTo>
                <a:lnTo>
                  <a:pt x="76200" y="1155700"/>
                </a:lnTo>
                <a:lnTo>
                  <a:pt x="76200" y="0"/>
                </a:lnTo>
                <a:close/>
              </a:path>
              <a:path w="114300" h="1295400">
                <a:moveTo>
                  <a:pt x="76200" y="1155700"/>
                </a:moveTo>
                <a:lnTo>
                  <a:pt x="57150" y="1181100"/>
                </a:lnTo>
                <a:lnTo>
                  <a:pt x="76200" y="1181100"/>
                </a:lnTo>
                <a:lnTo>
                  <a:pt x="76200" y="1155700"/>
                </a:lnTo>
                <a:close/>
              </a:path>
              <a:path w="114300" h="1295400">
                <a:moveTo>
                  <a:pt x="114300" y="1104900"/>
                </a:moveTo>
                <a:lnTo>
                  <a:pt x="76200" y="1155700"/>
                </a:lnTo>
                <a:lnTo>
                  <a:pt x="76200" y="1181100"/>
                </a:lnTo>
                <a:lnTo>
                  <a:pt x="91439" y="1181100"/>
                </a:lnTo>
                <a:lnTo>
                  <a:pt x="114300" y="11049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4092575" y="5436819"/>
            <a:ext cx="8007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Arial"/>
                <a:cs typeface="Arial"/>
              </a:rPr>
              <a:t>PGF</a:t>
            </a:r>
            <a:r>
              <a:rPr sz="1950" b="1" spc="7" baseline="-21367" dirty="0">
                <a:latin typeface="Arial"/>
                <a:cs typeface="Arial"/>
              </a:rPr>
              <a:t>2</a:t>
            </a:r>
            <a:r>
              <a:rPr sz="1950" b="1" i="1" spc="7" baseline="-21367" dirty="0">
                <a:latin typeface="Symbol"/>
                <a:cs typeface="Symbol"/>
              </a:rPr>
              <a:t></a:t>
            </a:r>
            <a:endParaRPr sz="1950" baseline="-21367">
              <a:latin typeface="Symbol"/>
              <a:cs typeface="Symbo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353561" y="5090159"/>
            <a:ext cx="1306195" cy="854710"/>
          </a:xfrm>
          <a:custGeom>
            <a:avLst/>
            <a:gdLst/>
            <a:ahLst/>
            <a:cxnLst/>
            <a:rect l="l" t="t" r="r" b="b"/>
            <a:pathLst>
              <a:path w="1306195" h="854710">
                <a:moveTo>
                  <a:pt x="128904" y="702729"/>
                </a:moveTo>
                <a:lnTo>
                  <a:pt x="0" y="854201"/>
                </a:lnTo>
                <a:lnTo>
                  <a:pt x="158627" y="808101"/>
                </a:lnTo>
                <a:lnTo>
                  <a:pt x="106299" y="808101"/>
                </a:lnTo>
                <a:lnTo>
                  <a:pt x="85598" y="776109"/>
                </a:lnTo>
                <a:lnTo>
                  <a:pt x="106995" y="762264"/>
                </a:lnTo>
                <a:lnTo>
                  <a:pt x="128904" y="702729"/>
                </a:lnTo>
                <a:close/>
              </a:path>
              <a:path w="1306195" h="854710">
                <a:moveTo>
                  <a:pt x="106995" y="762264"/>
                </a:moveTo>
                <a:lnTo>
                  <a:pt x="85598" y="776109"/>
                </a:lnTo>
                <a:lnTo>
                  <a:pt x="106299" y="808101"/>
                </a:lnTo>
                <a:lnTo>
                  <a:pt x="127625" y="794300"/>
                </a:lnTo>
                <a:lnTo>
                  <a:pt x="96012" y="792111"/>
                </a:lnTo>
                <a:lnTo>
                  <a:pt x="106995" y="762264"/>
                </a:lnTo>
                <a:close/>
              </a:path>
              <a:path w="1306195" h="854710">
                <a:moveTo>
                  <a:pt x="127625" y="794300"/>
                </a:moveTo>
                <a:lnTo>
                  <a:pt x="106299" y="808101"/>
                </a:lnTo>
                <a:lnTo>
                  <a:pt x="158627" y="808101"/>
                </a:lnTo>
                <a:lnTo>
                  <a:pt x="191008" y="798690"/>
                </a:lnTo>
                <a:lnTo>
                  <a:pt x="127625" y="794300"/>
                </a:lnTo>
                <a:close/>
              </a:path>
              <a:path w="1306195" h="854710">
                <a:moveTo>
                  <a:pt x="1285113" y="0"/>
                </a:moveTo>
                <a:lnTo>
                  <a:pt x="106995" y="762264"/>
                </a:lnTo>
                <a:lnTo>
                  <a:pt x="96012" y="792111"/>
                </a:lnTo>
                <a:lnTo>
                  <a:pt x="127625" y="794300"/>
                </a:lnTo>
                <a:lnTo>
                  <a:pt x="1305687" y="32003"/>
                </a:lnTo>
                <a:lnTo>
                  <a:pt x="1285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251828" y="6351219"/>
            <a:ext cx="930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Relax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563361" y="6154115"/>
            <a:ext cx="2060575" cy="352425"/>
          </a:xfrm>
          <a:custGeom>
            <a:avLst/>
            <a:gdLst/>
            <a:ahLst/>
            <a:cxnLst/>
            <a:rect l="l" t="t" r="r" b="b"/>
            <a:pathLst>
              <a:path w="2060575" h="352425">
                <a:moveTo>
                  <a:pt x="180086" y="239191"/>
                </a:moveTo>
                <a:lnTo>
                  <a:pt x="0" y="323646"/>
                </a:lnTo>
                <a:lnTo>
                  <a:pt x="196850" y="352259"/>
                </a:lnTo>
                <a:lnTo>
                  <a:pt x="147853" y="325742"/>
                </a:lnTo>
                <a:lnTo>
                  <a:pt x="115824" y="325742"/>
                </a:lnTo>
                <a:lnTo>
                  <a:pt x="110236" y="288048"/>
                </a:lnTo>
                <a:lnTo>
                  <a:pt x="135386" y="284322"/>
                </a:lnTo>
                <a:lnTo>
                  <a:pt x="180086" y="239191"/>
                </a:lnTo>
                <a:close/>
              </a:path>
              <a:path w="2060575" h="352425">
                <a:moveTo>
                  <a:pt x="113030" y="306895"/>
                </a:moveTo>
                <a:lnTo>
                  <a:pt x="115824" y="325742"/>
                </a:lnTo>
                <a:lnTo>
                  <a:pt x="140970" y="322017"/>
                </a:lnTo>
                <a:lnTo>
                  <a:pt x="113030" y="306895"/>
                </a:lnTo>
                <a:close/>
              </a:path>
              <a:path w="2060575" h="352425">
                <a:moveTo>
                  <a:pt x="140970" y="322017"/>
                </a:moveTo>
                <a:lnTo>
                  <a:pt x="115824" y="325742"/>
                </a:lnTo>
                <a:lnTo>
                  <a:pt x="147853" y="325742"/>
                </a:lnTo>
                <a:lnTo>
                  <a:pt x="140970" y="322017"/>
                </a:lnTo>
                <a:close/>
              </a:path>
              <a:path w="2060575" h="352425">
                <a:moveTo>
                  <a:pt x="2054606" y="0"/>
                </a:moveTo>
                <a:lnTo>
                  <a:pt x="135386" y="284322"/>
                </a:lnTo>
                <a:lnTo>
                  <a:pt x="113030" y="306895"/>
                </a:lnTo>
                <a:lnTo>
                  <a:pt x="140970" y="322017"/>
                </a:lnTo>
                <a:lnTo>
                  <a:pt x="2060193" y="37693"/>
                </a:lnTo>
                <a:lnTo>
                  <a:pt x="2054606" y="0"/>
                </a:lnTo>
                <a:close/>
              </a:path>
              <a:path w="2060575" h="352425">
                <a:moveTo>
                  <a:pt x="135386" y="284322"/>
                </a:moveTo>
                <a:lnTo>
                  <a:pt x="110236" y="288048"/>
                </a:lnTo>
                <a:lnTo>
                  <a:pt x="113030" y="306895"/>
                </a:lnTo>
                <a:lnTo>
                  <a:pt x="135386" y="2843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632829" y="5513019"/>
            <a:ext cx="11106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Ox</a:t>
            </a:r>
            <a:r>
              <a:rPr sz="2000" b="1" spc="-35" dirty="0">
                <a:latin typeface="Arial"/>
                <a:cs typeface="Arial"/>
              </a:rPr>
              <a:t>y</a:t>
            </a:r>
            <a:r>
              <a:rPr sz="2000" b="1" dirty="0">
                <a:latin typeface="Arial"/>
                <a:cs typeface="Arial"/>
              </a:rPr>
              <a:t>tocin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087361" y="5182361"/>
            <a:ext cx="925194" cy="625475"/>
          </a:xfrm>
          <a:custGeom>
            <a:avLst/>
            <a:gdLst/>
            <a:ahLst/>
            <a:cxnLst/>
            <a:rect l="l" t="t" r="r" b="b"/>
            <a:pathLst>
              <a:path w="925195" h="625475">
                <a:moveTo>
                  <a:pt x="126867" y="61635"/>
                </a:moveTo>
                <a:lnTo>
                  <a:pt x="95123" y="63372"/>
                </a:lnTo>
                <a:lnTo>
                  <a:pt x="105664" y="93303"/>
                </a:lnTo>
                <a:lnTo>
                  <a:pt x="903859" y="625449"/>
                </a:lnTo>
                <a:lnTo>
                  <a:pt x="924941" y="593750"/>
                </a:lnTo>
                <a:lnTo>
                  <a:pt x="126867" y="61635"/>
                </a:lnTo>
                <a:close/>
              </a:path>
              <a:path w="925195" h="625475">
                <a:moveTo>
                  <a:pt x="0" y="0"/>
                </a:moveTo>
                <a:lnTo>
                  <a:pt x="126746" y="153162"/>
                </a:lnTo>
                <a:lnTo>
                  <a:pt x="105664" y="93303"/>
                </a:lnTo>
                <a:lnTo>
                  <a:pt x="84582" y="79247"/>
                </a:lnTo>
                <a:lnTo>
                  <a:pt x="105664" y="47498"/>
                </a:lnTo>
                <a:lnTo>
                  <a:pt x="155353" y="47498"/>
                </a:lnTo>
                <a:lnTo>
                  <a:pt x="0" y="0"/>
                </a:lnTo>
                <a:close/>
              </a:path>
              <a:path w="925195" h="625475">
                <a:moveTo>
                  <a:pt x="95123" y="63372"/>
                </a:moveTo>
                <a:lnTo>
                  <a:pt x="84582" y="79247"/>
                </a:lnTo>
                <a:lnTo>
                  <a:pt x="105664" y="93303"/>
                </a:lnTo>
                <a:lnTo>
                  <a:pt x="95123" y="63372"/>
                </a:lnTo>
                <a:close/>
              </a:path>
              <a:path w="925195" h="625475">
                <a:moveTo>
                  <a:pt x="105664" y="47498"/>
                </a:moveTo>
                <a:lnTo>
                  <a:pt x="95123" y="63372"/>
                </a:lnTo>
                <a:lnTo>
                  <a:pt x="126867" y="61635"/>
                </a:lnTo>
                <a:lnTo>
                  <a:pt x="105664" y="47498"/>
                </a:lnTo>
                <a:close/>
              </a:path>
              <a:path w="925195" h="625475">
                <a:moveTo>
                  <a:pt x="155353" y="47498"/>
                </a:moveTo>
                <a:lnTo>
                  <a:pt x="105664" y="47498"/>
                </a:lnTo>
                <a:lnTo>
                  <a:pt x="126867" y="61635"/>
                </a:lnTo>
                <a:lnTo>
                  <a:pt x="190246" y="58165"/>
                </a:lnTo>
                <a:lnTo>
                  <a:pt x="155353" y="474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724400" y="4495800"/>
            <a:ext cx="2961640" cy="6508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latin typeface="Arial"/>
                <a:cs typeface="Arial"/>
              </a:rPr>
              <a:t>Uterine Endometrium</a:t>
            </a:r>
            <a:endParaRPr sz="1800">
              <a:latin typeface="Arial"/>
              <a:cs typeface="Arial"/>
            </a:endParaRPr>
          </a:p>
          <a:p>
            <a:pPr marL="54927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» </a:t>
            </a:r>
            <a:r>
              <a:rPr sz="1800" b="1" spc="-5" dirty="0">
                <a:latin typeface="Arial"/>
                <a:cs typeface="Arial"/>
              </a:rPr>
              <a:t>Oxytocin</a:t>
            </a:r>
            <a:r>
              <a:rPr sz="1800" b="1" spc="-229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receptors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620761" y="4099052"/>
            <a:ext cx="542925" cy="321310"/>
          </a:xfrm>
          <a:custGeom>
            <a:avLst/>
            <a:gdLst/>
            <a:ahLst/>
            <a:cxnLst/>
            <a:rect l="l" t="t" r="r" b="b"/>
            <a:pathLst>
              <a:path w="542925" h="321310">
                <a:moveTo>
                  <a:pt x="137033" y="177165"/>
                </a:moveTo>
                <a:lnTo>
                  <a:pt x="0" y="321310"/>
                </a:lnTo>
                <a:lnTo>
                  <a:pt x="172998" y="281178"/>
                </a:lnTo>
                <a:lnTo>
                  <a:pt x="108712" y="281178"/>
                </a:lnTo>
                <a:lnTo>
                  <a:pt x="89789" y="248031"/>
                </a:lnTo>
                <a:lnTo>
                  <a:pt x="111778" y="235469"/>
                </a:lnTo>
                <a:lnTo>
                  <a:pt x="137033" y="177165"/>
                </a:lnTo>
                <a:close/>
              </a:path>
              <a:path w="542925" h="321310">
                <a:moveTo>
                  <a:pt x="99216" y="264544"/>
                </a:moveTo>
                <a:lnTo>
                  <a:pt x="108712" y="281178"/>
                </a:lnTo>
                <a:lnTo>
                  <a:pt x="130891" y="268498"/>
                </a:lnTo>
                <a:lnTo>
                  <a:pt x="99216" y="264544"/>
                </a:lnTo>
                <a:close/>
              </a:path>
              <a:path w="542925" h="321310">
                <a:moveTo>
                  <a:pt x="130891" y="268498"/>
                </a:moveTo>
                <a:lnTo>
                  <a:pt x="108712" y="281178"/>
                </a:lnTo>
                <a:lnTo>
                  <a:pt x="172998" y="281178"/>
                </a:lnTo>
                <a:lnTo>
                  <a:pt x="193802" y="276352"/>
                </a:lnTo>
                <a:lnTo>
                  <a:pt x="130891" y="268498"/>
                </a:lnTo>
                <a:close/>
              </a:path>
              <a:path w="542925" h="321310">
                <a:moveTo>
                  <a:pt x="524002" y="0"/>
                </a:moveTo>
                <a:lnTo>
                  <a:pt x="111778" y="235469"/>
                </a:lnTo>
                <a:lnTo>
                  <a:pt x="99198" y="264513"/>
                </a:lnTo>
                <a:lnTo>
                  <a:pt x="130891" y="268498"/>
                </a:lnTo>
                <a:lnTo>
                  <a:pt x="542798" y="33020"/>
                </a:lnTo>
                <a:lnTo>
                  <a:pt x="524002" y="0"/>
                </a:lnTo>
                <a:close/>
              </a:path>
              <a:path w="542925" h="321310">
                <a:moveTo>
                  <a:pt x="111778" y="235469"/>
                </a:moveTo>
                <a:lnTo>
                  <a:pt x="89789" y="248031"/>
                </a:lnTo>
                <a:lnTo>
                  <a:pt x="99198" y="264513"/>
                </a:lnTo>
                <a:lnTo>
                  <a:pt x="111778" y="235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737360" y="3997452"/>
            <a:ext cx="2403475" cy="65087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R="97155" algn="r">
              <a:lnSpc>
                <a:spcPct val="100000"/>
              </a:lnSpc>
              <a:spcBef>
                <a:spcPts val="315"/>
              </a:spcBef>
            </a:pPr>
            <a:r>
              <a:rPr sz="1800" b="1" spc="-5" dirty="0">
                <a:latin typeface="Arial"/>
                <a:cs typeface="Arial"/>
              </a:rPr>
              <a:t>Uterine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Myometrium</a:t>
            </a:r>
            <a:endParaRPr sz="1800">
              <a:latin typeface="Arial"/>
              <a:cs typeface="Arial"/>
            </a:endParaRPr>
          </a:p>
          <a:p>
            <a:pPr marR="95250" algn="r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latin typeface="Arial"/>
                <a:cs typeface="Arial"/>
              </a:rPr>
              <a:t>»  </a:t>
            </a:r>
            <a:r>
              <a:rPr sz="1800" b="1" dirty="0">
                <a:latin typeface="Arial"/>
                <a:cs typeface="Arial"/>
              </a:rPr>
              <a:t>Gap</a:t>
            </a:r>
            <a:r>
              <a:rPr sz="1800" b="1" spc="-30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junctions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544561" y="4039361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533400" y="0"/>
                </a:moveTo>
                <a:lnTo>
                  <a:pt x="0" y="228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267961" y="4210811"/>
            <a:ext cx="3276600" cy="114300"/>
          </a:xfrm>
          <a:custGeom>
            <a:avLst/>
            <a:gdLst/>
            <a:ahLst/>
            <a:cxnLst/>
            <a:rect l="l" t="t" r="r" b="b"/>
            <a:pathLst>
              <a:path w="3276600" h="114300">
                <a:moveTo>
                  <a:pt x="190500" y="0"/>
                </a:moveTo>
                <a:lnTo>
                  <a:pt x="0" y="57150"/>
                </a:lnTo>
                <a:lnTo>
                  <a:pt x="190500" y="114300"/>
                </a:lnTo>
                <a:lnTo>
                  <a:pt x="139700" y="76200"/>
                </a:lnTo>
                <a:lnTo>
                  <a:pt x="114300" y="76200"/>
                </a:lnTo>
                <a:lnTo>
                  <a:pt x="114300" y="38100"/>
                </a:lnTo>
                <a:lnTo>
                  <a:pt x="139700" y="38100"/>
                </a:lnTo>
                <a:lnTo>
                  <a:pt x="190500" y="0"/>
                </a:lnTo>
                <a:close/>
              </a:path>
              <a:path w="3276600" h="114300">
                <a:moveTo>
                  <a:pt x="114300" y="57150"/>
                </a:moveTo>
                <a:lnTo>
                  <a:pt x="114300" y="76200"/>
                </a:lnTo>
                <a:lnTo>
                  <a:pt x="139700" y="76200"/>
                </a:lnTo>
                <a:lnTo>
                  <a:pt x="114300" y="57150"/>
                </a:lnTo>
                <a:close/>
              </a:path>
              <a:path w="3276600" h="114300">
                <a:moveTo>
                  <a:pt x="3276599" y="38100"/>
                </a:moveTo>
                <a:lnTo>
                  <a:pt x="139700" y="38100"/>
                </a:lnTo>
                <a:lnTo>
                  <a:pt x="114300" y="57150"/>
                </a:lnTo>
                <a:lnTo>
                  <a:pt x="139700" y="76200"/>
                </a:lnTo>
                <a:lnTo>
                  <a:pt x="3276599" y="76200"/>
                </a:lnTo>
                <a:lnTo>
                  <a:pt x="3276599" y="38100"/>
                </a:lnTo>
                <a:close/>
              </a:path>
              <a:path w="3276600" h="114300">
                <a:moveTo>
                  <a:pt x="139700" y="38100"/>
                </a:moveTo>
                <a:lnTo>
                  <a:pt x="114300" y="38100"/>
                </a:lnTo>
                <a:lnTo>
                  <a:pt x="114300" y="57150"/>
                </a:lnTo>
                <a:lnTo>
                  <a:pt x="1397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73161" y="5791961"/>
            <a:ext cx="1371600" cy="838200"/>
          </a:xfrm>
          <a:custGeom>
            <a:avLst/>
            <a:gdLst/>
            <a:ahLst/>
            <a:cxnLst/>
            <a:rect l="l" t="t" r="r" b="b"/>
            <a:pathLst>
              <a:path w="1371600" h="838200">
                <a:moveTo>
                  <a:pt x="0" y="419100"/>
                </a:moveTo>
                <a:lnTo>
                  <a:pt x="9933" y="347632"/>
                </a:lnTo>
                <a:lnTo>
                  <a:pt x="38634" y="280084"/>
                </a:lnTo>
                <a:lnTo>
                  <a:pt x="59507" y="248094"/>
                </a:lnTo>
                <a:lnTo>
                  <a:pt x="84455" y="217461"/>
                </a:lnTo>
                <a:lnTo>
                  <a:pt x="113271" y="188312"/>
                </a:lnTo>
                <a:lnTo>
                  <a:pt x="145749" y="160772"/>
                </a:lnTo>
                <a:lnTo>
                  <a:pt x="181683" y="134966"/>
                </a:lnTo>
                <a:lnTo>
                  <a:pt x="220867" y="111021"/>
                </a:lnTo>
                <a:lnTo>
                  <a:pt x="263096" y="89062"/>
                </a:lnTo>
                <a:lnTo>
                  <a:pt x="308163" y="69216"/>
                </a:lnTo>
                <a:lnTo>
                  <a:pt x="355862" y="51607"/>
                </a:lnTo>
                <a:lnTo>
                  <a:pt x="405987" y="36362"/>
                </a:lnTo>
                <a:lnTo>
                  <a:pt x="458333" y="23607"/>
                </a:lnTo>
                <a:lnTo>
                  <a:pt x="512693" y="13468"/>
                </a:lnTo>
                <a:lnTo>
                  <a:pt x="568861" y="6069"/>
                </a:lnTo>
                <a:lnTo>
                  <a:pt x="626632" y="1538"/>
                </a:lnTo>
                <a:lnTo>
                  <a:pt x="685800" y="0"/>
                </a:lnTo>
                <a:lnTo>
                  <a:pt x="744967" y="1538"/>
                </a:lnTo>
                <a:lnTo>
                  <a:pt x="802738" y="6069"/>
                </a:lnTo>
                <a:lnTo>
                  <a:pt x="858906" y="13468"/>
                </a:lnTo>
                <a:lnTo>
                  <a:pt x="913266" y="23607"/>
                </a:lnTo>
                <a:lnTo>
                  <a:pt x="965612" y="36362"/>
                </a:lnTo>
                <a:lnTo>
                  <a:pt x="1015737" y="51607"/>
                </a:lnTo>
                <a:lnTo>
                  <a:pt x="1063436" y="69216"/>
                </a:lnTo>
                <a:lnTo>
                  <a:pt x="1108503" y="89062"/>
                </a:lnTo>
                <a:lnTo>
                  <a:pt x="1150732" y="111021"/>
                </a:lnTo>
                <a:lnTo>
                  <a:pt x="1189916" y="134966"/>
                </a:lnTo>
                <a:lnTo>
                  <a:pt x="1225850" y="160772"/>
                </a:lnTo>
                <a:lnTo>
                  <a:pt x="1258328" y="188312"/>
                </a:lnTo>
                <a:lnTo>
                  <a:pt x="1287144" y="217461"/>
                </a:lnTo>
                <a:lnTo>
                  <a:pt x="1312092" y="248094"/>
                </a:lnTo>
                <a:lnTo>
                  <a:pt x="1332965" y="280084"/>
                </a:lnTo>
                <a:lnTo>
                  <a:pt x="1361666" y="347632"/>
                </a:lnTo>
                <a:lnTo>
                  <a:pt x="1371600" y="419100"/>
                </a:lnTo>
                <a:lnTo>
                  <a:pt x="1369082" y="455260"/>
                </a:lnTo>
                <a:lnTo>
                  <a:pt x="1349559" y="524894"/>
                </a:lnTo>
                <a:lnTo>
                  <a:pt x="1312092" y="590105"/>
                </a:lnTo>
                <a:lnTo>
                  <a:pt x="1287144" y="620738"/>
                </a:lnTo>
                <a:lnTo>
                  <a:pt x="1258328" y="649887"/>
                </a:lnTo>
                <a:lnTo>
                  <a:pt x="1225850" y="677427"/>
                </a:lnTo>
                <a:lnTo>
                  <a:pt x="1189916" y="703233"/>
                </a:lnTo>
                <a:lnTo>
                  <a:pt x="1150732" y="727178"/>
                </a:lnTo>
                <a:lnTo>
                  <a:pt x="1108503" y="749137"/>
                </a:lnTo>
                <a:lnTo>
                  <a:pt x="1063436" y="768983"/>
                </a:lnTo>
                <a:lnTo>
                  <a:pt x="1015737" y="786592"/>
                </a:lnTo>
                <a:lnTo>
                  <a:pt x="965612" y="801837"/>
                </a:lnTo>
                <a:lnTo>
                  <a:pt x="913266" y="814592"/>
                </a:lnTo>
                <a:lnTo>
                  <a:pt x="858906" y="824731"/>
                </a:lnTo>
                <a:lnTo>
                  <a:pt x="802738" y="832130"/>
                </a:lnTo>
                <a:lnTo>
                  <a:pt x="744967" y="836661"/>
                </a:lnTo>
                <a:lnTo>
                  <a:pt x="685800" y="838200"/>
                </a:lnTo>
                <a:lnTo>
                  <a:pt x="626632" y="836661"/>
                </a:lnTo>
                <a:lnTo>
                  <a:pt x="568861" y="832130"/>
                </a:lnTo>
                <a:lnTo>
                  <a:pt x="512693" y="824731"/>
                </a:lnTo>
                <a:lnTo>
                  <a:pt x="458333" y="814592"/>
                </a:lnTo>
                <a:lnTo>
                  <a:pt x="405987" y="801837"/>
                </a:lnTo>
                <a:lnTo>
                  <a:pt x="355862" y="786592"/>
                </a:lnTo>
                <a:lnTo>
                  <a:pt x="308163" y="768983"/>
                </a:lnTo>
                <a:lnTo>
                  <a:pt x="263096" y="749137"/>
                </a:lnTo>
                <a:lnTo>
                  <a:pt x="220867" y="727178"/>
                </a:lnTo>
                <a:lnTo>
                  <a:pt x="181683" y="703233"/>
                </a:lnTo>
                <a:lnTo>
                  <a:pt x="145749" y="677427"/>
                </a:lnTo>
                <a:lnTo>
                  <a:pt x="113271" y="649887"/>
                </a:lnTo>
                <a:lnTo>
                  <a:pt x="84455" y="620738"/>
                </a:lnTo>
                <a:lnTo>
                  <a:pt x="59507" y="590105"/>
                </a:lnTo>
                <a:lnTo>
                  <a:pt x="38634" y="558115"/>
                </a:lnTo>
                <a:lnTo>
                  <a:pt x="9933" y="490567"/>
                </a:lnTo>
                <a:lnTo>
                  <a:pt x="0" y="4191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8117840" y="5870244"/>
            <a:ext cx="7442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5080" indent="-10223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2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ary  (CL)</a:t>
            </a:r>
            <a:endParaRPr sz="20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173211" y="4115561"/>
            <a:ext cx="114300" cy="1600200"/>
          </a:xfrm>
          <a:custGeom>
            <a:avLst/>
            <a:gdLst/>
            <a:ahLst/>
            <a:cxnLst/>
            <a:rect l="l" t="t" r="r" b="b"/>
            <a:pathLst>
              <a:path w="114300" h="1600200">
                <a:moveTo>
                  <a:pt x="0" y="1409700"/>
                </a:moveTo>
                <a:lnTo>
                  <a:pt x="57150" y="1600200"/>
                </a:lnTo>
                <a:lnTo>
                  <a:pt x="91440" y="1485900"/>
                </a:lnTo>
                <a:lnTo>
                  <a:pt x="38100" y="1485900"/>
                </a:lnTo>
                <a:lnTo>
                  <a:pt x="38100" y="1460500"/>
                </a:lnTo>
                <a:lnTo>
                  <a:pt x="0" y="1409700"/>
                </a:lnTo>
                <a:close/>
              </a:path>
              <a:path w="114300" h="1600200">
                <a:moveTo>
                  <a:pt x="38100" y="1460500"/>
                </a:moveTo>
                <a:lnTo>
                  <a:pt x="38100" y="1485900"/>
                </a:lnTo>
                <a:lnTo>
                  <a:pt x="57150" y="1485900"/>
                </a:lnTo>
                <a:lnTo>
                  <a:pt x="38100" y="1460500"/>
                </a:lnTo>
                <a:close/>
              </a:path>
              <a:path w="114300" h="1600200">
                <a:moveTo>
                  <a:pt x="76200" y="0"/>
                </a:moveTo>
                <a:lnTo>
                  <a:pt x="38100" y="0"/>
                </a:lnTo>
                <a:lnTo>
                  <a:pt x="38100" y="1460500"/>
                </a:lnTo>
                <a:lnTo>
                  <a:pt x="57150" y="1485900"/>
                </a:lnTo>
                <a:lnTo>
                  <a:pt x="76200" y="1460500"/>
                </a:lnTo>
                <a:lnTo>
                  <a:pt x="76200" y="0"/>
                </a:lnTo>
                <a:close/>
              </a:path>
              <a:path w="114300" h="1600200">
                <a:moveTo>
                  <a:pt x="76200" y="1460500"/>
                </a:moveTo>
                <a:lnTo>
                  <a:pt x="57150" y="1485900"/>
                </a:lnTo>
                <a:lnTo>
                  <a:pt x="76200" y="1485900"/>
                </a:lnTo>
                <a:lnTo>
                  <a:pt x="76200" y="1460500"/>
                </a:lnTo>
                <a:close/>
              </a:path>
              <a:path w="114300" h="1600200">
                <a:moveTo>
                  <a:pt x="114300" y="1409700"/>
                </a:moveTo>
                <a:lnTo>
                  <a:pt x="76200" y="1460500"/>
                </a:lnTo>
                <a:lnTo>
                  <a:pt x="76200" y="1485900"/>
                </a:lnTo>
                <a:lnTo>
                  <a:pt x="91440" y="1485900"/>
                </a:lnTo>
                <a:lnTo>
                  <a:pt x="114300" y="1409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35161" y="4105528"/>
            <a:ext cx="1007110" cy="1610360"/>
          </a:xfrm>
          <a:custGeom>
            <a:avLst/>
            <a:gdLst/>
            <a:ahLst/>
            <a:cxnLst/>
            <a:rect l="l" t="t" r="r" b="b"/>
            <a:pathLst>
              <a:path w="1007109" h="1610360">
                <a:moveTo>
                  <a:pt x="51689" y="1418209"/>
                </a:moveTo>
                <a:lnTo>
                  <a:pt x="0" y="1610233"/>
                </a:lnTo>
                <a:lnTo>
                  <a:pt x="98317" y="1523072"/>
                </a:lnTo>
                <a:lnTo>
                  <a:pt x="76327" y="1523072"/>
                </a:lnTo>
                <a:lnTo>
                  <a:pt x="43942" y="1503019"/>
                </a:lnTo>
                <a:lnTo>
                  <a:pt x="57354" y="1481352"/>
                </a:lnTo>
                <a:lnTo>
                  <a:pt x="51689" y="1418209"/>
                </a:lnTo>
                <a:close/>
              </a:path>
              <a:path w="1007109" h="1610360">
                <a:moveTo>
                  <a:pt x="89700" y="1501471"/>
                </a:moveTo>
                <a:lnTo>
                  <a:pt x="60198" y="1513039"/>
                </a:lnTo>
                <a:lnTo>
                  <a:pt x="76327" y="1523072"/>
                </a:lnTo>
                <a:lnTo>
                  <a:pt x="89700" y="1501471"/>
                </a:lnTo>
                <a:close/>
              </a:path>
              <a:path w="1007109" h="1610360">
                <a:moveTo>
                  <a:pt x="148844" y="1478280"/>
                </a:moveTo>
                <a:lnTo>
                  <a:pt x="89700" y="1501471"/>
                </a:lnTo>
                <a:lnTo>
                  <a:pt x="76327" y="1523072"/>
                </a:lnTo>
                <a:lnTo>
                  <a:pt x="98317" y="1523072"/>
                </a:lnTo>
                <a:lnTo>
                  <a:pt x="148844" y="1478280"/>
                </a:lnTo>
                <a:close/>
              </a:path>
              <a:path w="1007109" h="1610360">
                <a:moveTo>
                  <a:pt x="57354" y="1481352"/>
                </a:moveTo>
                <a:lnTo>
                  <a:pt x="43942" y="1503019"/>
                </a:lnTo>
                <a:lnTo>
                  <a:pt x="60124" y="1513039"/>
                </a:lnTo>
                <a:lnTo>
                  <a:pt x="57354" y="1481352"/>
                </a:lnTo>
                <a:close/>
              </a:path>
              <a:path w="1007109" h="1610360">
                <a:moveTo>
                  <a:pt x="974344" y="0"/>
                </a:moveTo>
                <a:lnTo>
                  <a:pt x="57354" y="1481352"/>
                </a:lnTo>
                <a:lnTo>
                  <a:pt x="60198" y="1513039"/>
                </a:lnTo>
                <a:lnTo>
                  <a:pt x="89700" y="1501471"/>
                </a:lnTo>
                <a:lnTo>
                  <a:pt x="1006856" y="20066"/>
                </a:lnTo>
                <a:lnTo>
                  <a:pt x="9743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659746" y="4110609"/>
            <a:ext cx="252095" cy="843280"/>
          </a:xfrm>
          <a:custGeom>
            <a:avLst/>
            <a:gdLst/>
            <a:ahLst/>
            <a:cxnLst/>
            <a:rect l="l" t="t" r="r" b="b"/>
            <a:pathLst>
              <a:path w="252095" h="843279">
                <a:moveTo>
                  <a:pt x="141731" y="674370"/>
                </a:moveTo>
                <a:lnTo>
                  <a:pt x="247014" y="843153"/>
                </a:lnTo>
                <a:lnTo>
                  <a:pt x="249636" y="737870"/>
                </a:lnTo>
                <a:lnTo>
                  <a:pt x="198500" y="737870"/>
                </a:lnTo>
                <a:lnTo>
                  <a:pt x="191821" y="713375"/>
                </a:lnTo>
                <a:lnTo>
                  <a:pt x="141731" y="674370"/>
                </a:lnTo>
                <a:close/>
              </a:path>
              <a:path w="252095" h="843279">
                <a:moveTo>
                  <a:pt x="191821" y="713375"/>
                </a:moveTo>
                <a:lnTo>
                  <a:pt x="198500" y="737870"/>
                </a:lnTo>
                <a:lnTo>
                  <a:pt x="216855" y="732869"/>
                </a:lnTo>
                <a:lnTo>
                  <a:pt x="191821" y="713375"/>
                </a:lnTo>
                <a:close/>
              </a:path>
              <a:path w="252095" h="843279">
                <a:moveTo>
                  <a:pt x="216855" y="732869"/>
                </a:moveTo>
                <a:lnTo>
                  <a:pt x="198500" y="737870"/>
                </a:lnTo>
                <a:lnTo>
                  <a:pt x="249636" y="737870"/>
                </a:lnTo>
                <a:lnTo>
                  <a:pt x="249760" y="732917"/>
                </a:lnTo>
                <a:lnTo>
                  <a:pt x="216916" y="732917"/>
                </a:lnTo>
                <a:close/>
              </a:path>
              <a:path w="252095" h="843279">
                <a:moveTo>
                  <a:pt x="251968" y="644271"/>
                </a:moveTo>
                <a:lnTo>
                  <a:pt x="228634" y="703281"/>
                </a:lnTo>
                <a:lnTo>
                  <a:pt x="235330" y="727837"/>
                </a:lnTo>
                <a:lnTo>
                  <a:pt x="216944" y="732845"/>
                </a:lnTo>
                <a:lnTo>
                  <a:pt x="249760" y="732917"/>
                </a:lnTo>
                <a:lnTo>
                  <a:pt x="251968" y="644271"/>
                </a:lnTo>
                <a:close/>
              </a:path>
              <a:path w="252095" h="843279">
                <a:moveTo>
                  <a:pt x="36829" y="0"/>
                </a:moveTo>
                <a:lnTo>
                  <a:pt x="0" y="9906"/>
                </a:lnTo>
                <a:lnTo>
                  <a:pt x="191821" y="713375"/>
                </a:lnTo>
                <a:lnTo>
                  <a:pt x="216855" y="732869"/>
                </a:lnTo>
                <a:lnTo>
                  <a:pt x="228634" y="703281"/>
                </a:lnTo>
                <a:lnTo>
                  <a:pt x="36829" y="0"/>
                </a:lnTo>
                <a:close/>
              </a:path>
              <a:path w="252095" h="843279">
                <a:moveTo>
                  <a:pt x="228634" y="703281"/>
                </a:moveTo>
                <a:lnTo>
                  <a:pt x="216944" y="732845"/>
                </a:lnTo>
                <a:lnTo>
                  <a:pt x="235330" y="727837"/>
                </a:lnTo>
                <a:lnTo>
                  <a:pt x="228634" y="7032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9179814" y="4933263"/>
            <a:ext cx="1412240" cy="110871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69545" marR="164465" algn="ctr">
              <a:lnSpc>
                <a:spcPct val="85100"/>
              </a:lnSpc>
              <a:spcBef>
                <a:spcPts val="459"/>
              </a:spcBef>
            </a:pPr>
            <a:r>
              <a:rPr sz="2000" b="1" dirty="0">
                <a:latin typeface="Arial"/>
                <a:cs typeface="Arial"/>
              </a:rPr>
              <a:t>C</a:t>
            </a:r>
            <a:r>
              <a:rPr sz="2000" b="1" spc="-10" dirty="0">
                <a:latin typeface="Arial"/>
                <a:cs typeface="Arial"/>
              </a:rPr>
              <a:t>o</a:t>
            </a:r>
            <a:r>
              <a:rPr sz="2000" b="1" spc="-35" dirty="0">
                <a:latin typeface="Arial"/>
                <a:cs typeface="Arial"/>
              </a:rPr>
              <a:t>w</a:t>
            </a:r>
            <a:r>
              <a:rPr sz="2000" b="1" spc="-10" dirty="0">
                <a:latin typeface="Arial"/>
                <a:cs typeface="Arial"/>
              </a:rPr>
              <a:t>,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2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w  </a:t>
            </a:r>
            <a:r>
              <a:rPr sz="2000" b="1" spc="-15" dirty="0">
                <a:latin typeface="Arial"/>
                <a:cs typeface="Arial"/>
              </a:rPr>
              <a:t>Triggers  </a:t>
            </a:r>
            <a:r>
              <a:rPr sz="2000" b="1" spc="5" dirty="0">
                <a:latin typeface="Arial"/>
                <a:cs typeface="Arial"/>
              </a:rPr>
              <a:t>CL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039"/>
              </a:lnSpc>
            </a:pPr>
            <a:r>
              <a:rPr sz="2000" b="1" dirty="0">
                <a:latin typeface="Arial"/>
                <a:cs typeface="Arial"/>
              </a:rPr>
              <a:t>Regression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8369934" y="4101465"/>
            <a:ext cx="927735" cy="852805"/>
          </a:xfrm>
          <a:custGeom>
            <a:avLst/>
            <a:gdLst/>
            <a:ahLst/>
            <a:cxnLst/>
            <a:rect l="l" t="t" r="r" b="b"/>
            <a:pathLst>
              <a:path w="927734" h="852804">
                <a:moveTo>
                  <a:pt x="748157" y="765683"/>
                </a:moveTo>
                <a:lnTo>
                  <a:pt x="927226" y="852297"/>
                </a:lnTo>
                <a:lnTo>
                  <a:pt x="889514" y="789051"/>
                </a:lnTo>
                <a:lnTo>
                  <a:pt x="830072" y="789051"/>
                </a:lnTo>
                <a:lnTo>
                  <a:pt x="811414" y="771949"/>
                </a:lnTo>
                <a:lnTo>
                  <a:pt x="748157" y="765683"/>
                </a:lnTo>
                <a:close/>
              </a:path>
              <a:path w="927734" h="852804">
                <a:moveTo>
                  <a:pt x="811414" y="771949"/>
                </a:moveTo>
                <a:lnTo>
                  <a:pt x="830072" y="789051"/>
                </a:lnTo>
                <a:lnTo>
                  <a:pt x="842914" y="775069"/>
                </a:lnTo>
                <a:lnTo>
                  <a:pt x="811414" y="771949"/>
                </a:lnTo>
                <a:close/>
              </a:path>
              <a:path w="927734" h="852804">
                <a:moveTo>
                  <a:pt x="825373" y="681482"/>
                </a:moveTo>
                <a:lnTo>
                  <a:pt x="837130" y="743822"/>
                </a:lnTo>
                <a:lnTo>
                  <a:pt x="855853" y="760984"/>
                </a:lnTo>
                <a:lnTo>
                  <a:pt x="843005" y="774970"/>
                </a:lnTo>
                <a:lnTo>
                  <a:pt x="830072" y="789051"/>
                </a:lnTo>
                <a:lnTo>
                  <a:pt x="889514" y="789051"/>
                </a:lnTo>
                <a:lnTo>
                  <a:pt x="825373" y="681482"/>
                </a:lnTo>
                <a:close/>
              </a:path>
              <a:path w="927734" h="852804">
                <a:moveTo>
                  <a:pt x="842914" y="775069"/>
                </a:moveTo>
                <a:close/>
              </a:path>
              <a:path w="927734" h="852804">
                <a:moveTo>
                  <a:pt x="25654" y="0"/>
                </a:moveTo>
                <a:lnTo>
                  <a:pt x="0" y="28193"/>
                </a:lnTo>
                <a:lnTo>
                  <a:pt x="811414" y="771949"/>
                </a:lnTo>
                <a:lnTo>
                  <a:pt x="842914" y="775069"/>
                </a:lnTo>
                <a:lnTo>
                  <a:pt x="837130" y="743822"/>
                </a:lnTo>
                <a:lnTo>
                  <a:pt x="25654" y="0"/>
                </a:lnTo>
                <a:close/>
              </a:path>
              <a:path w="927734" h="852804">
                <a:moveTo>
                  <a:pt x="837130" y="743822"/>
                </a:moveTo>
                <a:lnTo>
                  <a:pt x="843005" y="774970"/>
                </a:lnTo>
                <a:lnTo>
                  <a:pt x="855853" y="760984"/>
                </a:lnTo>
                <a:lnTo>
                  <a:pt x="837130" y="7438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49161" y="3410965"/>
            <a:ext cx="1831975" cy="348615"/>
          </a:xfrm>
          <a:custGeom>
            <a:avLst/>
            <a:gdLst/>
            <a:ahLst/>
            <a:cxnLst/>
            <a:rect l="l" t="t" r="r" b="b"/>
            <a:pathLst>
              <a:path w="1831975" h="348614">
                <a:moveTo>
                  <a:pt x="178562" y="235966"/>
                </a:moveTo>
                <a:lnTo>
                  <a:pt x="0" y="323596"/>
                </a:lnTo>
                <a:lnTo>
                  <a:pt x="197358" y="348615"/>
                </a:lnTo>
                <a:lnTo>
                  <a:pt x="149060" y="323596"/>
                </a:lnTo>
                <a:lnTo>
                  <a:pt x="115824" y="323596"/>
                </a:lnTo>
                <a:lnTo>
                  <a:pt x="109600" y="286004"/>
                </a:lnTo>
                <a:lnTo>
                  <a:pt x="134744" y="281813"/>
                </a:lnTo>
                <a:lnTo>
                  <a:pt x="178562" y="235966"/>
                </a:lnTo>
                <a:close/>
              </a:path>
              <a:path w="1831975" h="348614">
                <a:moveTo>
                  <a:pt x="134744" y="281813"/>
                </a:moveTo>
                <a:lnTo>
                  <a:pt x="109600" y="286004"/>
                </a:lnTo>
                <a:lnTo>
                  <a:pt x="115824" y="323596"/>
                </a:lnTo>
                <a:lnTo>
                  <a:pt x="140970" y="319405"/>
                </a:lnTo>
                <a:lnTo>
                  <a:pt x="112775" y="304800"/>
                </a:lnTo>
                <a:lnTo>
                  <a:pt x="134744" y="281813"/>
                </a:lnTo>
                <a:close/>
              </a:path>
              <a:path w="1831975" h="348614">
                <a:moveTo>
                  <a:pt x="140970" y="319405"/>
                </a:moveTo>
                <a:lnTo>
                  <a:pt x="115824" y="323596"/>
                </a:lnTo>
                <a:lnTo>
                  <a:pt x="149060" y="323596"/>
                </a:lnTo>
                <a:lnTo>
                  <a:pt x="140970" y="319405"/>
                </a:lnTo>
                <a:close/>
              </a:path>
              <a:path w="1831975" h="348614">
                <a:moveTo>
                  <a:pt x="1825624" y="0"/>
                </a:moveTo>
                <a:lnTo>
                  <a:pt x="134744" y="281813"/>
                </a:lnTo>
                <a:lnTo>
                  <a:pt x="112775" y="304800"/>
                </a:lnTo>
                <a:lnTo>
                  <a:pt x="140970" y="319405"/>
                </a:lnTo>
                <a:lnTo>
                  <a:pt x="1831974" y="37592"/>
                </a:lnTo>
                <a:lnTo>
                  <a:pt x="1825624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020811" y="3429761"/>
            <a:ext cx="114300" cy="304800"/>
          </a:xfrm>
          <a:custGeom>
            <a:avLst/>
            <a:gdLst/>
            <a:ahLst/>
            <a:cxnLst/>
            <a:rect l="l" t="t" r="r" b="b"/>
            <a:pathLst>
              <a:path w="114300" h="304800">
                <a:moveTo>
                  <a:pt x="0" y="114300"/>
                </a:moveTo>
                <a:lnTo>
                  <a:pt x="57150" y="304800"/>
                </a:lnTo>
                <a:lnTo>
                  <a:pt x="91440" y="190500"/>
                </a:lnTo>
                <a:lnTo>
                  <a:pt x="38100" y="190500"/>
                </a:lnTo>
                <a:lnTo>
                  <a:pt x="38100" y="165100"/>
                </a:lnTo>
                <a:lnTo>
                  <a:pt x="0" y="114300"/>
                </a:lnTo>
                <a:close/>
              </a:path>
              <a:path w="114300" h="304800">
                <a:moveTo>
                  <a:pt x="38100" y="165100"/>
                </a:moveTo>
                <a:lnTo>
                  <a:pt x="38100" y="190500"/>
                </a:lnTo>
                <a:lnTo>
                  <a:pt x="57150" y="190500"/>
                </a:lnTo>
                <a:lnTo>
                  <a:pt x="38100" y="165100"/>
                </a:lnTo>
                <a:close/>
              </a:path>
              <a:path w="114300" h="304800">
                <a:moveTo>
                  <a:pt x="76200" y="0"/>
                </a:moveTo>
                <a:lnTo>
                  <a:pt x="38100" y="0"/>
                </a:lnTo>
                <a:lnTo>
                  <a:pt x="38100" y="165100"/>
                </a:lnTo>
                <a:lnTo>
                  <a:pt x="57150" y="190500"/>
                </a:lnTo>
                <a:lnTo>
                  <a:pt x="76200" y="165100"/>
                </a:lnTo>
                <a:lnTo>
                  <a:pt x="76200" y="0"/>
                </a:lnTo>
                <a:close/>
              </a:path>
              <a:path w="114300" h="304800">
                <a:moveTo>
                  <a:pt x="76200" y="165100"/>
                </a:moveTo>
                <a:lnTo>
                  <a:pt x="57150" y="190500"/>
                </a:lnTo>
                <a:lnTo>
                  <a:pt x="76200" y="190500"/>
                </a:lnTo>
                <a:lnTo>
                  <a:pt x="76200" y="165100"/>
                </a:lnTo>
                <a:close/>
              </a:path>
              <a:path w="114300" h="304800">
                <a:moveTo>
                  <a:pt x="114300" y="114300"/>
                </a:moveTo>
                <a:lnTo>
                  <a:pt x="76200" y="165100"/>
                </a:lnTo>
                <a:lnTo>
                  <a:pt x="76200" y="190500"/>
                </a:lnTo>
                <a:lnTo>
                  <a:pt x="91440" y="190500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74406" y="3411092"/>
            <a:ext cx="1604010" cy="344170"/>
          </a:xfrm>
          <a:custGeom>
            <a:avLst/>
            <a:gdLst/>
            <a:ahLst/>
            <a:cxnLst/>
            <a:rect l="l" t="t" r="r" b="b"/>
            <a:pathLst>
              <a:path w="1604009" h="344170">
                <a:moveTo>
                  <a:pt x="1462980" y="316048"/>
                </a:moveTo>
                <a:lnTo>
                  <a:pt x="1405890" y="343916"/>
                </a:lnTo>
                <a:lnTo>
                  <a:pt x="1603755" y="323469"/>
                </a:lnTo>
                <a:lnTo>
                  <a:pt x="1598632" y="320802"/>
                </a:lnTo>
                <a:lnTo>
                  <a:pt x="1487932" y="320802"/>
                </a:lnTo>
                <a:lnTo>
                  <a:pt x="1462980" y="316048"/>
                </a:lnTo>
                <a:close/>
              </a:path>
              <a:path w="1604009" h="344170">
                <a:moveTo>
                  <a:pt x="1491474" y="302139"/>
                </a:moveTo>
                <a:lnTo>
                  <a:pt x="1462980" y="316048"/>
                </a:lnTo>
                <a:lnTo>
                  <a:pt x="1487932" y="320802"/>
                </a:lnTo>
                <a:lnTo>
                  <a:pt x="1491474" y="302139"/>
                </a:lnTo>
                <a:close/>
              </a:path>
              <a:path w="1604009" h="344170">
                <a:moveTo>
                  <a:pt x="1427352" y="231648"/>
                </a:moveTo>
                <a:lnTo>
                  <a:pt x="1470055" y="278578"/>
                </a:lnTo>
                <a:lnTo>
                  <a:pt x="1495044" y="283337"/>
                </a:lnTo>
                <a:lnTo>
                  <a:pt x="1487932" y="320802"/>
                </a:lnTo>
                <a:lnTo>
                  <a:pt x="1598632" y="320802"/>
                </a:lnTo>
                <a:lnTo>
                  <a:pt x="1427352" y="231648"/>
                </a:lnTo>
                <a:close/>
              </a:path>
              <a:path w="1604009" h="344170">
                <a:moveTo>
                  <a:pt x="7112" y="0"/>
                </a:moveTo>
                <a:lnTo>
                  <a:pt x="0" y="37337"/>
                </a:lnTo>
                <a:lnTo>
                  <a:pt x="1462980" y="316048"/>
                </a:lnTo>
                <a:lnTo>
                  <a:pt x="1491474" y="302139"/>
                </a:lnTo>
                <a:lnTo>
                  <a:pt x="1470055" y="278578"/>
                </a:lnTo>
                <a:lnTo>
                  <a:pt x="7112" y="0"/>
                </a:lnTo>
                <a:close/>
              </a:path>
              <a:path w="1604009" h="344170">
                <a:moveTo>
                  <a:pt x="1470055" y="278578"/>
                </a:moveTo>
                <a:lnTo>
                  <a:pt x="1491478" y="302122"/>
                </a:lnTo>
                <a:lnTo>
                  <a:pt x="1495044" y="283337"/>
                </a:lnTo>
                <a:lnTo>
                  <a:pt x="1470055" y="278578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458961" y="1658873"/>
            <a:ext cx="1301115" cy="400685"/>
          </a:xfrm>
          <a:custGeom>
            <a:avLst/>
            <a:gdLst/>
            <a:ahLst/>
            <a:cxnLst/>
            <a:rect l="l" t="t" r="r" b="b"/>
            <a:pathLst>
              <a:path w="1301115" h="400685">
                <a:moveTo>
                  <a:pt x="166624" y="290702"/>
                </a:moveTo>
                <a:lnTo>
                  <a:pt x="0" y="399288"/>
                </a:lnTo>
                <a:lnTo>
                  <a:pt x="198882" y="400303"/>
                </a:lnTo>
                <a:lnTo>
                  <a:pt x="158671" y="385317"/>
                </a:lnTo>
                <a:lnTo>
                  <a:pt x="115062" y="385317"/>
                </a:lnTo>
                <a:lnTo>
                  <a:pt x="104267" y="348741"/>
                </a:lnTo>
                <a:lnTo>
                  <a:pt x="128612" y="341581"/>
                </a:lnTo>
                <a:lnTo>
                  <a:pt x="166624" y="290702"/>
                </a:lnTo>
                <a:close/>
              </a:path>
              <a:path w="1301115" h="400685">
                <a:moveTo>
                  <a:pt x="109672" y="367056"/>
                </a:moveTo>
                <a:lnTo>
                  <a:pt x="115062" y="385317"/>
                </a:lnTo>
                <a:lnTo>
                  <a:pt x="139435" y="378148"/>
                </a:lnTo>
                <a:lnTo>
                  <a:pt x="109672" y="367056"/>
                </a:lnTo>
                <a:close/>
              </a:path>
              <a:path w="1301115" h="400685">
                <a:moveTo>
                  <a:pt x="139435" y="378148"/>
                </a:moveTo>
                <a:lnTo>
                  <a:pt x="115062" y="385317"/>
                </a:lnTo>
                <a:lnTo>
                  <a:pt x="158671" y="385317"/>
                </a:lnTo>
                <a:lnTo>
                  <a:pt x="139435" y="378148"/>
                </a:lnTo>
                <a:close/>
              </a:path>
              <a:path w="1301115" h="400685">
                <a:moveTo>
                  <a:pt x="1290066" y="0"/>
                </a:moveTo>
                <a:lnTo>
                  <a:pt x="128612" y="341581"/>
                </a:lnTo>
                <a:lnTo>
                  <a:pt x="109646" y="366969"/>
                </a:lnTo>
                <a:lnTo>
                  <a:pt x="139435" y="378148"/>
                </a:lnTo>
                <a:lnTo>
                  <a:pt x="1300734" y="36575"/>
                </a:lnTo>
                <a:lnTo>
                  <a:pt x="1290066" y="0"/>
                </a:lnTo>
                <a:close/>
              </a:path>
              <a:path w="1301115" h="400685">
                <a:moveTo>
                  <a:pt x="128612" y="341581"/>
                </a:moveTo>
                <a:lnTo>
                  <a:pt x="104267" y="348741"/>
                </a:lnTo>
                <a:lnTo>
                  <a:pt x="109646" y="366969"/>
                </a:lnTo>
                <a:lnTo>
                  <a:pt x="128612" y="3415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44161" y="2210561"/>
            <a:ext cx="2590800" cy="228600"/>
          </a:xfrm>
          <a:custGeom>
            <a:avLst/>
            <a:gdLst/>
            <a:ahLst/>
            <a:cxnLst/>
            <a:rect l="l" t="t" r="r" b="b"/>
            <a:pathLst>
              <a:path w="2590800" h="228600">
                <a:moveTo>
                  <a:pt x="2590799" y="0"/>
                </a:moveTo>
                <a:lnTo>
                  <a:pt x="0" y="228600"/>
                </a:lnTo>
              </a:path>
            </a:pathLst>
          </a:custGeom>
          <a:ln w="381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667761" y="2420239"/>
            <a:ext cx="1678939" cy="278765"/>
          </a:xfrm>
          <a:custGeom>
            <a:avLst/>
            <a:gdLst/>
            <a:ahLst/>
            <a:cxnLst/>
            <a:rect l="l" t="t" r="r" b="b"/>
            <a:pathLst>
              <a:path w="1678939" h="278764">
                <a:moveTo>
                  <a:pt x="180975" y="165100"/>
                </a:moveTo>
                <a:lnTo>
                  <a:pt x="0" y="247523"/>
                </a:lnTo>
                <a:lnTo>
                  <a:pt x="196469" y="278384"/>
                </a:lnTo>
                <a:lnTo>
                  <a:pt x="147241" y="250951"/>
                </a:lnTo>
                <a:lnTo>
                  <a:pt x="115824" y="250951"/>
                </a:lnTo>
                <a:lnTo>
                  <a:pt x="110617" y="213233"/>
                </a:lnTo>
                <a:lnTo>
                  <a:pt x="135763" y="209802"/>
                </a:lnTo>
                <a:lnTo>
                  <a:pt x="180975" y="165100"/>
                </a:lnTo>
                <a:close/>
              </a:path>
              <a:path w="1678939" h="278764">
                <a:moveTo>
                  <a:pt x="135763" y="209802"/>
                </a:moveTo>
                <a:lnTo>
                  <a:pt x="110617" y="213233"/>
                </a:lnTo>
                <a:lnTo>
                  <a:pt x="115824" y="250951"/>
                </a:lnTo>
                <a:lnTo>
                  <a:pt x="141066" y="247510"/>
                </a:lnTo>
                <a:lnTo>
                  <a:pt x="113283" y="232028"/>
                </a:lnTo>
                <a:lnTo>
                  <a:pt x="135763" y="209802"/>
                </a:lnTo>
                <a:close/>
              </a:path>
              <a:path w="1678939" h="278764">
                <a:moveTo>
                  <a:pt x="141066" y="247510"/>
                </a:moveTo>
                <a:lnTo>
                  <a:pt x="115824" y="250951"/>
                </a:lnTo>
                <a:lnTo>
                  <a:pt x="147241" y="250951"/>
                </a:lnTo>
                <a:lnTo>
                  <a:pt x="141066" y="247510"/>
                </a:lnTo>
                <a:close/>
              </a:path>
              <a:path w="1678939" h="278764">
                <a:moveTo>
                  <a:pt x="1673860" y="0"/>
                </a:moveTo>
                <a:lnTo>
                  <a:pt x="135763" y="209802"/>
                </a:lnTo>
                <a:lnTo>
                  <a:pt x="113283" y="232028"/>
                </a:lnTo>
                <a:lnTo>
                  <a:pt x="141066" y="247510"/>
                </a:lnTo>
                <a:lnTo>
                  <a:pt x="1678939" y="37846"/>
                </a:lnTo>
                <a:lnTo>
                  <a:pt x="1673860" y="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87011" y="2439161"/>
            <a:ext cx="114300" cy="304800"/>
          </a:xfrm>
          <a:custGeom>
            <a:avLst/>
            <a:gdLst/>
            <a:ahLst/>
            <a:cxnLst/>
            <a:rect l="l" t="t" r="r" b="b"/>
            <a:pathLst>
              <a:path w="114300" h="304800">
                <a:moveTo>
                  <a:pt x="0" y="114300"/>
                </a:moveTo>
                <a:lnTo>
                  <a:pt x="57150" y="304800"/>
                </a:lnTo>
                <a:lnTo>
                  <a:pt x="91439" y="190500"/>
                </a:lnTo>
                <a:lnTo>
                  <a:pt x="38100" y="190500"/>
                </a:lnTo>
                <a:lnTo>
                  <a:pt x="38100" y="165100"/>
                </a:lnTo>
                <a:lnTo>
                  <a:pt x="0" y="114300"/>
                </a:lnTo>
                <a:close/>
              </a:path>
              <a:path w="114300" h="304800">
                <a:moveTo>
                  <a:pt x="38100" y="165100"/>
                </a:moveTo>
                <a:lnTo>
                  <a:pt x="38100" y="190500"/>
                </a:lnTo>
                <a:lnTo>
                  <a:pt x="57150" y="190500"/>
                </a:lnTo>
                <a:lnTo>
                  <a:pt x="38100" y="165100"/>
                </a:lnTo>
                <a:close/>
              </a:path>
              <a:path w="114300" h="304800">
                <a:moveTo>
                  <a:pt x="76200" y="0"/>
                </a:moveTo>
                <a:lnTo>
                  <a:pt x="38100" y="0"/>
                </a:lnTo>
                <a:lnTo>
                  <a:pt x="38100" y="165100"/>
                </a:lnTo>
                <a:lnTo>
                  <a:pt x="57150" y="190500"/>
                </a:lnTo>
                <a:lnTo>
                  <a:pt x="76200" y="165100"/>
                </a:lnTo>
                <a:lnTo>
                  <a:pt x="76200" y="0"/>
                </a:lnTo>
                <a:close/>
              </a:path>
              <a:path w="114300" h="304800">
                <a:moveTo>
                  <a:pt x="76200" y="165100"/>
                </a:moveTo>
                <a:lnTo>
                  <a:pt x="57150" y="190500"/>
                </a:lnTo>
                <a:lnTo>
                  <a:pt x="76200" y="190500"/>
                </a:lnTo>
                <a:lnTo>
                  <a:pt x="76200" y="165100"/>
                </a:lnTo>
                <a:close/>
              </a:path>
              <a:path w="114300" h="304800">
                <a:moveTo>
                  <a:pt x="114300" y="114300"/>
                </a:moveTo>
                <a:lnTo>
                  <a:pt x="76200" y="165100"/>
                </a:lnTo>
                <a:lnTo>
                  <a:pt x="76200" y="190500"/>
                </a:lnTo>
                <a:lnTo>
                  <a:pt x="91439" y="190500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41495" y="2420366"/>
            <a:ext cx="1603375" cy="277495"/>
          </a:xfrm>
          <a:custGeom>
            <a:avLst/>
            <a:gdLst/>
            <a:ahLst/>
            <a:cxnLst/>
            <a:rect l="l" t="t" r="r" b="b"/>
            <a:pathLst>
              <a:path w="1603375" h="277494">
                <a:moveTo>
                  <a:pt x="1461916" y="246472"/>
                </a:moveTo>
                <a:lnTo>
                  <a:pt x="1406143" y="276987"/>
                </a:lnTo>
                <a:lnTo>
                  <a:pt x="1585136" y="250062"/>
                </a:lnTo>
                <a:lnTo>
                  <a:pt x="1487042" y="250062"/>
                </a:lnTo>
                <a:lnTo>
                  <a:pt x="1461916" y="246472"/>
                </a:lnTo>
                <a:close/>
              </a:path>
              <a:path w="1603375" h="277494">
                <a:moveTo>
                  <a:pt x="1489700" y="231272"/>
                </a:moveTo>
                <a:lnTo>
                  <a:pt x="1461916" y="246472"/>
                </a:lnTo>
                <a:lnTo>
                  <a:pt x="1487042" y="250062"/>
                </a:lnTo>
                <a:lnTo>
                  <a:pt x="1489700" y="231272"/>
                </a:lnTo>
                <a:close/>
              </a:path>
              <a:path w="1603375" h="277494">
                <a:moveTo>
                  <a:pt x="1422400" y="163830"/>
                </a:moveTo>
                <a:lnTo>
                  <a:pt x="1467239" y="208754"/>
                </a:lnTo>
                <a:lnTo>
                  <a:pt x="1492377" y="212344"/>
                </a:lnTo>
                <a:lnTo>
                  <a:pt x="1487042" y="250062"/>
                </a:lnTo>
                <a:lnTo>
                  <a:pt x="1585136" y="250062"/>
                </a:lnTo>
                <a:lnTo>
                  <a:pt x="1602866" y="247396"/>
                </a:lnTo>
                <a:lnTo>
                  <a:pt x="1422400" y="163830"/>
                </a:lnTo>
                <a:close/>
              </a:path>
              <a:path w="1603375" h="277494">
                <a:moveTo>
                  <a:pt x="5333" y="0"/>
                </a:moveTo>
                <a:lnTo>
                  <a:pt x="0" y="37592"/>
                </a:lnTo>
                <a:lnTo>
                  <a:pt x="1461916" y="246472"/>
                </a:lnTo>
                <a:lnTo>
                  <a:pt x="1489702" y="231259"/>
                </a:lnTo>
                <a:lnTo>
                  <a:pt x="1467239" y="208754"/>
                </a:lnTo>
                <a:lnTo>
                  <a:pt x="5333" y="0"/>
                </a:lnTo>
                <a:close/>
              </a:path>
              <a:path w="1603375" h="277494">
                <a:moveTo>
                  <a:pt x="1467239" y="208754"/>
                </a:moveTo>
                <a:lnTo>
                  <a:pt x="1489702" y="231259"/>
                </a:lnTo>
                <a:lnTo>
                  <a:pt x="1492377" y="212344"/>
                </a:lnTo>
                <a:lnTo>
                  <a:pt x="1467239" y="208754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348728" y="2929127"/>
            <a:ext cx="1543812" cy="51053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307580" y="2910839"/>
            <a:ext cx="1609344" cy="6111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391400" y="2971800"/>
            <a:ext cx="1403985" cy="370840"/>
          </a:xfrm>
          <a:custGeom>
            <a:avLst/>
            <a:gdLst/>
            <a:ahLst/>
            <a:cxnLst/>
            <a:rect l="l" t="t" r="r" b="b"/>
            <a:pathLst>
              <a:path w="1403984" h="370839">
                <a:moveTo>
                  <a:pt x="0" y="370332"/>
                </a:moveTo>
                <a:lnTo>
                  <a:pt x="1403603" y="370332"/>
                </a:lnTo>
                <a:lnTo>
                  <a:pt x="1403603" y="0"/>
                </a:lnTo>
                <a:lnTo>
                  <a:pt x="0" y="0"/>
                </a:lnTo>
                <a:lnTo>
                  <a:pt x="0" y="370332"/>
                </a:lnTo>
                <a:close/>
              </a:path>
            </a:pathLst>
          </a:custGeom>
          <a:ln w="9144">
            <a:solidFill>
              <a:srgbClr val="9D07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471029" y="2999359"/>
            <a:ext cx="1230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9D074E"/>
                </a:solidFill>
                <a:latin typeface="Arial"/>
                <a:cs typeface="Arial"/>
              </a:rPr>
              <a:t>Pl</a:t>
            </a:r>
            <a:r>
              <a:rPr sz="1800" spc="-15" dirty="0">
                <a:solidFill>
                  <a:srgbClr val="9D074E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9D074E"/>
                </a:solidFill>
                <a:latin typeface="Arial"/>
                <a:cs typeface="Arial"/>
              </a:rPr>
              <a:t>ce</a:t>
            </a:r>
            <a:r>
              <a:rPr sz="1800" spc="-15" dirty="0">
                <a:solidFill>
                  <a:srgbClr val="9D074E"/>
                </a:solidFill>
                <a:latin typeface="Arial"/>
                <a:cs typeface="Arial"/>
              </a:rPr>
              <a:t>n</a:t>
            </a:r>
            <a:r>
              <a:rPr sz="1800" spc="-5" dirty="0">
                <a:solidFill>
                  <a:srgbClr val="9D074E"/>
                </a:solidFill>
                <a:latin typeface="Arial"/>
                <a:cs typeface="Arial"/>
              </a:rPr>
              <a:t>tome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871459" y="2590800"/>
            <a:ext cx="489203" cy="61417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020811" y="2617470"/>
            <a:ext cx="114300" cy="304800"/>
          </a:xfrm>
          <a:custGeom>
            <a:avLst/>
            <a:gdLst/>
            <a:ahLst/>
            <a:cxnLst/>
            <a:rect l="l" t="t" r="r" b="b"/>
            <a:pathLst>
              <a:path w="114300" h="304800">
                <a:moveTo>
                  <a:pt x="0" y="114300"/>
                </a:moveTo>
                <a:lnTo>
                  <a:pt x="57150" y="304800"/>
                </a:lnTo>
                <a:lnTo>
                  <a:pt x="91440" y="190500"/>
                </a:lnTo>
                <a:lnTo>
                  <a:pt x="38100" y="190500"/>
                </a:lnTo>
                <a:lnTo>
                  <a:pt x="38100" y="165100"/>
                </a:lnTo>
                <a:lnTo>
                  <a:pt x="0" y="114300"/>
                </a:lnTo>
                <a:close/>
              </a:path>
              <a:path w="114300" h="304800">
                <a:moveTo>
                  <a:pt x="38100" y="165100"/>
                </a:moveTo>
                <a:lnTo>
                  <a:pt x="38100" y="190500"/>
                </a:lnTo>
                <a:lnTo>
                  <a:pt x="57150" y="190500"/>
                </a:lnTo>
                <a:lnTo>
                  <a:pt x="38100" y="165100"/>
                </a:lnTo>
                <a:close/>
              </a:path>
              <a:path w="114300" h="304800">
                <a:moveTo>
                  <a:pt x="76200" y="0"/>
                </a:moveTo>
                <a:lnTo>
                  <a:pt x="38100" y="0"/>
                </a:lnTo>
                <a:lnTo>
                  <a:pt x="38100" y="165100"/>
                </a:lnTo>
                <a:lnTo>
                  <a:pt x="57150" y="190500"/>
                </a:lnTo>
                <a:lnTo>
                  <a:pt x="76200" y="165100"/>
                </a:lnTo>
                <a:lnTo>
                  <a:pt x="76200" y="0"/>
                </a:lnTo>
                <a:close/>
              </a:path>
              <a:path w="114300" h="304800">
                <a:moveTo>
                  <a:pt x="76200" y="165100"/>
                </a:moveTo>
                <a:lnTo>
                  <a:pt x="57150" y="190500"/>
                </a:lnTo>
                <a:lnTo>
                  <a:pt x="76200" y="190500"/>
                </a:lnTo>
                <a:lnTo>
                  <a:pt x="76200" y="165100"/>
                </a:lnTo>
                <a:close/>
              </a:path>
              <a:path w="114300" h="304800">
                <a:moveTo>
                  <a:pt x="114300" y="114300"/>
                </a:moveTo>
                <a:lnTo>
                  <a:pt x="76200" y="165100"/>
                </a:lnTo>
                <a:lnTo>
                  <a:pt x="76200" y="190500"/>
                </a:lnTo>
                <a:lnTo>
                  <a:pt x="91440" y="190500"/>
                </a:lnTo>
                <a:lnTo>
                  <a:pt x="114300" y="11430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258561" y="4103370"/>
            <a:ext cx="1447800" cy="0"/>
          </a:xfrm>
          <a:custGeom>
            <a:avLst/>
            <a:gdLst/>
            <a:ahLst/>
            <a:cxnLst/>
            <a:rect l="l" t="t" r="r" b="b"/>
            <a:pathLst>
              <a:path w="1447800">
                <a:moveTo>
                  <a:pt x="0" y="0"/>
                </a:moveTo>
                <a:lnTo>
                  <a:pt x="1447799" y="0"/>
                </a:lnTo>
              </a:path>
            </a:pathLst>
          </a:custGeom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73296" y="6088378"/>
            <a:ext cx="1235964" cy="7696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238244" y="6070090"/>
            <a:ext cx="1303020" cy="78790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4305300" y="6120384"/>
            <a:ext cx="1096010" cy="646430"/>
          </a:xfrm>
          <a:prstGeom prst="rect">
            <a:avLst/>
          </a:prstGeom>
          <a:ln w="9144">
            <a:solidFill>
              <a:srgbClr val="FF0066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solidFill>
                  <a:srgbClr val="FF0066"/>
                </a:solidFill>
                <a:latin typeface="Arial"/>
                <a:cs typeface="Arial"/>
              </a:rPr>
              <a:t>Cervical</a:t>
            </a:r>
            <a:endParaRPr sz="1800">
              <a:latin typeface="Arial"/>
              <a:cs typeface="Arial"/>
            </a:endParaRPr>
          </a:p>
          <a:p>
            <a:pPr marL="98425">
              <a:lnSpc>
                <a:spcPct val="100000"/>
              </a:lnSpc>
            </a:pPr>
            <a:r>
              <a:rPr sz="1800" spc="-10" dirty="0">
                <a:solidFill>
                  <a:srgbClr val="FF0066"/>
                </a:solidFill>
                <a:latin typeface="Arial"/>
                <a:cs typeface="Arial"/>
              </a:rPr>
              <a:t>Ripening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849361" y="4115561"/>
            <a:ext cx="304800" cy="1066800"/>
          </a:xfrm>
          <a:custGeom>
            <a:avLst/>
            <a:gdLst/>
            <a:ahLst/>
            <a:cxnLst/>
            <a:rect l="l" t="t" r="r" b="b"/>
            <a:pathLst>
              <a:path w="304800" h="1066800">
                <a:moveTo>
                  <a:pt x="304800" y="0"/>
                </a:moveTo>
                <a:lnTo>
                  <a:pt x="0" y="1066800"/>
                </a:lnTo>
              </a:path>
            </a:pathLst>
          </a:custGeom>
          <a:ln w="38100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953761" y="5163454"/>
            <a:ext cx="2914650" cy="880744"/>
          </a:xfrm>
          <a:custGeom>
            <a:avLst/>
            <a:gdLst/>
            <a:ahLst/>
            <a:cxnLst/>
            <a:rect l="l" t="t" r="r" b="b"/>
            <a:pathLst>
              <a:path w="2914650" h="880745">
                <a:moveTo>
                  <a:pt x="2897832" y="0"/>
                </a:moveTo>
                <a:lnTo>
                  <a:pt x="2890266" y="619"/>
                </a:lnTo>
                <a:lnTo>
                  <a:pt x="2883544" y="4113"/>
                </a:lnTo>
                <a:lnTo>
                  <a:pt x="2878883" y="9715"/>
                </a:lnTo>
                <a:lnTo>
                  <a:pt x="2876675" y="16674"/>
                </a:lnTo>
                <a:lnTo>
                  <a:pt x="2877312" y="24241"/>
                </a:lnTo>
                <a:lnTo>
                  <a:pt x="2880804" y="30908"/>
                </a:lnTo>
                <a:lnTo>
                  <a:pt x="2886392" y="35575"/>
                </a:lnTo>
                <a:lnTo>
                  <a:pt x="2893313" y="37814"/>
                </a:lnTo>
                <a:lnTo>
                  <a:pt x="2900807" y="37195"/>
                </a:lnTo>
                <a:lnTo>
                  <a:pt x="2907601" y="33700"/>
                </a:lnTo>
                <a:lnTo>
                  <a:pt x="2912268" y="28098"/>
                </a:lnTo>
                <a:lnTo>
                  <a:pt x="2914507" y="21139"/>
                </a:lnTo>
                <a:lnTo>
                  <a:pt x="2913888" y="13573"/>
                </a:lnTo>
                <a:lnTo>
                  <a:pt x="2910393" y="6905"/>
                </a:lnTo>
                <a:lnTo>
                  <a:pt x="2904791" y="2238"/>
                </a:lnTo>
                <a:lnTo>
                  <a:pt x="2897832" y="0"/>
                </a:lnTo>
                <a:close/>
              </a:path>
              <a:path w="2914650" h="880745">
                <a:moveTo>
                  <a:pt x="2824607" y="21209"/>
                </a:moveTo>
                <a:lnTo>
                  <a:pt x="2817114" y="21828"/>
                </a:lnTo>
                <a:lnTo>
                  <a:pt x="2810319" y="25322"/>
                </a:lnTo>
                <a:lnTo>
                  <a:pt x="2805652" y="30924"/>
                </a:lnTo>
                <a:lnTo>
                  <a:pt x="2803413" y="37883"/>
                </a:lnTo>
                <a:lnTo>
                  <a:pt x="2804033" y="45450"/>
                </a:lnTo>
                <a:lnTo>
                  <a:pt x="2807527" y="52117"/>
                </a:lnTo>
                <a:lnTo>
                  <a:pt x="2813129" y="56784"/>
                </a:lnTo>
                <a:lnTo>
                  <a:pt x="2820088" y="59023"/>
                </a:lnTo>
                <a:lnTo>
                  <a:pt x="2827655" y="58404"/>
                </a:lnTo>
                <a:lnTo>
                  <a:pt x="2834393" y="54909"/>
                </a:lnTo>
                <a:lnTo>
                  <a:pt x="2839085" y="49307"/>
                </a:lnTo>
                <a:lnTo>
                  <a:pt x="2841299" y="42348"/>
                </a:lnTo>
                <a:lnTo>
                  <a:pt x="2840609" y="34782"/>
                </a:lnTo>
                <a:lnTo>
                  <a:pt x="2837116" y="28114"/>
                </a:lnTo>
                <a:lnTo>
                  <a:pt x="2831528" y="23447"/>
                </a:lnTo>
                <a:lnTo>
                  <a:pt x="2824607" y="21209"/>
                </a:lnTo>
                <a:close/>
              </a:path>
              <a:path w="2914650" h="880745">
                <a:moveTo>
                  <a:pt x="2751401" y="42418"/>
                </a:moveTo>
                <a:lnTo>
                  <a:pt x="2743835" y="43037"/>
                </a:lnTo>
                <a:lnTo>
                  <a:pt x="2737094" y="46531"/>
                </a:lnTo>
                <a:lnTo>
                  <a:pt x="2732389" y="52133"/>
                </a:lnTo>
                <a:lnTo>
                  <a:pt x="2730136" y="59092"/>
                </a:lnTo>
                <a:lnTo>
                  <a:pt x="2730754" y="66659"/>
                </a:lnTo>
                <a:lnTo>
                  <a:pt x="2734266" y="73326"/>
                </a:lnTo>
                <a:lnTo>
                  <a:pt x="2739897" y="77993"/>
                </a:lnTo>
                <a:lnTo>
                  <a:pt x="2746863" y="80232"/>
                </a:lnTo>
                <a:lnTo>
                  <a:pt x="2754376" y="79613"/>
                </a:lnTo>
                <a:lnTo>
                  <a:pt x="2761116" y="76118"/>
                </a:lnTo>
                <a:lnTo>
                  <a:pt x="2765821" y="70516"/>
                </a:lnTo>
                <a:lnTo>
                  <a:pt x="2768074" y="63557"/>
                </a:lnTo>
                <a:lnTo>
                  <a:pt x="2767457" y="55991"/>
                </a:lnTo>
                <a:lnTo>
                  <a:pt x="2763962" y="49323"/>
                </a:lnTo>
                <a:lnTo>
                  <a:pt x="2758360" y="44656"/>
                </a:lnTo>
                <a:lnTo>
                  <a:pt x="2751401" y="42418"/>
                </a:lnTo>
                <a:close/>
              </a:path>
              <a:path w="2914650" h="880745">
                <a:moveTo>
                  <a:pt x="2678122" y="63609"/>
                </a:moveTo>
                <a:lnTo>
                  <a:pt x="2670556" y="64246"/>
                </a:lnTo>
                <a:lnTo>
                  <a:pt x="2663888" y="67740"/>
                </a:lnTo>
                <a:lnTo>
                  <a:pt x="2659221" y="73342"/>
                </a:lnTo>
                <a:lnTo>
                  <a:pt x="2656982" y="80301"/>
                </a:lnTo>
                <a:lnTo>
                  <a:pt x="2657602" y="87868"/>
                </a:lnTo>
                <a:lnTo>
                  <a:pt x="2661096" y="94535"/>
                </a:lnTo>
                <a:lnTo>
                  <a:pt x="2666698" y="99202"/>
                </a:lnTo>
                <a:lnTo>
                  <a:pt x="2673657" y="101441"/>
                </a:lnTo>
                <a:lnTo>
                  <a:pt x="2681223" y="100822"/>
                </a:lnTo>
                <a:lnTo>
                  <a:pt x="2687891" y="97327"/>
                </a:lnTo>
                <a:lnTo>
                  <a:pt x="2692558" y="91725"/>
                </a:lnTo>
                <a:lnTo>
                  <a:pt x="2694797" y="84766"/>
                </a:lnTo>
                <a:lnTo>
                  <a:pt x="2694178" y="77200"/>
                </a:lnTo>
                <a:lnTo>
                  <a:pt x="2690683" y="70479"/>
                </a:lnTo>
                <a:lnTo>
                  <a:pt x="2685081" y="65817"/>
                </a:lnTo>
                <a:lnTo>
                  <a:pt x="2678122" y="63609"/>
                </a:lnTo>
                <a:close/>
              </a:path>
              <a:path w="2914650" h="880745">
                <a:moveTo>
                  <a:pt x="2604916" y="84818"/>
                </a:moveTo>
                <a:lnTo>
                  <a:pt x="2597404" y="85455"/>
                </a:lnTo>
                <a:lnTo>
                  <a:pt x="2590663" y="88947"/>
                </a:lnTo>
                <a:lnTo>
                  <a:pt x="2585958" y="94535"/>
                </a:lnTo>
                <a:lnTo>
                  <a:pt x="2583705" y="101457"/>
                </a:lnTo>
                <a:lnTo>
                  <a:pt x="2584322" y="108950"/>
                </a:lnTo>
                <a:lnTo>
                  <a:pt x="2587817" y="115691"/>
                </a:lnTo>
                <a:lnTo>
                  <a:pt x="2593419" y="120396"/>
                </a:lnTo>
                <a:lnTo>
                  <a:pt x="2600378" y="122648"/>
                </a:lnTo>
                <a:lnTo>
                  <a:pt x="2607944" y="122031"/>
                </a:lnTo>
                <a:lnTo>
                  <a:pt x="2614685" y="118536"/>
                </a:lnTo>
                <a:lnTo>
                  <a:pt x="2619390" y="112934"/>
                </a:lnTo>
                <a:lnTo>
                  <a:pt x="2621643" y="105975"/>
                </a:lnTo>
                <a:lnTo>
                  <a:pt x="2621026" y="98409"/>
                </a:lnTo>
                <a:lnTo>
                  <a:pt x="2617513" y="91688"/>
                </a:lnTo>
                <a:lnTo>
                  <a:pt x="2611882" y="87026"/>
                </a:lnTo>
                <a:lnTo>
                  <a:pt x="2604916" y="84818"/>
                </a:lnTo>
                <a:close/>
              </a:path>
              <a:path w="2914650" h="880745">
                <a:moveTo>
                  <a:pt x="2531691" y="105919"/>
                </a:moveTo>
                <a:lnTo>
                  <a:pt x="2524124" y="106537"/>
                </a:lnTo>
                <a:lnTo>
                  <a:pt x="2524124" y="106664"/>
                </a:lnTo>
                <a:lnTo>
                  <a:pt x="2517386" y="110156"/>
                </a:lnTo>
                <a:lnTo>
                  <a:pt x="2512694" y="115744"/>
                </a:lnTo>
                <a:lnTo>
                  <a:pt x="2510480" y="122666"/>
                </a:lnTo>
                <a:lnTo>
                  <a:pt x="2511170" y="130159"/>
                </a:lnTo>
                <a:lnTo>
                  <a:pt x="2514663" y="136900"/>
                </a:lnTo>
                <a:lnTo>
                  <a:pt x="2520251" y="141605"/>
                </a:lnTo>
                <a:lnTo>
                  <a:pt x="2527172" y="143857"/>
                </a:lnTo>
                <a:lnTo>
                  <a:pt x="2534666" y="143240"/>
                </a:lnTo>
                <a:lnTo>
                  <a:pt x="2541460" y="139727"/>
                </a:lnTo>
                <a:lnTo>
                  <a:pt x="2546127" y="134096"/>
                </a:lnTo>
                <a:lnTo>
                  <a:pt x="2548366" y="127130"/>
                </a:lnTo>
                <a:lnTo>
                  <a:pt x="2547746" y="119618"/>
                </a:lnTo>
                <a:lnTo>
                  <a:pt x="2544252" y="112877"/>
                </a:lnTo>
                <a:lnTo>
                  <a:pt x="2538650" y="108172"/>
                </a:lnTo>
                <a:lnTo>
                  <a:pt x="2531691" y="105919"/>
                </a:lnTo>
                <a:close/>
              </a:path>
              <a:path w="2914650" h="880745">
                <a:moveTo>
                  <a:pt x="2458466" y="127128"/>
                </a:moveTo>
                <a:lnTo>
                  <a:pt x="2450972" y="127746"/>
                </a:lnTo>
                <a:lnTo>
                  <a:pt x="2444178" y="131312"/>
                </a:lnTo>
                <a:lnTo>
                  <a:pt x="2439511" y="136937"/>
                </a:lnTo>
                <a:lnTo>
                  <a:pt x="2437272" y="143873"/>
                </a:lnTo>
                <a:lnTo>
                  <a:pt x="2437891" y="151368"/>
                </a:lnTo>
                <a:lnTo>
                  <a:pt x="2441386" y="158109"/>
                </a:lnTo>
                <a:lnTo>
                  <a:pt x="2446988" y="162814"/>
                </a:lnTo>
                <a:lnTo>
                  <a:pt x="2453947" y="165066"/>
                </a:lnTo>
                <a:lnTo>
                  <a:pt x="2461514" y="164449"/>
                </a:lnTo>
                <a:lnTo>
                  <a:pt x="2468235" y="160936"/>
                </a:lnTo>
                <a:lnTo>
                  <a:pt x="2472896" y="155305"/>
                </a:lnTo>
                <a:lnTo>
                  <a:pt x="2475104" y="148339"/>
                </a:lnTo>
                <a:lnTo>
                  <a:pt x="2474467" y="140827"/>
                </a:lnTo>
                <a:lnTo>
                  <a:pt x="2470975" y="134086"/>
                </a:lnTo>
                <a:lnTo>
                  <a:pt x="2465387" y="129381"/>
                </a:lnTo>
                <a:lnTo>
                  <a:pt x="2458466" y="127128"/>
                </a:lnTo>
                <a:close/>
              </a:path>
              <a:path w="2914650" h="880745">
                <a:moveTo>
                  <a:pt x="2385206" y="148337"/>
                </a:moveTo>
                <a:lnTo>
                  <a:pt x="2377693" y="148955"/>
                </a:lnTo>
                <a:lnTo>
                  <a:pt x="2370953" y="152467"/>
                </a:lnTo>
                <a:lnTo>
                  <a:pt x="2366248" y="158099"/>
                </a:lnTo>
                <a:lnTo>
                  <a:pt x="2363995" y="165064"/>
                </a:lnTo>
                <a:lnTo>
                  <a:pt x="2364613" y="172577"/>
                </a:lnTo>
                <a:lnTo>
                  <a:pt x="2368107" y="179318"/>
                </a:lnTo>
                <a:lnTo>
                  <a:pt x="2373709" y="184023"/>
                </a:lnTo>
                <a:lnTo>
                  <a:pt x="2380668" y="186275"/>
                </a:lnTo>
                <a:lnTo>
                  <a:pt x="2388235" y="185658"/>
                </a:lnTo>
                <a:lnTo>
                  <a:pt x="2394975" y="182038"/>
                </a:lnTo>
                <a:lnTo>
                  <a:pt x="2399680" y="176450"/>
                </a:lnTo>
                <a:lnTo>
                  <a:pt x="2401933" y="169529"/>
                </a:lnTo>
                <a:lnTo>
                  <a:pt x="2401316" y="162036"/>
                </a:lnTo>
                <a:lnTo>
                  <a:pt x="2397803" y="155295"/>
                </a:lnTo>
                <a:lnTo>
                  <a:pt x="2392172" y="150590"/>
                </a:lnTo>
                <a:lnTo>
                  <a:pt x="2385206" y="148337"/>
                </a:lnTo>
                <a:close/>
              </a:path>
              <a:path w="2914650" h="880745">
                <a:moveTo>
                  <a:pt x="2311981" y="169546"/>
                </a:moveTo>
                <a:lnTo>
                  <a:pt x="2304415" y="170164"/>
                </a:lnTo>
                <a:lnTo>
                  <a:pt x="2297693" y="173676"/>
                </a:lnTo>
                <a:lnTo>
                  <a:pt x="2293032" y="179308"/>
                </a:lnTo>
                <a:lnTo>
                  <a:pt x="2290824" y="186273"/>
                </a:lnTo>
                <a:lnTo>
                  <a:pt x="2291461" y="193786"/>
                </a:lnTo>
                <a:lnTo>
                  <a:pt x="2294953" y="200525"/>
                </a:lnTo>
                <a:lnTo>
                  <a:pt x="2300541" y="205216"/>
                </a:lnTo>
                <a:lnTo>
                  <a:pt x="2307462" y="207430"/>
                </a:lnTo>
                <a:lnTo>
                  <a:pt x="2314956" y="206740"/>
                </a:lnTo>
                <a:lnTo>
                  <a:pt x="2321750" y="203247"/>
                </a:lnTo>
                <a:lnTo>
                  <a:pt x="2326417" y="197659"/>
                </a:lnTo>
                <a:lnTo>
                  <a:pt x="2328656" y="190738"/>
                </a:lnTo>
                <a:lnTo>
                  <a:pt x="2328037" y="183245"/>
                </a:lnTo>
                <a:lnTo>
                  <a:pt x="2324542" y="176504"/>
                </a:lnTo>
                <a:lnTo>
                  <a:pt x="2318940" y="171799"/>
                </a:lnTo>
                <a:lnTo>
                  <a:pt x="2311981" y="169546"/>
                </a:lnTo>
                <a:close/>
              </a:path>
              <a:path w="2914650" h="880745">
                <a:moveTo>
                  <a:pt x="2238756" y="190755"/>
                </a:moveTo>
                <a:lnTo>
                  <a:pt x="2231263" y="191373"/>
                </a:lnTo>
                <a:lnTo>
                  <a:pt x="2224468" y="194885"/>
                </a:lnTo>
                <a:lnTo>
                  <a:pt x="2219801" y="200517"/>
                </a:lnTo>
                <a:lnTo>
                  <a:pt x="2217562" y="207482"/>
                </a:lnTo>
                <a:lnTo>
                  <a:pt x="2218182" y="214995"/>
                </a:lnTo>
                <a:lnTo>
                  <a:pt x="2221676" y="221716"/>
                </a:lnTo>
                <a:lnTo>
                  <a:pt x="2227278" y="226377"/>
                </a:lnTo>
                <a:lnTo>
                  <a:pt x="2234237" y="228586"/>
                </a:lnTo>
                <a:lnTo>
                  <a:pt x="2241804" y="227949"/>
                </a:lnTo>
                <a:lnTo>
                  <a:pt x="2248525" y="224456"/>
                </a:lnTo>
                <a:lnTo>
                  <a:pt x="2253186" y="218868"/>
                </a:lnTo>
                <a:lnTo>
                  <a:pt x="2255394" y="211947"/>
                </a:lnTo>
                <a:lnTo>
                  <a:pt x="2254758" y="204454"/>
                </a:lnTo>
                <a:lnTo>
                  <a:pt x="2251265" y="197713"/>
                </a:lnTo>
                <a:lnTo>
                  <a:pt x="2245677" y="193008"/>
                </a:lnTo>
                <a:lnTo>
                  <a:pt x="2238756" y="190755"/>
                </a:lnTo>
                <a:close/>
              </a:path>
              <a:path w="2914650" h="880745">
                <a:moveTo>
                  <a:pt x="2165550" y="211963"/>
                </a:moveTo>
                <a:lnTo>
                  <a:pt x="2157984" y="212582"/>
                </a:lnTo>
                <a:lnTo>
                  <a:pt x="2151243" y="216076"/>
                </a:lnTo>
                <a:lnTo>
                  <a:pt x="2146538" y="221678"/>
                </a:lnTo>
                <a:lnTo>
                  <a:pt x="2144285" y="228637"/>
                </a:lnTo>
                <a:lnTo>
                  <a:pt x="2144903" y="236204"/>
                </a:lnTo>
                <a:lnTo>
                  <a:pt x="2148415" y="242925"/>
                </a:lnTo>
                <a:lnTo>
                  <a:pt x="2154046" y="247586"/>
                </a:lnTo>
                <a:lnTo>
                  <a:pt x="2161012" y="249795"/>
                </a:lnTo>
                <a:lnTo>
                  <a:pt x="2168524" y="249158"/>
                </a:lnTo>
                <a:lnTo>
                  <a:pt x="2175265" y="245663"/>
                </a:lnTo>
                <a:lnTo>
                  <a:pt x="2179970" y="240061"/>
                </a:lnTo>
                <a:lnTo>
                  <a:pt x="2182223" y="233102"/>
                </a:lnTo>
                <a:lnTo>
                  <a:pt x="2181606" y="225536"/>
                </a:lnTo>
                <a:lnTo>
                  <a:pt x="2178111" y="218868"/>
                </a:lnTo>
                <a:lnTo>
                  <a:pt x="2172509" y="214201"/>
                </a:lnTo>
                <a:lnTo>
                  <a:pt x="2165550" y="211963"/>
                </a:lnTo>
                <a:close/>
              </a:path>
              <a:path w="2914650" h="880745">
                <a:moveTo>
                  <a:pt x="2092271" y="233172"/>
                </a:moveTo>
                <a:lnTo>
                  <a:pt x="2084705" y="233791"/>
                </a:lnTo>
                <a:lnTo>
                  <a:pt x="2078037" y="237285"/>
                </a:lnTo>
                <a:lnTo>
                  <a:pt x="2073370" y="242887"/>
                </a:lnTo>
                <a:lnTo>
                  <a:pt x="2071131" y="249846"/>
                </a:lnTo>
                <a:lnTo>
                  <a:pt x="2071751" y="257413"/>
                </a:lnTo>
                <a:lnTo>
                  <a:pt x="2075245" y="264080"/>
                </a:lnTo>
                <a:lnTo>
                  <a:pt x="2080847" y="268747"/>
                </a:lnTo>
                <a:lnTo>
                  <a:pt x="2087806" y="270986"/>
                </a:lnTo>
                <a:lnTo>
                  <a:pt x="2095372" y="270367"/>
                </a:lnTo>
                <a:lnTo>
                  <a:pt x="2102040" y="266872"/>
                </a:lnTo>
                <a:lnTo>
                  <a:pt x="2106707" y="261270"/>
                </a:lnTo>
                <a:lnTo>
                  <a:pt x="2108946" y="254311"/>
                </a:lnTo>
                <a:lnTo>
                  <a:pt x="2108327" y="246745"/>
                </a:lnTo>
                <a:lnTo>
                  <a:pt x="2104832" y="240077"/>
                </a:lnTo>
                <a:lnTo>
                  <a:pt x="2099230" y="235410"/>
                </a:lnTo>
                <a:lnTo>
                  <a:pt x="2092271" y="233172"/>
                </a:lnTo>
                <a:close/>
              </a:path>
              <a:path w="2914650" h="880745">
                <a:moveTo>
                  <a:pt x="2019065" y="254381"/>
                </a:moveTo>
                <a:lnTo>
                  <a:pt x="2011553" y="255000"/>
                </a:lnTo>
                <a:lnTo>
                  <a:pt x="2004758" y="258494"/>
                </a:lnTo>
                <a:lnTo>
                  <a:pt x="2000091" y="264096"/>
                </a:lnTo>
                <a:lnTo>
                  <a:pt x="1997852" y="271055"/>
                </a:lnTo>
                <a:lnTo>
                  <a:pt x="1998471" y="278622"/>
                </a:lnTo>
                <a:lnTo>
                  <a:pt x="2001966" y="285289"/>
                </a:lnTo>
                <a:lnTo>
                  <a:pt x="2007568" y="289956"/>
                </a:lnTo>
                <a:lnTo>
                  <a:pt x="2014527" y="292195"/>
                </a:lnTo>
                <a:lnTo>
                  <a:pt x="2022093" y="291576"/>
                </a:lnTo>
                <a:lnTo>
                  <a:pt x="2028834" y="288081"/>
                </a:lnTo>
                <a:lnTo>
                  <a:pt x="2033539" y="282479"/>
                </a:lnTo>
                <a:lnTo>
                  <a:pt x="2035792" y="275520"/>
                </a:lnTo>
                <a:lnTo>
                  <a:pt x="2035174" y="267954"/>
                </a:lnTo>
                <a:lnTo>
                  <a:pt x="2031662" y="261286"/>
                </a:lnTo>
                <a:lnTo>
                  <a:pt x="2026031" y="256619"/>
                </a:lnTo>
                <a:lnTo>
                  <a:pt x="2019065" y="254381"/>
                </a:lnTo>
                <a:close/>
              </a:path>
              <a:path w="2914650" h="880745">
                <a:moveTo>
                  <a:pt x="1945840" y="275590"/>
                </a:moveTo>
                <a:lnTo>
                  <a:pt x="1938273" y="276209"/>
                </a:lnTo>
                <a:lnTo>
                  <a:pt x="1931535" y="279703"/>
                </a:lnTo>
                <a:lnTo>
                  <a:pt x="1926843" y="285305"/>
                </a:lnTo>
                <a:lnTo>
                  <a:pt x="1924629" y="292264"/>
                </a:lnTo>
                <a:lnTo>
                  <a:pt x="1925319" y="299831"/>
                </a:lnTo>
                <a:lnTo>
                  <a:pt x="1928812" y="306498"/>
                </a:lnTo>
                <a:lnTo>
                  <a:pt x="1934400" y="311165"/>
                </a:lnTo>
                <a:lnTo>
                  <a:pt x="1941321" y="313404"/>
                </a:lnTo>
                <a:lnTo>
                  <a:pt x="1948814" y="312785"/>
                </a:lnTo>
                <a:lnTo>
                  <a:pt x="1955609" y="309290"/>
                </a:lnTo>
                <a:lnTo>
                  <a:pt x="1960276" y="303688"/>
                </a:lnTo>
                <a:lnTo>
                  <a:pt x="1962515" y="296729"/>
                </a:lnTo>
                <a:lnTo>
                  <a:pt x="1961895" y="289163"/>
                </a:lnTo>
                <a:lnTo>
                  <a:pt x="1958401" y="282495"/>
                </a:lnTo>
                <a:lnTo>
                  <a:pt x="1952799" y="277828"/>
                </a:lnTo>
                <a:lnTo>
                  <a:pt x="1945840" y="275590"/>
                </a:lnTo>
                <a:close/>
              </a:path>
              <a:path w="2914650" h="880745">
                <a:moveTo>
                  <a:pt x="1872561" y="296799"/>
                </a:moveTo>
                <a:lnTo>
                  <a:pt x="1864994" y="297418"/>
                </a:lnTo>
                <a:lnTo>
                  <a:pt x="1858327" y="300912"/>
                </a:lnTo>
                <a:lnTo>
                  <a:pt x="1853660" y="306514"/>
                </a:lnTo>
                <a:lnTo>
                  <a:pt x="1851421" y="313473"/>
                </a:lnTo>
                <a:lnTo>
                  <a:pt x="1852040" y="321040"/>
                </a:lnTo>
                <a:lnTo>
                  <a:pt x="1855535" y="327707"/>
                </a:lnTo>
                <a:lnTo>
                  <a:pt x="1861137" y="332374"/>
                </a:lnTo>
                <a:lnTo>
                  <a:pt x="1868096" y="334613"/>
                </a:lnTo>
                <a:lnTo>
                  <a:pt x="1875663" y="333994"/>
                </a:lnTo>
                <a:lnTo>
                  <a:pt x="1882384" y="330499"/>
                </a:lnTo>
                <a:lnTo>
                  <a:pt x="1887045" y="324897"/>
                </a:lnTo>
                <a:lnTo>
                  <a:pt x="1889253" y="317938"/>
                </a:lnTo>
                <a:lnTo>
                  <a:pt x="1888616" y="310372"/>
                </a:lnTo>
                <a:lnTo>
                  <a:pt x="1885122" y="303704"/>
                </a:lnTo>
                <a:lnTo>
                  <a:pt x="1879520" y="299037"/>
                </a:lnTo>
                <a:lnTo>
                  <a:pt x="1872561" y="296799"/>
                </a:lnTo>
                <a:close/>
              </a:path>
              <a:path w="2914650" h="880745">
                <a:moveTo>
                  <a:pt x="1799355" y="317990"/>
                </a:moveTo>
                <a:lnTo>
                  <a:pt x="1791842" y="318627"/>
                </a:lnTo>
                <a:lnTo>
                  <a:pt x="1785102" y="322121"/>
                </a:lnTo>
                <a:lnTo>
                  <a:pt x="1780397" y="327723"/>
                </a:lnTo>
                <a:lnTo>
                  <a:pt x="1778144" y="334682"/>
                </a:lnTo>
                <a:lnTo>
                  <a:pt x="1778762" y="342249"/>
                </a:lnTo>
                <a:lnTo>
                  <a:pt x="1782274" y="348916"/>
                </a:lnTo>
                <a:lnTo>
                  <a:pt x="1787906" y="353583"/>
                </a:lnTo>
                <a:lnTo>
                  <a:pt x="1794871" y="355822"/>
                </a:lnTo>
                <a:lnTo>
                  <a:pt x="1802384" y="355203"/>
                </a:lnTo>
                <a:lnTo>
                  <a:pt x="1809124" y="351708"/>
                </a:lnTo>
                <a:lnTo>
                  <a:pt x="1813829" y="346106"/>
                </a:lnTo>
                <a:lnTo>
                  <a:pt x="1816082" y="339147"/>
                </a:lnTo>
                <a:lnTo>
                  <a:pt x="1815464" y="331581"/>
                </a:lnTo>
                <a:lnTo>
                  <a:pt x="1811952" y="324860"/>
                </a:lnTo>
                <a:lnTo>
                  <a:pt x="1806321" y="320198"/>
                </a:lnTo>
                <a:lnTo>
                  <a:pt x="1799355" y="317990"/>
                </a:lnTo>
                <a:close/>
              </a:path>
              <a:path w="2914650" h="880745">
                <a:moveTo>
                  <a:pt x="1726130" y="339199"/>
                </a:moveTo>
                <a:lnTo>
                  <a:pt x="1718564" y="339836"/>
                </a:lnTo>
                <a:lnTo>
                  <a:pt x="1711842" y="343330"/>
                </a:lnTo>
                <a:lnTo>
                  <a:pt x="1707181" y="348932"/>
                </a:lnTo>
                <a:lnTo>
                  <a:pt x="1704973" y="355891"/>
                </a:lnTo>
                <a:lnTo>
                  <a:pt x="1705610" y="363458"/>
                </a:lnTo>
                <a:lnTo>
                  <a:pt x="1709104" y="370125"/>
                </a:lnTo>
                <a:lnTo>
                  <a:pt x="1714706" y="374792"/>
                </a:lnTo>
                <a:lnTo>
                  <a:pt x="1721665" y="377031"/>
                </a:lnTo>
                <a:lnTo>
                  <a:pt x="1729232" y="376412"/>
                </a:lnTo>
                <a:lnTo>
                  <a:pt x="1735899" y="372899"/>
                </a:lnTo>
                <a:lnTo>
                  <a:pt x="1740566" y="367268"/>
                </a:lnTo>
                <a:lnTo>
                  <a:pt x="1742805" y="360302"/>
                </a:lnTo>
                <a:lnTo>
                  <a:pt x="1742186" y="352790"/>
                </a:lnTo>
                <a:lnTo>
                  <a:pt x="1738691" y="346069"/>
                </a:lnTo>
                <a:lnTo>
                  <a:pt x="1733089" y="341407"/>
                </a:lnTo>
                <a:lnTo>
                  <a:pt x="1726130" y="339199"/>
                </a:lnTo>
                <a:close/>
              </a:path>
              <a:path w="2914650" h="880745">
                <a:moveTo>
                  <a:pt x="1652905" y="360354"/>
                </a:moveTo>
                <a:lnTo>
                  <a:pt x="1645412" y="361045"/>
                </a:lnTo>
                <a:lnTo>
                  <a:pt x="1638617" y="364537"/>
                </a:lnTo>
                <a:lnTo>
                  <a:pt x="1633950" y="370125"/>
                </a:lnTo>
                <a:lnTo>
                  <a:pt x="1631711" y="377047"/>
                </a:lnTo>
                <a:lnTo>
                  <a:pt x="1632331" y="384540"/>
                </a:lnTo>
                <a:lnTo>
                  <a:pt x="1635825" y="391281"/>
                </a:lnTo>
                <a:lnTo>
                  <a:pt x="1641427" y="395986"/>
                </a:lnTo>
                <a:lnTo>
                  <a:pt x="1648386" y="398238"/>
                </a:lnTo>
                <a:lnTo>
                  <a:pt x="1655953" y="397621"/>
                </a:lnTo>
                <a:lnTo>
                  <a:pt x="1662691" y="394108"/>
                </a:lnTo>
                <a:lnTo>
                  <a:pt x="1667383" y="388477"/>
                </a:lnTo>
                <a:lnTo>
                  <a:pt x="1669597" y="381511"/>
                </a:lnTo>
                <a:lnTo>
                  <a:pt x="1668907" y="373999"/>
                </a:lnTo>
                <a:lnTo>
                  <a:pt x="1665414" y="367260"/>
                </a:lnTo>
                <a:lnTo>
                  <a:pt x="1659826" y="362569"/>
                </a:lnTo>
                <a:lnTo>
                  <a:pt x="1652905" y="360354"/>
                </a:lnTo>
                <a:close/>
              </a:path>
              <a:path w="2914650" h="880745">
                <a:moveTo>
                  <a:pt x="1579645" y="381509"/>
                </a:moveTo>
                <a:lnTo>
                  <a:pt x="1572133" y="382127"/>
                </a:lnTo>
                <a:lnTo>
                  <a:pt x="1572133" y="382254"/>
                </a:lnTo>
                <a:lnTo>
                  <a:pt x="1565392" y="385746"/>
                </a:lnTo>
                <a:lnTo>
                  <a:pt x="1560687" y="391334"/>
                </a:lnTo>
                <a:lnTo>
                  <a:pt x="1558434" y="398256"/>
                </a:lnTo>
                <a:lnTo>
                  <a:pt x="1559052" y="405749"/>
                </a:lnTo>
                <a:lnTo>
                  <a:pt x="1562564" y="412490"/>
                </a:lnTo>
                <a:lnTo>
                  <a:pt x="1568195" y="417195"/>
                </a:lnTo>
                <a:lnTo>
                  <a:pt x="1575161" y="419447"/>
                </a:lnTo>
                <a:lnTo>
                  <a:pt x="1582673" y="418830"/>
                </a:lnTo>
                <a:lnTo>
                  <a:pt x="1582801" y="418830"/>
                </a:lnTo>
                <a:lnTo>
                  <a:pt x="1589468" y="415264"/>
                </a:lnTo>
                <a:lnTo>
                  <a:pt x="1594135" y="409638"/>
                </a:lnTo>
                <a:lnTo>
                  <a:pt x="1596374" y="402703"/>
                </a:lnTo>
                <a:lnTo>
                  <a:pt x="1595755" y="395208"/>
                </a:lnTo>
                <a:lnTo>
                  <a:pt x="1592242" y="388467"/>
                </a:lnTo>
                <a:lnTo>
                  <a:pt x="1586611" y="383762"/>
                </a:lnTo>
                <a:lnTo>
                  <a:pt x="1579645" y="381509"/>
                </a:lnTo>
                <a:close/>
              </a:path>
              <a:path w="2914650" h="880745">
                <a:moveTo>
                  <a:pt x="1506420" y="402718"/>
                </a:moveTo>
                <a:lnTo>
                  <a:pt x="1498853" y="403336"/>
                </a:lnTo>
                <a:lnTo>
                  <a:pt x="1492132" y="406902"/>
                </a:lnTo>
                <a:lnTo>
                  <a:pt x="1487471" y="412532"/>
                </a:lnTo>
                <a:lnTo>
                  <a:pt x="1485263" y="419479"/>
                </a:lnTo>
                <a:lnTo>
                  <a:pt x="1485900" y="426996"/>
                </a:lnTo>
                <a:lnTo>
                  <a:pt x="1489394" y="433703"/>
                </a:lnTo>
                <a:lnTo>
                  <a:pt x="1494996" y="438383"/>
                </a:lnTo>
                <a:lnTo>
                  <a:pt x="1501955" y="440617"/>
                </a:lnTo>
                <a:lnTo>
                  <a:pt x="1509522" y="439988"/>
                </a:lnTo>
                <a:lnTo>
                  <a:pt x="1516189" y="436471"/>
                </a:lnTo>
                <a:lnTo>
                  <a:pt x="1520856" y="430868"/>
                </a:lnTo>
                <a:lnTo>
                  <a:pt x="1523095" y="423928"/>
                </a:lnTo>
                <a:lnTo>
                  <a:pt x="1522476" y="416417"/>
                </a:lnTo>
                <a:lnTo>
                  <a:pt x="1518981" y="409676"/>
                </a:lnTo>
                <a:lnTo>
                  <a:pt x="1513379" y="404971"/>
                </a:lnTo>
                <a:lnTo>
                  <a:pt x="1506420" y="402718"/>
                </a:lnTo>
                <a:close/>
              </a:path>
              <a:path w="2914650" h="880745">
                <a:moveTo>
                  <a:pt x="1433196" y="423943"/>
                </a:moveTo>
                <a:lnTo>
                  <a:pt x="1425575" y="424595"/>
                </a:lnTo>
                <a:lnTo>
                  <a:pt x="1418907" y="428100"/>
                </a:lnTo>
                <a:lnTo>
                  <a:pt x="1414240" y="433708"/>
                </a:lnTo>
                <a:lnTo>
                  <a:pt x="1412001" y="440658"/>
                </a:lnTo>
                <a:lnTo>
                  <a:pt x="1412621" y="448192"/>
                </a:lnTo>
                <a:lnTo>
                  <a:pt x="1416115" y="454899"/>
                </a:lnTo>
                <a:lnTo>
                  <a:pt x="1421717" y="459579"/>
                </a:lnTo>
                <a:lnTo>
                  <a:pt x="1428676" y="461813"/>
                </a:lnTo>
                <a:lnTo>
                  <a:pt x="1436242" y="461184"/>
                </a:lnTo>
                <a:lnTo>
                  <a:pt x="1442983" y="457666"/>
                </a:lnTo>
                <a:lnTo>
                  <a:pt x="1447688" y="452058"/>
                </a:lnTo>
                <a:lnTo>
                  <a:pt x="1449941" y="445103"/>
                </a:lnTo>
                <a:lnTo>
                  <a:pt x="1449324" y="437562"/>
                </a:lnTo>
                <a:lnTo>
                  <a:pt x="1445758" y="430859"/>
                </a:lnTo>
                <a:lnTo>
                  <a:pt x="1440132" y="426177"/>
                </a:lnTo>
                <a:lnTo>
                  <a:pt x="1433196" y="423943"/>
                </a:lnTo>
                <a:close/>
              </a:path>
              <a:path w="2914650" h="880745">
                <a:moveTo>
                  <a:pt x="1359989" y="445150"/>
                </a:moveTo>
                <a:lnTo>
                  <a:pt x="1352423" y="445779"/>
                </a:lnTo>
                <a:lnTo>
                  <a:pt x="1345684" y="449297"/>
                </a:lnTo>
                <a:lnTo>
                  <a:pt x="1340993" y="454906"/>
                </a:lnTo>
                <a:lnTo>
                  <a:pt x="1338778" y="461860"/>
                </a:lnTo>
                <a:lnTo>
                  <a:pt x="1339468" y="469401"/>
                </a:lnTo>
                <a:lnTo>
                  <a:pt x="1342961" y="476101"/>
                </a:lnTo>
                <a:lnTo>
                  <a:pt x="1348549" y="480777"/>
                </a:lnTo>
                <a:lnTo>
                  <a:pt x="1355471" y="483010"/>
                </a:lnTo>
                <a:lnTo>
                  <a:pt x="1363090" y="482368"/>
                </a:lnTo>
                <a:lnTo>
                  <a:pt x="1369758" y="478863"/>
                </a:lnTo>
                <a:lnTo>
                  <a:pt x="1374425" y="473255"/>
                </a:lnTo>
                <a:lnTo>
                  <a:pt x="1376664" y="466305"/>
                </a:lnTo>
                <a:lnTo>
                  <a:pt x="1376045" y="458771"/>
                </a:lnTo>
                <a:lnTo>
                  <a:pt x="1372550" y="452064"/>
                </a:lnTo>
                <a:lnTo>
                  <a:pt x="1366948" y="447384"/>
                </a:lnTo>
                <a:lnTo>
                  <a:pt x="1359989" y="445150"/>
                </a:lnTo>
                <a:close/>
              </a:path>
              <a:path w="2914650" h="880745">
                <a:moveTo>
                  <a:pt x="1286710" y="466346"/>
                </a:moveTo>
                <a:lnTo>
                  <a:pt x="1279143" y="466975"/>
                </a:lnTo>
                <a:lnTo>
                  <a:pt x="1272476" y="470493"/>
                </a:lnTo>
                <a:lnTo>
                  <a:pt x="1267809" y="476102"/>
                </a:lnTo>
                <a:lnTo>
                  <a:pt x="1265570" y="483056"/>
                </a:lnTo>
                <a:lnTo>
                  <a:pt x="1266189" y="490597"/>
                </a:lnTo>
                <a:lnTo>
                  <a:pt x="1269684" y="497297"/>
                </a:lnTo>
                <a:lnTo>
                  <a:pt x="1275286" y="501973"/>
                </a:lnTo>
                <a:lnTo>
                  <a:pt x="1282245" y="504206"/>
                </a:lnTo>
                <a:lnTo>
                  <a:pt x="1289812" y="503577"/>
                </a:lnTo>
                <a:lnTo>
                  <a:pt x="1296533" y="500059"/>
                </a:lnTo>
                <a:lnTo>
                  <a:pt x="1301194" y="494452"/>
                </a:lnTo>
                <a:lnTo>
                  <a:pt x="1303402" y="487501"/>
                </a:lnTo>
                <a:lnTo>
                  <a:pt x="1302765" y="479967"/>
                </a:lnTo>
                <a:lnTo>
                  <a:pt x="1299271" y="473260"/>
                </a:lnTo>
                <a:lnTo>
                  <a:pt x="1293669" y="468580"/>
                </a:lnTo>
                <a:lnTo>
                  <a:pt x="1286710" y="466346"/>
                </a:lnTo>
                <a:close/>
              </a:path>
              <a:path w="2914650" h="880745">
                <a:moveTo>
                  <a:pt x="1213504" y="487548"/>
                </a:moveTo>
                <a:lnTo>
                  <a:pt x="1205991" y="488172"/>
                </a:lnTo>
                <a:lnTo>
                  <a:pt x="1199251" y="491689"/>
                </a:lnTo>
                <a:lnTo>
                  <a:pt x="1194546" y="497298"/>
                </a:lnTo>
                <a:lnTo>
                  <a:pt x="1192293" y="504252"/>
                </a:lnTo>
                <a:lnTo>
                  <a:pt x="1192911" y="511794"/>
                </a:lnTo>
                <a:lnTo>
                  <a:pt x="1196423" y="518499"/>
                </a:lnTo>
                <a:lnTo>
                  <a:pt x="1202055" y="523174"/>
                </a:lnTo>
                <a:lnTo>
                  <a:pt x="1209020" y="525404"/>
                </a:lnTo>
                <a:lnTo>
                  <a:pt x="1216533" y="524773"/>
                </a:lnTo>
                <a:lnTo>
                  <a:pt x="1223273" y="521266"/>
                </a:lnTo>
                <a:lnTo>
                  <a:pt x="1227978" y="515654"/>
                </a:lnTo>
                <a:lnTo>
                  <a:pt x="1230231" y="508700"/>
                </a:lnTo>
                <a:lnTo>
                  <a:pt x="1229614" y="501164"/>
                </a:lnTo>
                <a:lnTo>
                  <a:pt x="1226101" y="494458"/>
                </a:lnTo>
                <a:lnTo>
                  <a:pt x="1220469" y="489781"/>
                </a:lnTo>
                <a:lnTo>
                  <a:pt x="1213504" y="487548"/>
                </a:lnTo>
                <a:close/>
              </a:path>
              <a:path w="2914650" h="880745">
                <a:moveTo>
                  <a:pt x="1140279" y="508749"/>
                </a:moveTo>
                <a:lnTo>
                  <a:pt x="1132713" y="509381"/>
                </a:lnTo>
                <a:lnTo>
                  <a:pt x="1125991" y="512887"/>
                </a:lnTo>
                <a:lnTo>
                  <a:pt x="1121330" y="518499"/>
                </a:lnTo>
                <a:lnTo>
                  <a:pt x="1119122" y="525454"/>
                </a:lnTo>
                <a:lnTo>
                  <a:pt x="1119759" y="532990"/>
                </a:lnTo>
                <a:lnTo>
                  <a:pt x="1123251" y="539696"/>
                </a:lnTo>
                <a:lnTo>
                  <a:pt x="1128839" y="544372"/>
                </a:lnTo>
                <a:lnTo>
                  <a:pt x="1135761" y="546606"/>
                </a:lnTo>
                <a:lnTo>
                  <a:pt x="1143380" y="545969"/>
                </a:lnTo>
                <a:lnTo>
                  <a:pt x="1150048" y="542464"/>
                </a:lnTo>
                <a:lnTo>
                  <a:pt x="1154715" y="536855"/>
                </a:lnTo>
                <a:lnTo>
                  <a:pt x="1156954" y="529901"/>
                </a:lnTo>
                <a:lnTo>
                  <a:pt x="1156335" y="522360"/>
                </a:lnTo>
                <a:lnTo>
                  <a:pt x="1152840" y="515655"/>
                </a:lnTo>
                <a:lnTo>
                  <a:pt x="1147238" y="510979"/>
                </a:lnTo>
                <a:lnTo>
                  <a:pt x="1140279" y="508749"/>
                </a:lnTo>
                <a:close/>
              </a:path>
              <a:path w="2914650" h="880745">
                <a:moveTo>
                  <a:pt x="1067053" y="529944"/>
                </a:moveTo>
                <a:lnTo>
                  <a:pt x="1059434" y="530577"/>
                </a:lnTo>
                <a:lnTo>
                  <a:pt x="1052766" y="534080"/>
                </a:lnTo>
                <a:lnTo>
                  <a:pt x="1048099" y="539684"/>
                </a:lnTo>
                <a:lnTo>
                  <a:pt x="1045860" y="546634"/>
                </a:lnTo>
                <a:lnTo>
                  <a:pt x="1046479" y="554174"/>
                </a:lnTo>
                <a:lnTo>
                  <a:pt x="1049974" y="560881"/>
                </a:lnTo>
                <a:lnTo>
                  <a:pt x="1055576" y="565562"/>
                </a:lnTo>
                <a:lnTo>
                  <a:pt x="1062535" y="567800"/>
                </a:lnTo>
                <a:lnTo>
                  <a:pt x="1070102" y="567178"/>
                </a:lnTo>
                <a:lnTo>
                  <a:pt x="1076823" y="563668"/>
                </a:lnTo>
                <a:lnTo>
                  <a:pt x="1081484" y="558063"/>
                </a:lnTo>
                <a:lnTo>
                  <a:pt x="1083692" y="551110"/>
                </a:lnTo>
                <a:lnTo>
                  <a:pt x="1083055" y="543569"/>
                </a:lnTo>
                <a:lnTo>
                  <a:pt x="1079563" y="536867"/>
                </a:lnTo>
                <a:lnTo>
                  <a:pt x="1073975" y="532185"/>
                </a:lnTo>
                <a:lnTo>
                  <a:pt x="1067053" y="529944"/>
                </a:lnTo>
                <a:close/>
              </a:path>
              <a:path w="2914650" h="880745">
                <a:moveTo>
                  <a:pt x="993848" y="551146"/>
                </a:moveTo>
                <a:lnTo>
                  <a:pt x="986282" y="551773"/>
                </a:lnTo>
                <a:lnTo>
                  <a:pt x="979541" y="555278"/>
                </a:lnTo>
                <a:lnTo>
                  <a:pt x="974836" y="560885"/>
                </a:lnTo>
                <a:lnTo>
                  <a:pt x="972583" y="567836"/>
                </a:lnTo>
                <a:lnTo>
                  <a:pt x="973201" y="575370"/>
                </a:lnTo>
                <a:lnTo>
                  <a:pt x="976713" y="582079"/>
                </a:lnTo>
                <a:lnTo>
                  <a:pt x="982345" y="586763"/>
                </a:lnTo>
                <a:lnTo>
                  <a:pt x="989310" y="589002"/>
                </a:lnTo>
                <a:lnTo>
                  <a:pt x="996823" y="588375"/>
                </a:lnTo>
                <a:lnTo>
                  <a:pt x="1003563" y="584864"/>
                </a:lnTo>
                <a:lnTo>
                  <a:pt x="1008268" y="579261"/>
                </a:lnTo>
                <a:lnTo>
                  <a:pt x="1010521" y="572312"/>
                </a:lnTo>
                <a:lnTo>
                  <a:pt x="1009903" y="564778"/>
                </a:lnTo>
                <a:lnTo>
                  <a:pt x="1006409" y="558069"/>
                </a:lnTo>
                <a:lnTo>
                  <a:pt x="1000807" y="553385"/>
                </a:lnTo>
                <a:lnTo>
                  <a:pt x="993848" y="551146"/>
                </a:lnTo>
                <a:close/>
              </a:path>
              <a:path w="2914650" h="880745">
                <a:moveTo>
                  <a:pt x="920569" y="572348"/>
                </a:moveTo>
                <a:lnTo>
                  <a:pt x="913002" y="572970"/>
                </a:lnTo>
                <a:lnTo>
                  <a:pt x="906335" y="576480"/>
                </a:lnTo>
                <a:lnTo>
                  <a:pt x="901668" y="582085"/>
                </a:lnTo>
                <a:lnTo>
                  <a:pt x="899429" y="589038"/>
                </a:lnTo>
                <a:lnTo>
                  <a:pt x="900049" y="596579"/>
                </a:lnTo>
                <a:lnTo>
                  <a:pt x="903543" y="603281"/>
                </a:lnTo>
                <a:lnTo>
                  <a:pt x="909145" y="607961"/>
                </a:lnTo>
                <a:lnTo>
                  <a:pt x="916104" y="610198"/>
                </a:lnTo>
                <a:lnTo>
                  <a:pt x="923671" y="609571"/>
                </a:lnTo>
                <a:lnTo>
                  <a:pt x="930338" y="606068"/>
                </a:lnTo>
                <a:lnTo>
                  <a:pt x="935005" y="600463"/>
                </a:lnTo>
                <a:lnTo>
                  <a:pt x="937244" y="593514"/>
                </a:lnTo>
                <a:lnTo>
                  <a:pt x="936625" y="585974"/>
                </a:lnTo>
                <a:lnTo>
                  <a:pt x="933130" y="579267"/>
                </a:lnTo>
                <a:lnTo>
                  <a:pt x="927528" y="574586"/>
                </a:lnTo>
                <a:lnTo>
                  <a:pt x="920569" y="572348"/>
                </a:lnTo>
                <a:close/>
              </a:path>
              <a:path w="2914650" h="880745">
                <a:moveTo>
                  <a:pt x="847363" y="593544"/>
                </a:moveTo>
                <a:lnTo>
                  <a:pt x="839724" y="594179"/>
                </a:lnTo>
                <a:lnTo>
                  <a:pt x="833056" y="597676"/>
                </a:lnTo>
                <a:lnTo>
                  <a:pt x="828389" y="603281"/>
                </a:lnTo>
                <a:lnTo>
                  <a:pt x="826150" y="610234"/>
                </a:lnTo>
                <a:lnTo>
                  <a:pt x="826770" y="617775"/>
                </a:lnTo>
                <a:lnTo>
                  <a:pt x="830264" y="624477"/>
                </a:lnTo>
                <a:lnTo>
                  <a:pt x="835866" y="629159"/>
                </a:lnTo>
                <a:lnTo>
                  <a:pt x="842825" y="631400"/>
                </a:lnTo>
                <a:lnTo>
                  <a:pt x="850391" y="630780"/>
                </a:lnTo>
                <a:lnTo>
                  <a:pt x="857132" y="627264"/>
                </a:lnTo>
                <a:lnTo>
                  <a:pt x="861837" y="621660"/>
                </a:lnTo>
                <a:lnTo>
                  <a:pt x="864090" y="614710"/>
                </a:lnTo>
                <a:lnTo>
                  <a:pt x="863473" y="607171"/>
                </a:lnTo>
                <a:lnTo>
                  <a:pt x="859960" y="600463"/>
                </a:lnTo>
                <a:lnTo>
                  <a:pt x="854328" y="595782"/>
                </a:lnTo>
                <a:lnTo>
                  <a:pt x="847363" y="593544"/>
                </a:lnTo>
                <a:close/>
              </a:path>
              <a:path w="2914650" h="880745">
                <a:moveTo>
                  <a:pt x="774138" y="614740"/>
                </a:moveTo>
                <a:lnTo>
                  <a:pt x="766572" y="615362"/>
                </a:lnTo>
                <a:lnTo>
                  <a:pt x="759831" y="618872"/>
                </a:lnTo>
                <a:lnTo>
                  <a:pt x="755126" y="624478"/>
                </a:lnTo>
                <a:lnTo>
                  <a:pt x="752873" y="631430"/>
                </a:lnTo>
                <a:lnTo>
                  <a:pt x="753490" y="638971"/>
                </a:lnTo>
                <a:lnTo>
                  <a:pt x="757003" y="645679"/>
                </a:lnTo>
                <a:lnTo>
                  <a:pt x="762635" y="650360"/>
                </a:lnTo>
                <a:lnTo>
                  <a:pt x="769600" y="652598"/>
                </a:lnTo>
                <a:lnTo>
                  <a:pt x="777239" y="651964"/>
                </a:lnTo>
                <a:lnTo>
                  <a:pt x="783907" y="648466"/>
                </a:lnTo>
                <a:lnTo>
                  <a:pt x="788574" y="642861"/>
                </a:lnTo>
                <a:lnTo>
                  <a:pt x="790813" y="635908"/>
                </a:lnTo>
                <a:lnTo>
                  <a:pt x="790193" y="628367"/>
                </a:lnTo>
                <a:lnTo>
                  <a:pt x="786699" y="621659"/>
                </a:lnTo>
                <a:lnTo>
                  <a:pt x="781097" y="616978"/>
                </a:lnTo>
                <a:lnTo>
                  <a:pt x="774138" y="614740"/>
                </a:lnTo>
                <a:close/>
              </a:path>
              <a:path w="2914650" h="880745">
                <a:moveTo>
                  <a:pt x="700913" y="635938"/>
                </a:moveTo>
                <a:lnTo>
                  <a:pt x="693292" y="636571"/>
                </a:lnTo>
                <a:lnTo>
                  <a:pt x="686625" y="640074"/>
                </a:lnTo>
                <a:lnTo>
                  <a:pt x="681958" y="645679"/>
                </a:lnTo>
                <a:lnTo>
                  <a:pt x="679719" y="652628"/>
                </a:lnTo>
                <a:lnTo>
                  <a:pt x="680338" y="660168"/>
                </a:lnTo>
                <a:lnTo>
                  <a:pt x="683833" y="666875"/>
                </a:lnTo>
                <a:lnTo>
                  <a:pt x="689435" y="671556"/>
                </a:lnTo>
                <a:lnTo>
                  <a:pt x="696394" y="673794"/>
                </a:lnTo>
                <a:lnTo>
                  <a:pt x="703961" y="673173"/>
                </a:lnTo>
                <a:lnTo>
                  <a:pt x="710628" y="669662"/>
                </a:lnTo>
                <a:lnTo>
                  <a:pt x="715295" y="664057"/>
                </a:lnTo>
                <a:lnTo>
                  <a:pt x="717534" y="657104"/>
                </a:lnTo>
                <a:lnTo>
                  <a:pt x="716914" y="649563"/>
                </a:lnTo>
                <a:lnTo>
                  <a:pt x="713422" y="642861"/>
                </a:lnTo>
                <a:lnTo>
                  <a:pt x="707834" y="638179"/>
                </a:lnTo>
                <a:lnTo>
                  <a:pt x="700913" y="635938"/>
                </a:lnTo>
                <a:close/>
              </a:path>
              <a:path w="2914650" h="880745">
                <a:moveTo>
                  <a:pt x="627653" y="657140"/>
                </a:moveTo>
                <a:lnTo>
                  <a:pt x="620140" y="657767"/>
                </a:lnTo>
                <a:lnTo>
                  <a:pt x="613400" y="661270"/>
                </a:lnTo>
                <a:lnTo>
                  <a:pt x="608695" y="666875"/>
                </a:lnTo>
                <a:lnTo>
                  <a:pt x="606442" y="673825"/>
                </a:lnTo>
                <a:lnTo>
                  <a:pt x="607060" y="681364"/>
                </a:lnTo>
                <a:lnTo>
                  <a:pt x="610554" y="688072"/>
                </a:lnTo>
                <a:lnTo>
                  <a:pt x="616156" y="692753"/>
                </a:lnTo>
                <a:lnTo>
                  <a:pt x="623115" y="694991"/>
                </a:lnTo>
                <a:lnTo>
                  <a:pt x="630682" y="694369"/>
                </a:lnTo>
                <a:lnTo>
                  <a:pt x="637422" y="690859"/>
                </a:lnTo>
                <a:lnTo>
                  <a:pt x="642127" y="685255"/>
                </a:lnTo>
                <a:lnTo>
                  <a:pt x="644380" y="678306"/>
                </a:lnTo>
                <a:lnTo>
                  <a:pt x="643763" y="670772"/>
                </a:lnTo>
                <a:lnTo>
                  <a:pt x="640250" y="664063"/>
                </a:lnTo>
                <a:lnTo>
                  <a:pt x="634618" y="659379"/>
                </a:lnTo>
                <a:lnTo>
                  <a:pt x="627653" y="657140"/>
                </a:lnTo>
                <a:close/>
              </a:path>
              <a:path w="2914650" h="880745">
                <a:moveTo>
                  <a:pt x="554428" y="678336"/>
                </a:moveTo>
                <a:lnTo>
                  <a:pt x="546862" y="678964"/>
                </a:lnTo>
                <a:lnTo>
                  <a:pt x="540140" y="682474"/>
                </a:lnTo>
                <a:lnTo>
                  <a:pt x="535479" y="688078"/>
                </a:lnTo>
                <a:lnTo>
                  <a:pt x="533271" y="695027"/>
                </a:lnTo>
                <a:lnTo>
                  <a:pt x="533908" y="702560"/>
                </a:lnTo>
                <a:lnTo>
                  <a:pt x="537400" y="709270"/>
                </a:lnTo>
                <a:lnTo>
                  <a:pt x="542988" y="713954"/>
                </a:lnTo>
                <a:lnTo>
                  <a:pt x="549910" y="716192"/>
                </a:lnTo>
                <a:lnTo>
                  <a:pt x="557402" y="715565"/>
                </a:lnTo>
                <a:lnTo>
                  <a:pt x="564197" y="712060"/>
                </a:lnTo>
                <a:lnTo>
                  <a:pt x="568864" y="706453"/>
                </a:lnTo>
                <a:lnTo>
                  <a:pt x="571103" y="699502"/>
                </a:lnTo>
                <a:lnTo>
                  <a:pt x="570484" y="691969"/>
                </a:lnTo>
                <a:lnTo>
                  <a:pt x="566989" y="685259"/>
                </a:lnTo>
                <a:lnTo>
                  <a:pt x="561387" y="680575"/>
                </a:lnTo>
                <a:lnTo>
                  <a:pt x="554428" y="678336"/>
                </a:lnTo>
                <a:close/>
              </a:path>
              <a:path w="2914650" h="880745">
                <a:moveTo>
                  <a:pt x="481202" y="699538"/>
                </a:moveTo>
                <a:lnTo>
                  <a:pt x="473583" y="700173"/>
                </a:lnTo>
                <a:lnTo>
                  <a:pt x="466915" y="703670"/>
                </a:lnTo>
                <a:lnTo>
                  <a:pt x="462248" y="709275"/>
                </a:lnTo>
                <a:lnTo>
                  <a:pt x="460009" y="716228"/>
                </a:lnTo>
                <a:lnTo>
                  <a:pt x="460628" y="723769"/>
                </a:lnTo>
                <a:lnTo>
                  <a:pt x="464123" y="730472"/>
                </a:lnTo>
                <a:lnTo>
                  <a:pt x="469725" y="735153"/>
                </a:lnTo>
                <a:lnTo>
                  <a:pt x="476684" y="737394"/>
                </a:lnTo>
                <a:lnTo>
                  <a:pt x="484250" y="736774"/>
                </a:lnTo>
                <a:lnTo>
                  <a:pt x="490972" y="733258"/>
                </a:lnTo>
                <a:lnTo>
                  <a:pt x="495633" y="727654"/>
                </a:lnTo>
                <a:lnTo>
                  <a:pt x="497841" y="720704"/>
                </a:lnTo>
                <a:lnTo>
                  <a:pt x="497204" y="713165"/>
                </a:lnTo>
                <a:lnTo>
                  <a:pt x="493712" y="706457"/>
                </a:lnTo>
                <a:lnTo>
                  <a:pt x="488124" y="701776"/>
                </a:lnTo>
                <a:lnTo>
                  <a:pt x="481202" y="699538"/>
                </a:lnTo>
                <a:close/>
              </a:path>
              <a:path w="2914650" h="880745">
                <a:moveTo>
                  <a:pt x="407997" y="720734"/>
                </a:moveTo>
                <a:lnTo>
                  <a:pt x="400430" y="721356"/>
                </a:lnTo>
                <a:lnTo>
                  <a:pt x="393690" y="724867"/>
                </a:lnTo>
                <a:lnTo>
                  <a:pt x="388985" y="730472"/>
                </a:lnTo>
                <a:lnTo>
                  <a:pt x="386732" y="737425"/>
                </a:lnTo>
                <a:lnTo>
                  <a:pt x="387350" y="744966"/>
                </a:lnTo>
                <a:lnTo>
                  <a:pt x="390862" y="751673"/>
                </a:lnTo>
                <a:lnTo>
                  <a:pt x="396494" y="756354"/>
                </a:lnTo>
                <a:lnTo>
                  <a:pt x="403459" y="758592"/>
                </a:lnTo>
                <a:lnTo>
                  <a:pt x="410972" y="757970"/>
                </a:lnTo>
                <a:lnTo>
                  <a:pt x="417712" y="754460"/>
                </a:lnTo>
                <a:lnTo>
                  <a:pt x="422417" y="748855"/>
                </a:lnTo>
                <a:lnTo>
                  <a:pt x="424670" y="741902"/>
                </a:lnTo>
                <a:lnTo>
                  <a:pt x="424052" y="734361"/>
                </a:lnTo>
                <a:lnTo>
                  <a:pt x="420558" y="727654"/>
                </a:lnTo>
                <a:lnTo>
                  <a:pt x="414956" y="722972"/>
                </a:lnTo>
                <a:lnTo>
                  <a:pt x="407997" y="720734"/>
                </a:lnTo>
                <a:close/>
              </a:path>
              <a:path w="2914650" h="880745">
                <a:moveTo>
                  <a:pt x="334718" y="741931"/>
                </a:moveTo>
                <a:lnTo>
                  <a:pt x="327151" y="742553"/>
                </a:lnTo>
                <a:lnTo>
                  <a:pt x="320484" y="746063"/>
                </a:lnTo>
                <a:lnTo>
                  <a:pt x="315817" y="751668"/>
                </a:lnTo>
                <a:lnTo>
                  <a:pt x="313578" y="758621"/>
                </a:lnTo>
                <a:lnTo>
                  <a:pt x="314198" y="766162"/>
                </a:lnTo>
                <a:lnTo>
                  <a:pt x="317690" y="772870"/>
                </a:lnTo>
                <a:lnTo>
                  <a:pt x="323278" y="777551"/>
                </a:lnTo>
                <a:lnTo>
                  <a:pt x="330200" y="779789"/>
                </a:lnTo>
                <a:lnTo>
                  <a:pt x="337820" y="779154"/>
                </a:lnTo>
                <a:lnTo>
                  <a:pt x="344487" y="775656"/>
                </a:lnTo>
                <a:lnTo>
                  <a:pt x="349154" y="770051"/>
                </a:lnTo>
                <a:lnTo>
                  <a:pt x="351393" y="763098"/>
                </a:lnTo>
                <a:lnTo>
                  <a:pt x="350774" y="755557"/>
                </a:lnTo>
                <a:lnTo>
                  <a:pt x="347279" y="748850"/>
                </a:lnTo>
                <a:lnTo>
                  <a:pt x="341677" y="744169"/>
                </a:lnTo>
                <a:lnTo>
                  <a:pt x="334718" y="741931"/>
                </a:lnTo>
                <a:close/>
              </a:path>
              <a:path w="2914650" h="880745">
                <a:moveTo>
                  <a:pt x="261512" y="763129"/>
                </a:moveTo>
                <a:lnTo>
                  <a:pt x="253873" y="763762"/>
                </a:lnTo>
                <a:lnTo>
                  <a:pt x="247205" y="767265"/>
                </a:lnTo>
                <a:lnTo>
                  <a:pt x="242538" y="772869"/>
                </a:lnTo>
                <a:lnTo>
                  <a:pt x="240299" y="779819"/>
                </a:lnTo>
                <a:lnTo>
                  <a:pt x="240918" y="787358"/>
                </a:lnTo>
                <a:lnTo>
                  <a:pt x="244413" y="794066"/>
                </a:lnTo>
                <a:lnTo>
                  <a:pt x="250015" y="798747"/>
                </a:lnTo>
                <a:lnTo>
                  <a:pt x="256974" y="800985"/>
                </a:lnTo>
                <a:lnTo>
                  <a:pt x="264540" y="800363"/>
                </a:lnTo>
                <a:lnTo>
                  <a:pt x="271281" y="796853"/>
                </a:lnTo>
                <a:lnTo>
                  <a:pt x="275986" y="791248"/>
                </a:lnTo>
                <a:lnTo>
                  <a:pt x="278239" y="784295"/>
                </a:lnTo>
                <a:lnTo>
                  <a:pt x="277622" y="776754"/>
                </a:lnTo>
                <a:lnTo>
                  <a:pt x="274109" y="770051"/>
                </a:lnTo>
                <a:lnTo>
                  <a:pt x="268477" y="765370"/>
                </a:lnTo>
                <a:lnTo>
                  <a:pt x="261512" y="763129"/>
                </a:lnTo>
                <a:close/>
              </a:path>
              <a:path w="2914650" h="880745">
                <a:moveTo>
                  <a:pt x="188287" y="784331"/>
                </a:moveTo>
                <a:lnTo>
                  <a:pt x="180721" y="784958"/>
                </a:lnTo>
                <a:lnTo>
                  <a:pt x="173980" y="788463"/>
                </a:lnTo>
                <a:lnTo>
                  <a:pt x="169275" y="794070"/>
                </a:lnTo>
                <a:lnTo>
                  <a:pt x="167022" y="801021"/>
                </a:lnTo>
                <a:lnTo>
                  <a:pt x="167639" y="808555"/>
                </a:lnTo>
                <a:lnTo>
                  <a:pt x="171152" y="815264"/>
                </a:lnTo>
                <a:lnTo>
                  <a:pt x="176784" y="819948"/>
                </a:lnTo>
                <a:lnTo>
                  <a:pt x="183749" y="822187"/>
                </a:lnTo>
                <a:lnTo>
                  <a:pt x="191388" y="821547"/>
                </a:lnTo>
                <a:lnTo>
                  <a:pt x="198056" y="818049"/>
                </a:lnTo>
                <a:lnTo>
                  <a:pt x="202723" y="812445"/>
                </a:lnTo>
                <a:lnTo>
                  <a:pt x="204962" y="805496"/>
                </a:lnTo>
                <a:lnTo>
                  <a:pt x="204342" y="797963"/>
                </a:lnTo>
                <a:lnTo>
                  <a:pt x="200848" y="791253"/>
                </a:lnTo>
                <a:lnTo>
                  <a:pt x="195246" y="786569"/>
                </a:lnTo>
                <a:lnTo>
                  <a:pt x="188287" y="784331"/>
                </a:lnTo>
                <a:close/>
              </a:path>
              <a:path w="2914650" h="880745">
                <a:moveTo>
                  <a:pt x="93852" y="770429"/>
                </a:moveTo>
                <a:lnTo>
                  <a:pt x="0" y="857107"/>
                </a:lnTo>
                <a:lnTo>
                  <a:pt x="125729" y="880221"/>
                </a:lnTo>
                <a:lnTo>
                  <a:pt x="115034" y="843383"/>
                </a:lnTo>
                <a:lnTo>
                  <a:pt x="110543" y="843383"/>
                </a:lnTo>
                <a:lnTo>
                  <a:pt x="103584" y="841146"/>
                </a:lnTo>
                <a:lnTo>
                  <a:pt x="97982" y="836466"/>
                </a:lnTo>
                <a:lnTo>
                  <a:pt x="94487" y="829764"/>
                </a:lnTo>
                <a:lnTo>
                  <a:pt x="93868" y="822223"/>
                </a:lnTo>
                <a:lnTo>
                  <a:pt x="96107" y="815270"/>
                </a:lnTo>
                <a:lnTo>
                  <a:pt x="100774" y="809665"/>
                </a:lnTo>
                <a:lnTo>
                  <a:pt x="104651" y="807623"/>
                </a:lnTo>
                <a:lnTo>
                  <a:pt x="93852" y="770429"/>
                </a:lnTo>
                <a:close/>
              </a:path>
              <a:path w="2914650" h="880745">
                <a:moveTo>
                  <a:pt x="104651" y="807623"/>
                </a:moveTo>
                <a:lnTo>
                  <a:pt x="100774" y="809665"/>
                </a:lnTo>
                <a:lnTo>
                  <a:pt x="96107" y="815270"/>
                </a:lnTo>
                <a:lnTo>
                  <a:pt x="93868" y="822223"/>
                </a:lnTo>
                <a:lnTo>
                  <a:pt x="94487" y="829764"/>
                </a:lnTo>
                <a:lnTo>
                  <a:pt x="97982" y="836466"/>
                </a:lnTo>
                <a:lnTo>
                  <a:pt x="103584" y="841146"/>
                </a:lnTo>
                <a:lnTo>
                  <a:pt x="110543" y="843383"/>
                </a:lnTo>
                <a:lnTo>
                  <a:pt x="114928" y="843019"/>
                </a:lnTo>
                <a:lnTo>
                  <a:pt x="104651" y="807623"/>
                </a:lnTo>
                <a:close/>
              </a:path>
              <a:path w="2914650" h="880745">
                <a:moveTo>
                  <a:pt x="114928" y="843019"/>
                </a:moveTo>
                <a:lnTo>
                  <a:pt x="110543" y="843383"/>
                </a:lnTo>
                <a:lnTo>
                  <a:pt x="115034" y="843383"/>
                </a:lnTo>
                <a:lnTo>
                  <a:pt x="114928" y="843019"/>
                </a:lnTo>
                <a:close/>
              </a:path>
              <a:path w="2914650" h="880745">
                <a:moveTo>
                  <a:pt x="115008" y="805532"/>
                </a:moveTo>
                <a:lnTo>
                  <a:pt x="107441" y="806154"/>
                </a:lnTo>
                <a:lnTo>
                  <a:pt x="104651" y="807623"/>
                </a:lnTo>
                <a:lnTo>
                  <a:pt x="114928" y="843019"/>
                </a:lnTo>
                <a:lnTo>
                  <a:pt x="118110" y="842756"/>
                </a:lnTo>
                <a:lnTo>
                  <a:pt x="124777" y="839253"/>
                </a:lnTo>
                <a:lnTo>
                  <a:pt x="129444" y="833648"/>
                </a:lnTo>
                <a:lnTo>
                  <a:pt x="131683" y="826698"/>
                </a:lnTo>
                <a:lnTo>
                  <a:pt x="131063" y="819159"/>
                </a:lnTo>
                <a:lnTo>
                  <a:pt x="127569" y="812451"/>
                </a:lnTo>
                <a:lnTo>
                  <a:pt x="121967" y="807770"/>
                </a:lnTo>
                <a:lnTo>
                  <a:pt x="115008" y="8055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4607" y="173558"/>
            <a:ext cx="60223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FINAL ROLE OF</a:t>
            </a:r>
            <a:r>
              <a:rPr sz="4000" spc="-60" dirty="0"/>
              <a:t> </a:t>
            </a:r>
            <a:r>
              <a:rPr sz="4000" spc="-10" dirty="0"/>
              <a:t>OXYTOCIN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133600" y="1295400"/>
            <a:ext cx="8231124" cy="5010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3989" y="1440433"/>
            <a:ext cx="5901690" cy="1172210"/>
          </a:xfrm>
          <a:custGeom>
            <a:avLst/>
            <a:gdLst/>
            <a:ahLst/>
            <a:cxnLst/>
            <a:rect l="l" t="t" r="r" b="b"/>
            <a:pathLst>
              <a:path w="5901690" h="1172210">
                <a:moveTo>
                  <a:pt x="2577846" y="0"/>
                </a:moveTo>
                <a:lnTo>
                  <a:pt x="2353691" y="2286"/>
                </a:lnTo>
                <a:lnTo>
                  <a:pt x="2137537" y="8381"/>
                </a:lnTo>
                <a:lnTo>
                  <a:pt x="2032381" y="12953"/>
                </a:lnTo>
                <a:lnTo>
                  <a:pt x="1828800" y="24511"/>
                </a:lnTo>
                <a:lnTo>
                  <a:pt x="1730121" y="31750"/>
                </a:lnTo>
                <a:lnTo>
                  <a:pt x="1633855" y="39877"/>
                </a:lnTo>
                <a:lnTo>
                  <a:pt x="1539875" y="49021"/>
                </a:lnTo>
                <a:lnTo>
                  <a:pt x="1448308" y="58927"/>
                </a:lnTo>
                <a:lnTo>
                  <a:pt x="1358900" y="69850"/>
                </a:lnTo>
                <a:lnTo>
                  <a:pt x="1272032" y="81533"/>
                </a:lnTo>
                <a:lnTo>
                  <a:pt x="1187703" y="94106"/>
                </a:lnTo>
                <a:lnTo>
                  <a:pt x="1105662" y="107695"/>
                </a:lnTo>
                <a:lnTo>
                  <a:pt x="1026287" y="122300"/>
                </a:lnTo>
                <a:lnTo>
                  <a:pt x="949706" y="137540"/>
                </a:lnTo>
                <a:lnTo>
                  <a:pt x="875538" y="153796"/>
                </a:lnTo>
                <a:lnTo>
                  <a:pt x="804037" y="170941"/>
                </a:lnTo>
                <a:lnTo>
                  <a:pt x="735330" y="188975"/>
                </a:lnTo>
                <a:lnTo>
                  <a:pt x="669416" y="207899"/>
                </a:lnTo>
                <a:lnTo>
                  <a:pt x="606171" y="227837"/>
                </a:lnTo>
                <a:lnTo>
                  <a:pt x="545973" y="248538"/>
                </a:lnTo>
                <a:lnTo>
                  <a:pt x="488569" y="270001"/>
                </a:lnTo>
                <a:lnTo>
                  <a:pt x="434086" y="292607"/>
                </a:lnTo>
                <a:lnTo>
                  <a:pt x="382524" y="315975"/>
                </a:lnTo>
                <a:lnTo>
                  <a:pt x="334137" y="340232"/>
                </a:lnTo>
                <a:lnTo>
                  <a:pt x="288671" y="365505"/>
                </a:lnTo>
                <a:lnTo>
                  <a:pt x="246252" y="391667"/>
                </a:lnTo>
                <a:lnTo>
                  <a:pt x="207010" y="418845"/>
                </a:lnTo>
                <a:lnTo>
                  <a:pt x="170941" y="446913"/>
                </a:lnTo>
                <a:lnTo>
                  <a:pt x="138302" y="475868"/>
                </a:lnTo>
                <a:lnTo>
                  <a:pt x="108712" y="505840"/>
                </a:lnTo>
                <a:lnTo>
                  <a:pt x="82550" y="536828"/>
                </a:lnTo>
                <a:lnTo>
                  <a:pt x="59816" y="568832"/>
                </a:lnTo>
                <a:lnTo>
                  <a:pt x="40639" y="601852"/>
                </a:lnTo>
                <a:lnTo>
                  <a:pt x="13081" y="670940"/>
                </a:lnTo>
                <a:lnTo>
                  <a:pt x="1269" y="734567"/>
                </a:lnTo>
                <a:lnTo>
                  <a:pt x="0" y="762253"/>
                </a:lnTo>
                <a:lnTo>
                  <a:pt x="762" y="790066"/>
                </a:lnTo>
                <a:lnTo>
                  <a:pt x="9017" y="846836"/>
                </a:lnTo>
                <a:lnTo>
                  <a:pt x="25781" y="904239"/>
                </a:lnTo>
                <a:lnTo>
                  <a:pt x="51053" y="962532"/>
                </a:lnTo>
                <a:lnTo>
                  <a:pt x="84582" y="1021461"/>
                </a:lnTo>
                <a:lnTo>
                  <a:pt x="126364" y="1081024"/>
                </a:lnTo>
                <a:lnTo>
                  <a:pt x="150240" y="1111123"/>
                </a:lnTo>
                <a:lnTo>
                  <a:pt x="176275" y="1141349"/>
                </a:lnTo>
                <a:lnTo>
                  <a:pt x="204215" y="1171702"/>
                </a:lnTo>
                <a:lnTo>
                  <a:pt x="232283" y="1145920"/>
                </a:lnTo>
                <a:lnTo>
                  <a:pt x="205105" y="1116456"/>
                </a:lnTo>
                <a:lnTo>
                  <a:pt x="180086" y="1087501"/>
                </a:lnTo>
                <a:lnTo>
                  <a:pt x="136144" y="1029969"/>
                </a:lnTo>
                <a:lnTo>
                  <a:pt x="100330" y="973963"/>
                </a:lnTo>
                <a:lnTo>
                  <a:pt x="72771" y="919099"/>
                </a:lnTo>
                <a:lnTo>
                  <a:pt x="53212" y="866013"/>
                </a:lnTo>
                <a:lnTo>
                  <a:pt x="41656" y="814196"/>
                </a:lnTo>
                <a:lnTo>
                  <a:pt x="37973" y="763904"/>
                </a:lnTo>
                <a:lnTo>
                  <a:pt x="38988" y="739393"/>
                </a:lnTo>
                <a:lnTo>
                  <a:pt x="49149" y="683132"/>
                </a:lnTo>
                <a:lnTo>
                  <a:pt x="73533" y="621029"/>
                </a:lnTo>
                <a:lnTo>
                  <a:pt x="111760" y="561466"/>
                </a:lnTo>
                <a:lnTo>
                  <a:pt x="163575" y="504316"/>
                </a:lnTo>
                <a:lnTo>
                  <a:pt x="194437" y="476885"/>
                </a:lnTo>
                <a:lnTo>
                  <a:pt x="228726" y="450088"/>
                </a:lnTo>
                <a:lnTo>
                  <a:pt x="266319" y="424052"/>
                </a:lnTo>
                <a:lnTo>
                  <a:pt x="307086" y="398779"/>
                </a:lnTo>
                <a:lnTo>
                  <a:pt x="351155" y="374395"/>
                </a:lnTo>
                <a:lnTo>
                  <a:pt x="398399" y="350646"/>
                </a:lnTo>
                <a:lnTo>
                  <a:pt x="448563" y="327787"/>
                </a:lnTo>
                <a:lnTo>
                  <a:pt x="501903" y="305688"/>
                </a:lnTo>
                <a:lnTo>
                  <a:pt x="558419" y="284606"/>
                </a:lnTo>
                <a:lnTo>
                  <a:pt x="617601" y="264160"/>
                </a:lnTo>
                <a:lnTo>
                  <a:pt x="679958" y="244601"/>
                </a:lnTo>
                <a:lnTo>
                  <a:pt x="745109" y="225805"/>
                </a:lnTo>
                <a:lnTo>
                  <a:pt x="812926" y="208025"/>
                </a:lnTo>
                <a:lnTo>
                  <a:pt x="883665" y="191007"/>
                </a:lnTo>
                <a:lnTo>
                  <a:pt x="957072" y="174878"/>
                </a:lnTo>
                <a:lnTo>
                  <a:pt x="1033272" y="159765"/>
                </a:lnTo>
                <a:lnTo>
                  <a:pt x="1112012" y="145287"/>
                </a:lnTo>
                <a:lnTo>
                  <a:pt x="1193291" y="131825"/>
                </a:lnTo>
                <a:lnTo>
                  <a:pt x="1277112" y="119252"/>
                </a:lnTo>
                <a:lnTo>
                  <a:pt x="1363599" y="107568"/>
                </a:lnTo>
                <a:lnTo>
                  <a:pt x="1452372" y="96774"/>
                </a:lnTo>
                <a:lnTo>
                  <a:pt x="1543558" y="86867"/>
                </a:lnTo>
                <a:lnTo>
                  <a:pt x="1637030" y="77850"/>
                </a:lnTo>
                <a:lnTo>
                  <a:pt x="1831213" y="62611"/>
                </a:lnTo>
                <a:lnTo>
                  <a:pt x="1931415" y="56261"/>
                </a:lnTo>
                <a:lnTo>
                  <a:pt x="2138680" y="46481"/>
                </a:lnTo>
                <a:lnTo>
                  <a:pt x="2354199" y="40386"/>
                </a:lnTo>
                <a:lnTo>
                  <a:pt x="2577719" y="38100"/>
                </a:lnTo>
                <a:lnTo>
                  <a:pt x="3705895" y="38100"/>
                </a:lnTo>
                <a:lnTo>
                  <a:pt x="3419729" y="21208"/>
                </a:lnTo>
                <a:lnTo>
                  <a:pt x="3170682" y="10287"/>
                </a:lnTo>
                <a:lnTo>
                  <a:pt x="2928239" y="3428"/>
                </a:lnTo>
                <a:lnTo>
                  <a:pt x="2692781" y="126"/>
                </a:lnTo>
                <a:lnTo>
                  <a:pt x="2577846" y="0"/>
                </a:lnTo>
                <a:close/>
              </a:path>
              <a:path w="5901690" h="1172210">
                <a:moveTo>
                  <a:pt x="5760208" y="309754"/>
                </a:moveTo>
                <a:lnTo>
                  <a:pt x="5704078" y="339470"/>
                </a:lnTo>
                <a:lnTo>
                  <a:pt x="5893708" y="313689"/>
                </a:lnTo>
                <a:lnTo>
                  <a:pt x="5785231" y="313689"/>
                </a:lnTo>
                <a:lnTo>
                  <a:pt x="5760208" y="309754"/>
                </a:lnTo>
                <a:close/>
              </a:path>
              <a:path w="5901690" h="1172210">
                <a:moveTo>
                  <a:pt x="5788209" y="294930"/>
                </a:moveTo>
                <a:lnTo>
                  <a:pt x="5760208" y="309754"/>
                </a:lnTo>
                <a:lnTo>
                  <a:pt x="5785231" y="313689"/>
                </a:lnTo>
                <a:lnTo>
                  <a:pt x="5788209" y="294930"/>
                </a:lnTo>
                <a:close/>
              </a:path>
              <a:path w="5901690" h="1172210">
                <a:moveTo>
                  <a:pt x="5721858" y="226567"/>
                </a:moveTo>
                <a:lnTo>
                  <a:pt x="5766185" y="272166"/>
                </a:lnTo>
                <a:lnTo>
                  <a:pt x="5791200" y="276098"/>
                </a:lnTo>
                <a:lnTo>
                  <a:pt x="5785231" y="313689"/>
                </a:lnTo>
                <a:lnTo>
                  <a:pt x="5893708" y="313689"/>
                </a:lnTo>
                <a:lnTo>
                  <a:pt x="5901182" y="312674"/>
                </a:lnTo>
                <a:lnTo>
                  <a:pt x="5721858" y="226567"/>
                </a:lnTo>
                <a:close/>
              </a:path>
              <a:path w="5901690" h="1172210">
                <a:moveTo>
                  <a:pt x="3705895" y="38100"/>
                </a:moveTo>
                <a:lnTo>
                  <a:pt x="2577719" y="38100"/>
                </a:lnTo>
                <a:lnTo>
                  <a:pt x="2808859" y="39369"/>
                </a:lnTo>
                <a:lnTo>
                  <a:pt x="3047365" y="44450"/>
                </a:lnTo>
                <a:lnTo>
                  <a:pt x="3292602" y="53339"/>
                </a:lnTo>
                <a:lnTo>
                  <a:pt x="3544316" y="66039"/>
                </a:lnTo>
                <a:lnTo>
                  <a:pt x="3933570" y="92328"/>
                </a:lnTo>
                <a:lnTo>
                  <a:pt x="4200144" y="114680"/>
                </a:lnTo>
                <a:lnTo>
                  <a:pt x="4471924" y="140842"/>
                </a:lnTo>
                <a:lnTo>
                  <a:pt x="4748784" y="171068"/>
                </a:lnTo>
                <a:lnTo>
                  <a:pt x="5030089" y="205104"/>
                </a:lnTo>
                <a:lnTo>
                  <a:pt x="5315712" y="243331"/>
                </a:lnTo>
                <a:lnTo>
                  <a:pt x="5605145" y="285368"/>
                </a:lnTo>
                <a:lnTo>
                  <a:pt x="5760208" y="309754"/>
                </a:lnTo>
                <a:lnTo>
                  <a:pt x="5788209" y="294930"/>
                </a:lnTo>
                <a:lnTo>
                  <a:pt x="5610987" y="247776"/>
                </a:lnTo>
                <a:lnTo>
                  <a:pt x="5321172" y="205612"/>
                </a:lnTo>
                <a:lnTo>
                  <a:pt x="5035169" y="167386"/>
                </a:lnTo>
                <a:lnTo>
                  <a:pt x="4753356" y="133223"/>
                </a:lnTo>
                <a:lnTo>
                  <a:pt x="4476115" y="102996"/>
                </a:lnTo>
                <a:lnTo>
                  <a:pt x="4203827" y="76707"/>
                </a:lnTo>
                <a:lnTo>
                  <a:pt x="3936618" y="54355"/>
                </a:lnTo>
                <a:lnTo>
                  <a:pt x="3705895" y="38100"/>
                </a:lnTo>
                <a:close/>
              </a:path>
              <a:path w="5901690" h="1172210">
                <a:moveTo>
                  <a:pt x="5766185" y="272166"/>
                </a:moveTo>
                <a:lnTo>
                  <a:pt x="5788224" y="294837"/>
                </a:lnTo>
                <a:lnTo>
                  <a:pt x="5791200" y="276098"/>
                </a:lnTo>
                <a:lnTo>
                  <a:pt x="5766185" y="27216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8561" y="1828800"/>
            <a:ext cx="3829050" cy="1351915"/>
          </a:xfrm>
          <a:custGeom>
            <a:avLst/>
            <a:gdLst/>
            <a:ahLst/>
            <a:cxnLst/>
            <a:rect l="l" t="t" r="r" b="b"/>
            <a:pathLst>
              <a:path w="3829050" h="1351914">
                <a:moveTo>
                  <a:pt x="189991" y="1237488"/>
                </a:moveTo>
                <a:lnTo>
                  <a:pt x="0" y="1296289"/>
                </a:lnTo>
                <a:lnTo>
                  <a:pt x="191008" y="1351788"/>
                </a:lnTo>
                <a:lnTo>
                  <a:pt x="140156" y="1314323"/>
                </a:lnTo>
                <a:lnTo>
                  <a:pt x="114426" y="1314323"/>
                </a:lnTo>
                <a:lnTo>
                  <a:pt x="114173" y="1276223"/>
                </a:lnTo>
                <a:lnTo>
                  <a:pt x="139563" y="1275986"/>
                </a:lnTo>
                <a:lnTo>
                  <a:pt x="189991" y="1237488"/>
                </a:lnTo>
                <a:close/>
              </a:path>
              <a:path w="3829050" h="1351914">
                <a:moveTo>
                  <a:pt x="114300" y="1295273"/>
                </a:moveTo>
                <a:lnTo>
                  <a:pt x="114426" y="1314323"/>
                </a:lnTo>
                <a:lnTo>
                  <a:pt x="139835" y="1314086"/>
                </a:lnTo>
                <a:lnTo>
                  <a:pt x="114300" y="1295273"/>
                </a:lnTo>
                <a:close/>
              </a:path>
              <a:path w="3829050" h="1351914">
                <a:moveTo>
                  <a:pt x="139835" y="1314086"/>
                </a:moveTo>
                <a:lnTo>
                  <a:pt x="114426" y="1314323"/>
                </a:lnTo>
                <a:lnTo>
                  <a:pt x="140156" y="1314323"/>
                </a:lnTo>
                <a:lnTo>
                  <a:pt x="139835" y="1314086"/>
                </a:lnTo>
                <a:close/>
              </a:path>
              <a:path w="3829050" h="1351914">
                <a:moveTo>
                  <a:pt x="3790949" y="0"/>
                </a:moveTo>
                <a:lnTo>
                  <a:pt x="3786378" y="63880"/>
                </a:lnTo>
                <a:lnTo>
                  <a:pt x="3772154" y="127253"/>
                </a:lnTo>
                <a:lnTo>
                  <a:pt x="3748913" y="189737"/>
                </a:lnTo>
                <a:lnTo>
                  <a:pt x="3716528" y="251587"/>
                </a:lnTo>
                <a:lnTo>
                  <a:pt x="3675126" y="312674"/>
                </a:lnTo>
                <a:lnTo>
                  <a:pt x="3651122" y="342900"/>
                </a:lnTo>
                <a:lnTo>
                  <a:pt x="3624961" y="372872"/>
                </a:lnTo>
                <a:lnTo>
                  <a:pt x="3596513" y="402589"/>
                </a:lnTo>
                <a:lnTo>
                  <a:pt x="3566160" y="432053"/>
                </a:lnTo>
                <a:lnTo>
                  <a:pt x="3533520" y="461137"/>
                </a:lnTo>
                <a:lnTo>
                  <a:pt x="3498977" y="489965"/>
                </a:lnTo>
                <a:lnTo>
                  <a:pt x="3462146" y="518540"/>
                </a:lnTo>
                <a:lnTo>
                  <a:pt x="3423539" y="546735"/>
                </a:lnTo>
                <a:lnTo>
                  <a:pt x="3382898" y="574548"/>
                </a:lnTo>
                <a:lnTo>
                  <a:pt x="3340227" y="601979"/>
                </a:lnTo>
                <a:lnTo>
                  <a:pt x="3295649" y="629158"/>
                </a:lnTo>
                <a:lnTo>
                  <a:pt x="3249294" y="655827"/>
                </a:lnTo>
                <a:lnTo>
                  <a:pt x="3200908" y="682116"/>
                </a:lnTo>
                <a:lnTo>
                  <a:pt x="3150996" y="708025"/>
                </a:lnTo>
                <a:lnTo>
                  <a:pt x="3099054" y="733551"/>
                </a:lnTo>
                <a:lnTo>
                  <a:pt x="3045333" y="758444"/>
                </a:lnTo>
                <a:lnTo>
                  <a:pt x="2989834" y="783082"/>
                </a:lnTo>
                <a:lnTo>
                  <a:pt x="2932938" y="807212"/>
                </a:lnTo>
                <a:lnTo>
                  <a:pt x="2874137" y="830834"/>
                </a:lnTo>
                <a:lnTo>
                  <a:pt x="2813685" y="853948"/>
                </a:lnTo>
                <a:lnTo>
                  <a:pt x="2751709" y="876553"/>
                </a:lnTo>
                <a:lnTo>
                  <a:pt x="2688082" y="898778"/>
                </a:lnTo>
                <a:lnTo>
                  <a:pt x="2622804" y="920369"/>
                </a:lnTo>
                <a:lnTo>
                  <a:pt x="2556383" y="941451"/>
                </a:lnTo>
                <a:lnTo>
                  <a:pt x="2418588" y="981963"/>
                </a:lnTo>
                <a:lnTo>
                  <a:pt x="2275078" y="1020317"/>
                </a:lnTo>
                <a:lnTo>
                  <a:pt x="2126107" y="1056386"/>
                </a:lnTo>
                <a:lnTo>
                  <a:pt x="1971929" y="1090040"/>
                </a:lnTo>
                <a:lnTo>
                  <a:pt x="1812797" y="1121155"/>
                </a:lnTo>
                <a:lnTo>
                  <a:pt x="1648840" y="1149730"/>
                </a:lnTo>
                <a:lnTo>
                  <a:pt x="1480565" y="1175512"/>
                </a:lnTo>
                <a:lnTo>
                  <a:pt x="1307845" y="1198752"/>
                </a:lnTo>
                <a:lnTo>
                  <a:pt x="1131189" y="1219073"/>
                </a:lnTo>
                <a:lnTo>
                  <a:pt x="950595" y="1236472"/>
                </a:lnTo>
                <a:lnTo>
                  <a:pt x="766699" y="1250950"/>
                </a:lnTo>
                <a:lnTo>
                  <a:pt x="579374" y="1262252"/>
                </a:lnTo>
                <a:lnTo>
                  <a:pt x="389127" y="1270508"/>
                </a:lnTo>
                <a:lnTo>
                  <a:pt x="195834" y="1275461"/>
                </a:lnTo>
                <a:lnTo>
                  <a:pt x="139563" y="1275986"/>
                </a:lnTo>
                <a:lnTo>
                  <a:pt x="114300" y="1295273"/>
                </a:lnTo>
                <a:lnTo>
                  <a:pt x="139835" y="1314086"/>
                </a:lnTo>
                <a:lnTo>
                  <a:pt x="196214" y="1313561"/>
                </a:lnTo>
                <a:lnTo>
                  <a:pt x="390016" y="1308608"/>
                </a:lnTo>
                <a:lnTo>
                  <a:pt x="581151" y="1300352"/>
                </a:lnTo>
                <a:lnTo>
                  <a:pt x="768985" y="1288923"/>
                </a:lnTo>
                <a:lnTo>
                  <a:pt x="953642" y="1274445"/>
                </a:lnTo>
                <a:lnTo>
                  <a:pt x="1134872" y="1257046"/>
                </a:lnTo>
                <a:lnTo>
                  <a:pt x="1312164" y="1236599"/>
                </a:lnTo>
                <a:lnTo>
                  <a:pt x="1485518" y="1213358"/>
                </a:lnTo>
                <a:lnTo>
                  <a:pt x="1654683" y="1187323"/>
                </a:lnTo>
                <a:lnTo>
                  <a:pt x="1819274" y="1158748"/>
                </a:lnTo>
                <a:lnTo>
                  <a:pt x="1979294" y="1127378"/>
                </a:lnTo>
                <a:lnTo>
                  <a:pt x="2134235" y="1093597"/>
                </a:lnTo>
                <a:lnTo>
                  <a:pt x="2283967" y="1057402"/>
                </a:lnTo>
                <a:lnTo>
                  <a:pt x="2428493" y="1018794"/>
                </a:lnTo>
                <a:lnTo>
                  <a:pt x="2567178" y="978026"/>
                </a:lnTo>
                <a:lnTo>
                  <a:pt x="2634361" y="956690"/>
                </a:lnTo>
                <a:lnTo>
                  <a:pt x="2700019" y="934974"/>
                </a:lnTo>
                <a:lnTo>
                  <a:pt x="2764282" y="912622"/>
                </a:lnTo>
                <a:lnTo>
                  <a:pt x="2826766" y="889762"/>
                </a:lnTo>
                <a:lnTo>
                  <a:pt x="2887726" y="866394"/>
                </a:lnTo>
                <a:lnTo>
                  <a:pt x="2947035" y="842517"/>
                </a:lnTo>
                <a:lnTo>
                  <a:pt x="3004692" y="818134"/>
                </a:lnTo>
                <a:lnTo>
                  <a:pt x="3060699" y="793369"/>
                </a:lnTo>
                <a:lnTo>
                  <a:pt x="3115056" y="767969"/>
                </a:lnTo>
                <a:lnTo>
                  <a:pt x="3167761" y="742188"/>
                </a:lnTo>
                <a:lnTo>
                  <a:pt x="3218434" y="715899"/>
                </a:lnTo>
                <a:lnTo>
                  <a:pt x="3267456" y="689355"/>
                </a:lnTo>
                <a:lnTo>
                  <a:pt x="3314699" y="662051"/>
                </a:lnTo>
                <a:lnTo>
                  <a:pt x="3360039" y="634491"/>
                </a:lnTo>
                <a:lnTo>
                  <a:pt x="3403472" y="606551"/>
                </a:lnTo>
                <a:lnTo>
                  <a:pt x="3445002" y="578230"/>
                </a:lnTo>
                <a:lnTo>
                  <a:pt x="3484626" y="549275"/>
                </a:lnTo>
                <a:lnTo>
                  <a:pt x="3522344" y="520064"/>
                </a:lnTo>
                <a:lnTo>
                  <a:pt x="3557905" y="490347"/>
                </a:lnTo>
                <a:lnTo>
                  <a:pt x="3591560" y="460501"/>
                </a:lnTo>
                <a:lnTo>
                  <a:pt x="3623056" y="429895"/>
                </a:lnTo>
                <a:lnTo>
                  <a:pt x="3652519" y="399288"/>
                </a:lnTo>
                <a:lnTo>
                  <a:pt x="3679824" y="368046"/>
                </a:lnTo>
                <a:lnTo>
                  <a:pt x="3704970" y="336423"/>
                </a:lnTo>
                <a:lnTo>
                  <a:pt x="3727958" y="304546"/>
                </a:lnTo>
                <a:lnTo>
                  <a:pt x="3748659" y="272034"/>
                </a:lnTo>
                <a:lnTo>
                  <a:pt x="3783203" y="206375"/>
                </a:lnTo>
                <a:lnTo>
                  <a:pt x="3808348" y="139319"/>
                </a:lnTo>
                <a:lnTo>
                  <a:pt x="3823716" y="70992"/>
                </a:lnTo>
                <a:lnTo>
                  <a:pt x="3829049" y="1524"/>
                </a:lnTo>
                <a:lnTo>
                  <a:pt x="3790949" y="0"/>
                </a:lnTo>
                <a:close/>
              </a:path>
              <a:path w="3829050" h="1351914">
                <a:moveTo>
                  <a:pt x="139563" y="1275986"/>
                </a:moveTo>
                <a:lnTo>
                  <a:pt x="114173" y="1276223"/>
                </a:lnTo>
                <a:lnTo>
                  <a:pt x="114300" y="1295273"/>
                </a:lnTo>
                <a:lnTo>
                  <a:pt x="139563" y="1275986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32147" y="1054608"/>
            <a:ext cx="2991611" cy="483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46575" y="1093978"/>
            <a:ext cx="2741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Sensory Neurons in</a:t>
            </a:r>
            <a:r>
              <a:rPr sz="1800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Cervix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98591" y="2121407"/>
            <a:ext cx="2077212" cy="757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613019" y="2161159"/>
            <a:ext cx="1828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494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Oxytocin </a:t>
            </a:r>
            <a:r>
              <a:rPr sz="1800" dirty="0">
                <a:solidFill>
                  <a:srgbClr val="008000"/>
                </a:solidFill>
                <a:latin typeface="Arial"/>
                <a:cs typeface="Arial"/>
              </a:rPr>
              <a:t>from  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Posterior</a:t>
            </a:r>
            <a:r>
              <a:rPr sz="1800" spc="-3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8000"/>
                </a:solidFill>
                <a:latin typeface="Arial"/>
                <a:cs typeface="Arial"/>
              </a:rPr>
              <a:t>Pituitary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94403" y="2839211"/>
            <a:ext cx="1443990" cy="1682750"/>
          </a:xfrm>
          <a:custGeom>
            <a:avLst/>
            <a:gdLst/>
            <a:ahLst/>
            <a:cxnLst/>
            <a:rect l="l" t="t" r="r" b="b"/>
            <a:pathLst>
              <a:path w="1443989" h="1682750">
                <a:moveTo>
                  <a:pt x="914400" y="0"/>
                </a:moveTo>
                <a:lnTo>
                  <a:pt x="955030" y="29071"/>
                </a:lnTo>
                <a:lnTo>
                  <a:pt x="996553" y="61118"/>
                </a:lnTo>
                <a:lnTo>
                  <a:pt x="1039862" y="99119"/>
                </a:lnTo>
                <a:lnTo>
                  <a:pt x="1085850" y="146050"/>
                </a:lnTo>
                <a:lnTo>
                  <a:pt x="1114099" y="178143"/>
                </a:lnTo>
                <a:lnTo>
                  <a:pt x="1144999" y="214986"/>
                </a:lnTo>
                <a:lnTo>
                  <a:pt x="1177296" y="255108"/>
                </a:lnTo>
                <a:lnTo>
                  <a:pt x="1209738" y="297038"/>
                </a:lnTo>
                <a:lnTo>
                  <a:pt x="1241071" y="339306"/>
                </a:lnTo>
                <a:lnTo>
                  <a:pt x="1270042" y="380441"/>
                </a:lnTo>
                <a:lnTo>
                  <a:pt x="1295400" y="418973"/>
                </a:lnTo>
                <a:lnTo>
                  <a:pt x="1324941" y="468476"/>
                </a:lnTo>
                <a:lnTo>
                  <a:pt x="1350922" y="516511"/>
                </a:lnTo>
                <a:lnTo>
                  <a:pt x="1373562" y="563923"/>
                </a:lnTo>
                <a:lnTo>
                  <a:pt x="1393082" y="611561"/>
                </a:lnTo>
                <a:lnTo>
                  <a:pt x="1409700" y="660273"/>
                </a:lnTo>
                <a:lnTo>
                  <a:pt x="1421512" y="712362"/>
                </a:lnTo>
                <a:lnTo>
                  <a:pt x="1429306" y="768194"/>
                </a:lnTo>
                <a:lnTo>
                  <a:pt x="1434370" y="822734"/>
                </a:lnTo>
                <a:lnTo>
                  <a:pt x="1437989" y="870946"/>
                </a:lnTo>
                <a:lnTo>
                  <a:pt x="1441450" y="907795"/>
                </a:lnTo>
                <a:lnTo>
                  <a:pt x="1443432" y="929028"/>
                </a:lnTo>
                <a:lnTo>
                  <a:pt x="1443212" y="932402"/>
                </a:lnTo>
                <a:lnTo>
                  <a:pt x="1442110" y="934585"/>
                </a:lnTo>
                <a:lnTo>
                  <a:pt x="1441450" y="952245"/>
                </a:lnTo>
                <a:lnTo>
                  <a:pt x="1441547" y="991818"/>
                </a:lnTo>
                <a:lnTo>
                  <a:pt x="1442418" y="1043749"/>
                </a:lnTo>
                <a:lnTo>
                  <a:pt x="1441217" y="1100728"/>
                </a:lnTo>
                <a:lnTo>
                  <a:pt x="1435100" y="1155445"/>
                </a:lnTo>
                <a:lnTo>
                  <a:pt x="1422614" y="1207055"/>
                </a:lnTo>
                <a:lnTo>
                  <a:pt x="1405509" y="1259998"/>
                </a:lnTo>
                <a:lnTo>
                  <a:pt x="1385736" y="1311465"/>
                </a:lnTo>
                <a:lnTo>
                  <a:pt x="1365250" y="1358645"/>
                </a:lnTo>
                <a:lnTo>
                  <a:pt x="1343124" y="1399930"/>
                </a:lnTo>
                <a:lnTo>
                  <a:pt x="1319212" y="1438132"/>
                </a:lnTo>
                <a:lnTo>
                  <a:pt x="1292919" y="1473071"/>
                </a:lnTo>
                <a:lnTo>
                  <a:pt x="1263650" y="1504569"/>
                </a:lnTo>
                <a:lnTo>
                  <a:pt x="1230114" y="1531407"/>
                </a:lnTo>
                <a:lnTo>
                  <a:pt x="1193006" y="1554972"/>
                </a:lnTo>
                <a:lnTo>
                  <a:pt x="1154707" y="1575560"/>
                </a:lnTo>
                <a:lnTo>
                  <a:pt x="1117600" y="1593469"/>
                </a:lnTo>
                <a:lnTo>
                  <a:pt x="1080688" y="1607361"/>
                </a:lnTo>
                <a:lnTo>
                  <a:pt x="1043955" y="1618694"/>
                </a:lnTo>
                <a:lnTo>
                  <a:pt x="971550" y="1637919"/>
                </a:lnTo>
                <a:lnTo>
                  <a:pt x="932620" y="1645495"/>
                </a:lnTo>
                <a:lnTo>
                  <a:pt x="892524" y="1651857"/>
                </a:lnTo>
                <a:lnTo>
                  <a:pt x="855428" y="1657600"/>
                </a:lnTo>
                <a:lnTo>
                  <a:pt x="825500" y="1663319"/>
                </a:lnTo>
                <a:lnTo>
                  <a:pt x="805308" y="1669420"/>
                </a:lnTo>
                <a:lnTo>
                  <a:pt x="792559" y="1676415"/>
                </a:lnTo>
                <a:lnTo>
                  <a:pt x="780405" y="1681624"/>
                </a:lnTo>
                <a:lnTo>
                  <a:pt x="762000" y="1682369"/>
                </a:lnTo>
                <a:lnTo>
                  <a:pt x="736798" y="1677541"/>
                </a:lnTo>
                <a:lnTo>
                  <a:pt x="708025" y="1668700"/>
                </a:lnTo>
                <a:lnTo>
                  <a:pt x="674489" y="1657169"/>
                </a:lnTo>
                <a:lnTo>
                  <a:pt x="635000" y="1644269"/>
                </a:lnTo>
                <a:lnTo>
                  <a:pt x="595548" y="1634261"/>
                </a:lnTo>
                <a:lnTo>
                  <a:pt x="550092" y="1625168"/>
                </a:lnTo>
                <a:lnTo>
                  <a:pt x="502137" y="1614093"/>
                </a:lnTo>
                <a:lnTo>
                  <a:pt x="455188" y="1598142"/>
                </a:lnTo>
                <a:lnTo>
                  <a:pt x="412750" y="1574419"/>
                </a:lnTo>
                <a:lnTo>
                  <a:pt x="379871" y="1545635"/>
                </a:lnTo>
                <a:lnTo>
                  <a:pt x="348177" y="1510142"/>
                </a:lnTo>
                <a:lnTo>
                  <a:pt x="318071" y="1470501"/>
                </a:lnTo>
                <a:lnTo>
                  <a:pt x="289955" y="1429272"/>
                </a:lnTo>
                <a:lnTo>
                  <a:pt x="264230" y="1389016"/>
                </a:lnTo>
                <a:lnTo>
                  <a:pt x="241300" y="1352295"/>
                </a:lnTo>
                <a:lnTo>
                  <a:pt x="211103" y="1299428"/>
                </a:lnTo>
                <a:lnTo>
                  <a:pt x="186705" y="1247298"/>
                </a:lnTo>
                <a:lnTo>
                  <a:pt x="167380" y="1198455"/>
                </a:lnTo>
                <a:lnTo>
                  <a:pt x="152400" y="1155445"/>
                </a:lnTo>
                <a:lnTo>
                  <a:pt x="141154" y="1118735"/>
                </a:lnTo>
                <a:lnTo>
                  <a:pt x="132951" y="1060791"/>
                </a:lnTo>
                <a:lnTo>
                  <a:pt x="133350" y="1034795"/>
                </a:lnTo>
                <a:lnTo>
                  <a:pt x="137715" y="983202"/>
                </a:lnTo>
                <a:lnTo>
                  <a:pt x="158750" y="945895"/>
                </a:lnTo>
                <a:lnTo>
                  <a:pt x="203152" y="926496"/>
                </a:lnTo>
                <a:lnTo>
                  <a:pt x="233277" y="925393"/>
                </a:lnTo>
                <a:lnTo>
                  <a:pt x="266700" y="933195"/>
                </a:lnTo>
                <a:lnTo>
                  <a:pt x="304105" y="951188"/>
                </a:lnTo>
                <a:lnTo>
                  <a:pt x="346868" y="978265"/>
                </a:lnTo>
                <a:lnTo>
                  <a:pt x="390822" y="1009794"/>
                </a:lnTo>
                <a:lnTo>
                  <a:pt x="431800" y="1041145"/>
                </a:lnTo>
                <a:lnTo>
                  <a:pt x="468012" y="1073044"/>
                </a:lnTo>
                <a:lnTo>
                  <a:pt x="502618" y="1108217"/>
                </a:lnTo>
                <a:lnTo>
                  <a:pt x="535152" y="1141604"/>
                </a:lnTo>
                <a:lnTo>
                  <a:pt x="565150" y="1168145"/>
                </a:lnTo>
                <a:lnTo>
                  <a:pt x="593641" y="1186797"/>
                </a:lnTo>
                <a:lnTo>
                  <a:pt x="620490" y="1200864"/>
                </a:lnTo>
                <a:lnTo>
                  <a:pt x="643481" y="1208097"/>
                </a:lnTo>
                <a:lnTo>
                  <a:pt x="660400" y="1206245"/>
                </a:lnTo>
                <a:lnTo>
                  <a:pt x="669643" y="1191809"/>
                </a:lnTo>
                <a:lnTo>
                  <a:pt x="673671" y="1166955"/>
                </a:lnTo>
                <a:lnTo>
                  <a:pt x="672651" y="1137933"/>
                </a:lnTo>
                <a:lnTo>
                  <a:pt x="653405" y="1086441"/>
                </a:lnTo>
                <a:lnTo>
                  <a:pt x="610046" y="1036665"/>
                </a:lnTo>
                <a:lnTo>
                  <a:pt x="555738" y="979729"/>
                </a:lnTo>
                <a:lnTo>
                  <a:pt x="524621" y="948277"/>
                </a:lnTo>
                <a:lnTo>
                  <a:pt x="489956" y="915634"/>
                </a:lnTo>
                <a:lnTo>
                  <a:pt x="450850" y="882395"/>
                </a:lnTo>
                <a:lnTo>
                  <a:pt x="413562" y="855407"/>
                </a:lnTo>
                <a:lnTo>
                  <a:pt x="372008" y="828950"/>
                </a:lnTo>
                <a:lnTo>
                  <a:pt x="328777" y="802029"/>
                </a:lnTo>
                <a:lnTo>
                  <a:pt x="286461" y="773651"/>
                </a:lnTo>
                <a:lnTo>
                  <a:pt x="247650" y="742823"/>
                </a:lnTo>
                <a:lnTo>
                  <a:pt x="210484" y="707492"/>
                </a:lnTo>
                <a:lnTo>
                  <a:pt x="174172" y="669516"/>
                </a:lnTo>
                <a:lnTo>
                  <a:pt x="139933" y="630790"/>
                </a:lnTo>
                <a:lnTo>
                  <a:pt x="108986" y="593210"/>
                </a:lnTo>
                <a:lnTo>
                  <a:pt x="82550" y="558673"/>
                </a:lnTo>
                <a:lnTo>
                  <a:pt x="55131" y="518689"/>
                </a:lnTo>
                <a:lnTo>
                  <a:pt x="33512" y="481504"/>
                </a:lnTo>
                <a:lnTo>
                  <a:pt x="15773" y="446391"/>
                </a:lnTo>
                <a:lnTo>
                  <a:pt x="0" y="412623"/>
                </a:lnTo>
              </a:path>
            </a:pathLst>
          </a:custGeom>
          <a:ln w="57912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18403" y="3569208"/>
            <a:ext cx="1557527" cy="7574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32830" y="3609213"/>
            <a:ext cx="1305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Myometrial  C</a:t>
            </a: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o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ntr</a:t>
            </a: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003399"/>
                </a:solidFill>
                <a:latin typeface="Arial"/>
                <a:cs typeface="Arial"/>
              </a:rPr>
              <a:t>ctio</a:t>
            </a:r>
            <a:r>
              <a:rPr sz="1800" spc="-15" dirty="0">
                <a:solidFill>
                  <a:srgbClr val="003399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003399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9988" y="1136903"/>
            <a:ext cx="8522208" cy="5536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6183" y="867536"/>
            <a:ext cx="8086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6F2F9F"/>
                </a:solidFill>
                <a:latin typeface="Calibri"/>
                <a:cs typeface="Calibri"/>
              </a:rPr>
              <a:t>HORMONAL CHANGES </a:t>
            </a:r>
            <a:r>
              <a:rPr sz="2800" spc="-25" dirty="0">
                <a:solidFill>
                  <a:srgbClr val="6F2F9F"/>
                </a:solidFill>
                <a:latin typeface="Calibri"/>
                <a:cs typeface="Calibri"/>
              </a:rPr>
              <a:t>ASSOCIATED </a:t>
            </a:r>
            <a:r>
              <a:rPr sz="2800" spc="-5" dirty="0">
                <a:solidFill>
                  <a:srgbClr val="6F2F9F"/>
                </a:solidFill>
                <a:latin typeface="Calibri"/>
                <a:cs typeface="Calibri"/>
              </a:rPr>
              <a:t>WITH</a:t>
            </a:r>
            <a:r>
              <a:rPr sz="2800" spc="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6F2F9F"/>
                </a:solidFill>
                <a:latin typeface="Calibri"/>
                <a:cs typeface="Calibri"/>
              </a:rPr>
              <a:t>PARTURITION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62527" y="636523"/>
            <a:ext cx="7461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FETAL ADRENAL CHANGES</a:t>
            </a:r>
            <a:r>
              <a:rPr sz="4000" spc="10" dirty="0"/>
              <a:t> </a:t>
            </a:r>
            <a:r>
              <a:rPr sz="4000" spc="-10" dirty="0"/>
              <a:t>WITH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470642" y="1185163"/>
            <a:ext cx="958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latin typeface="Myanmar Text"/>
                <a:cs typeface="Myanmar Text"/>
              </a:rPr>
              <a:t>AGE</a:t>
            </a:r>
            <a:endParaRPr sz="40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4200" y="1295400"/>
            <a:ext cx="0" cy="4648200"/>
          </a:xfrm>
          <a:custGeom>
            <a:avLst/>
            <a:gdLst/>
            <a:ahLst/>
            <a:cxnLst/>
            <a:rect l="l" t="t" r="r" b="b"/>
            <a:pathLst>
              <a:path h="4648200">
                <a:moveTo>
                  <a:pt x="0" y="0"/>
                </a:moveTo>
                <a:lnTo>
                  <a:pt x="0" y="464820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4200" y="5943600"/>
            <a:ext cx="5105400" cy="0"/>
          </a:xfrm>
          <a:custGeom>
            <a:avLst/>
            <a:gdLst/>
            <a:ahLst/>
            <a:cxnLst/>
            <a:rect l="l" t="t" r="r" b="b"/>
            <a:pathLst>
              <a:path w="5105400">
                <a:moveTo>
                  <a:pt x="0" y="0"/>
                </a:moveTo>
                <a:lnTo>
                  <a:pt x="51054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95600" y="5943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95600" y="2133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95600" y="5181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600" y="1371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600" y="4419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3657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2895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213360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2286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05343" y="5954267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95344" y="5954267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43343" y="5954267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33344" y="5954267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81344" y="5954267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19344" y="5954267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57344" y="5954267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95344" y="5954267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859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111926" y="1952635"/>
            <a:ext cx="366395" cy="3201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b="1" spc="-5" dirty="0">
                <a:latin typeface="Arial"/>
                <a:cs typeface="Arial"/>
              </a:rPr>
              <a:t>Adrenal </a:t>
            </a:r>
            <a:r>
              <a:rPr sz="2400" b="1" dirty="0">
                <a:latin typeface="Arial"/>
                <a:cs typeface="Arial"/>
              </a:rPr>
              <a:t>Gland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Weight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124961" y="1448561"/>
            <a:ext cx="5029200" cy="4511040"/>
          </a:xfrm>
          <a:custGeom>
            <a:avLst/>
            <a:gdLst/>
            <a:ahLst/>
            <a:cxnLst/>
            <a:rect l="l" t="t" r="r" b="b"/>
            <a:pathLst>
              <a:path w="5029200" h="4511040">
                <a:moveTo>
                  <a:pt x="0" y="4496308"/>
                </a:moveTo>
                <a:lnTo>
                  <a:pt x="28504" y="4502481"/>
                </a:lnTo>
                <a:lnTo>
                  <a:pt x="60988" y="4507596"/>
                </a:lnTo>
                <a:lnTo>
                  <a:pt x="101155" y="4510595"/>
                </a:lnTo>
                <a:lnTo>
                  <a:pt x="152710" y="4510419"/>
                </a:lnTo>
                <a:lnTo>
                  <a:pt x="219357" y="4506009"/>
                </a:lnTo>
                <a:lnTo>
                  <a:pt x="304800" y="4496308"/>
                </a:lnTo>
                <a:lnTo>
                  <a:pt x="339092" y="4491683"/>
                </a:lnTo>
                <a:lnTo>
                  <a:pt x="374796" y="4487244"/>
                </a:lnTo>
                <a:lnTo>
                  <a:pt x="412004" y="4482843"/>
                </a:lnTo>
                <a:lnTo>
                  <a:pt x="450809" y="4478336"/>
                </a:lnTo>
                <a:lnTo>
                  <a:pt x="491306" y="4473577"/>
                </a:lnTo>
                <a:lnTo>
                  <a:pt x="533586" y="4468421"/>
                </a:lnTo>
                <a:lnTo>
                  <a:pt x="577742" y="4462722"/>
                </a:lnTo>
                <a:lnTo>
                  <a:pt x="623869" y="4456334"/>
                </a:lnTo>
                <a:lnTo>
                  <a:pt x="672058" y="4449113"/>
                </a:lnTo>
                <a:lnTo>
                  <a:pt x="722403" y="4440913"/>
                </a:lnTo>
                <a:lnTo>
                  <a:pt x="774997" y="4431589"/>
                </a:lnTo>
                <a:lnTo>
                  <a:pt x="829933" y="4420994"/>
                </a:lnTo>
                <a:lnTo>
                  <a:pt x="887304" y="4408984"/>
                </a:lnTo>
                <a:lnTo>
                  <a:pt x="947203" y="4395414"/>
                </a:lnTo>
                <a:lnTo>
                  <a:pt x="1009723" y="4380137"/>
                </a:lnTo>
                <a:lnTo>
                  <a:pt x="1074958" y="4363008"/>
                </a:lnTo>
                <a:lnTo>
                  <a:pt x="1143000" y="4343882"/>
                </a:lnTo>
                <a:lnTo>
                  <a:pt x="1180820" y="4332939"/>
                </a:lnTo>
                <a:lnTo>
                  <a:pt x="1220390" y="4321547"/>
                </a:lnTo>
                <a:lnTo>
                  <a:pt x="1261597" y="4309716"/>
                </a:lnTo>
                <a:lnTo>
                  <a:pt x="1304329" y="4297452"/>
                </a:lnTo>
                <a:lnTo>
                  <a:pt x="1348475" y="4284763"/>
                </a:lnTo>
                <a:lnTo>
                  <a:pt x="1393924" y="4271658"/>
                </a:lnTo>
                <a:lnTo>
                  <a:pt x="1440563" y="4258144"/>
                </a:lnTo>
                <a:lnTo>
                  <a:pt x="1488281" y="4244229"/>
                </a:lnTo>
                <a:lnTo>
                  <a:pt x="1536966" y="4229921"/>
                </a:lnTo>
                <a:lnTo>
                  <a:pt x="1586507" y="4215228"/>
                </a:lnTo>
                <a:lnTo>
                  <a:pt x="1636793" y="4200158"/>
                </a:lnTo>
                <a:lnTo>
                  <a:pt x="1687710" y="4184717"/>
                </a:lnTo>
                <a:lnTo>
                  <a:pt x="1739149" y="4168915"/>
                </a:lnTo>
                <a:lnTo>
                  <a:pt x="1790997" y="4152760"/>
                </a:lnTo>
                <a:lnTo>
                  <a:pt x="1843143" y="4136258"/>
                </a:lnTo>
                <a:lnTo>
                  <a:pt x="1895475" y="4119418"/>
                </a:lnTo>
                <a:lnTo>
                  <a:pt x="1947881" y="4102247"/>
                </a:lnTo>
                <a:lnTo>
                  <a:pt x="2000250" y="4084754"/>
                </a:lnTo>
                <a:lnTo>
                  <a:pt x="2052470" y="4066946"/>
                </a:lnTo>
                <a:lnTo>
                  <a:pt x="2104429" y="4048832"/>
                </a:lnTo>
                <a:lnTo>
                  <a:pt x="2156017" y="4030418"/>
                </a:lnTo>
                <a:lnTo>
                  <a:pt x="2207121" y="4011714"/>
                </a:lnTo>
                <a:lnTo>
                  <a:pt x="2257629" y="3992726"/>
                </a:lnTo>
                <a:lnTo>
                  <a:pt x="2307431" y="3973463"/>
                </a:lnTo>
                <a:lnTo>
                  <a:pt x="2356414" y="3953932"/>
                </a:lnTo>
                <a:lnTo>
                  <a:pt x="2404467" y="3934141"/>
                </a:lnTo>
                <a:lnTo>
                  <a:pt x="2451478" y="3914098"/>
                </a:lnTo>
                <a:lnTo>
                  <a:pt x="2497335" y="3893811"/>
                </a:lnTo>
                <a:lnTo>
                  <a:pt x="2541928" y="3873288"/>
                </a:lnTo>
                <a:lnTo>
                  <a:pt x="2585144" y="3852537"/>
                </a:lnTo>
                <a:lnTo>
                  <a:pt x="2626872" y="3831565"/>
                </a:lnTo>
                <a:lnTo>
                  <a:pt x="2667000" y="3810380"/>
                </a:lnTo>
                <a:lnTo>
                  <a:pt x="2714407" y="3783934"/>
                </a:lnTo>
                <a:lnTo>
                  <a:pt x="2760355" y="3757322"/>
                </a:lnTo>
                <a:lnTo>
                  <a:pt x="2804934" y="3730509"/>
                </a:lnTo>
                <a:lnTo>
                  <a:pt x="2848231" y="3703456"/>
                </a:lnTo>
                <a:lnTo>
                  <a:pt x="2890337" y="3676126"/>
                </a:lnTo>
                <a:lnTo>
                  <a:pt x="2931341" y="3648482"/>
                </a:lnTo>
                <a:lnTo>
                  <a:pt x="2971332" y="3620487"/>
                </a:lnTo>
                <a:lnTo>
                  <a:pt x="3010400" y="3592104"/>
                </a:lnTo>
                <a:lnTo>
                  <a:pt x="3048634" y="3563294"/>
                </a:lnTo>
                <a:lnTo>
                  <a:pt x="3086124" y="3534021"/>
                </a:lnTo>
                <a:lnTo>
                  <a:pt x="3122958" y="3504247"/>
                </a:lnTo>
                <a:lnTo>
                  <a:pt x="3159226" y="3473936"/>
                </a:lnTo>
                <a:lnTo>
                  <a:pt x="3195018" y="3443049"/>
                </a:lnTo>
                <a:lnTo>
                  <a:pt x="3230422" y="3411549"/>
                </a:lnTo>
                <a:lnTo>
                  <a:pt x="3265529" y="3379400"/>
                </a:lnTo>
                <a:lnTo>
                  <a:pt x="3300427" y="3346563"/>
                </a:lnTo>
                <a:lnTo>
                  <a:pt x="3335206" y="3313001"/>
                </a:lnTo>
                <a:lnTo>
                  <a:pt x="3369955" y="3278678"/>
                </a:lnTo>
                <a:lnTo>
                  <a:pt x="3404764" y="3243555"/>
                </a:lnTo>
                <a:lnTo>
                  <a:pt x="3439722" y="3207596"/>
                </a:lnTo>
                <a:lnTo>
                  <a:pt x="3474918" y="3170763"/>
                </a:lnTo>
                <a:lnTo>
                  <a:pt x="3510442" y="3133018"/>
                </a:lnTo>
                <a:lnTo>
                  <a:pt x="3546382" y="3094325"/>
                </a:lnTo>
                <a:lnTo>
                  <a:pt x="3582829" y="3054646"/>
                </a:lnTo>
                <a:lnTo>
                  <a:pt x="3619872" y="3013943"/>
                </a:lnTo>
                <a:lnTo>
                  <a:pt x="3657599" y="2972181"/>
                </a:lnTo>
                <a:lnTo>
                  <a:pt x="3686853" y="2939314"/>
                </a:lnTo>
                <a:lnTo>
                  <a:pt x="3716605" y="2905746"/>
                </a:lnTo>
                <a:lnTo>
                  <a:pt x="3746806" y="2871500"/>
                </a:lnTo>
                <a:lnTo>
                  <a:pt x="3777409" y="2836600"/>
                </a:lnTo>
                <a:lnTo>
                  <a:pt x="3808368" y="2801068"/>
                </a:lnTo>
                <a:lnTo>
                  <a:pt x="3839635" y="2764927"/>
                </a:lnTo>
                <a:lnTo>
                  <a:pt x="3871163" y="2728202"/>
                </a:lnTo>
                <a:lnTo>
                  <a:pt x="3902905" y="2690915"/>
                </a:lnTo>
                <a:lnTo>
                  <a:pt x="3934812" y="2653089"/>
                </a:lnTo>
                <a:lnTo>
                  <a:pt x="3966838" y="2614747"/>
                </a:lnTo>
                <a:lnTo>
                  <a:pt x="3998936" y="2575914"/>
                </a:lnTo>
                <a:lnTo>
                  <a:pt x="4031059" y="2536612"/>
                </a:lnTo>
                <a:lnTo>
                  <a:pt x="4063158" y="2496864"/>
                </a:lnTo>
                <a:lnTo>
                  <a:pt x="4095187" y="2456693"/>
                </a:lnTo>
                <a:lnTo>
                  <a:pt x="4127099" y="2416123"/>
                </a:lnTo>
                <a:lnTo>
                  <a:pt x="4158846" y="2375177"/>
                </a:lnTo>
                <a:lnTo>
                  <a:pt x="4190380" y="2333879"/>
                </a:lnTo>
                <a:lnTo>
                  <a:pt x="4221656" y="2292250"/>
                </a:lnTo>
                <a:lnTo>
                  <a:pt x="4252624" y="2250316"/>
                </a:lnTo>
                <a:lnTo>
                  <a:pt x="4283239" y="2208098"/>
                </a:lnTo>
                <a:lnTo>
                  <a:pt x="4313452" y="2165620"/>
                </a:lnTo>
                <a:lnTo>
                  <a:pt x="4343217" y="2122906"/>
                </a:lnTo>
                <a:lnTo>
                  <a:pt x="4372487" y="2079978"/>
                </a:lnTo>
                <a:lnTo>
                  <a:pt x="4401213" y="2036860"/>
                </a:lnTo>
                <a:lnTo>
                  <a:pt x="4429348" y="1993575"/>
                </a:lnTo>
                <a:lnTo>
                  <a:pt x="4456846" y="1950146"/>
                </a:lnTo>
                <a:lnTo>
                  <a:pt x="4483659" y="1906597"/>
                </a:lnTo>
                <a:lnTo>
                  <a:pt x="4509740" y="1862950"/>
                </a:lnTo>
                <a:lnTo>
                  <a:pt x="4535041" y="1819229"/>
                </a:lnTo>
                <a:lnTo>
                  <a:pt x="4559516" y="1775457"/>
                </a:lnTo>
                <a:lnTo>
                  <a:pt x="4583116" y="1731658"/>
                </a:lnTo>
                <a:lnTo>
                  <a:pt x="4605795" y="1687854"/>
                </a:lnTo>
                <a:lnTo>
                  <a:pt x="4627505" y="1644069"/>
                </a:lnTo>
                <a:lnTo>
                  <a:pt x="4648199" y="1600327"/>
                </a:lnTo>
                <a:lnTo>
                  <a:pt x="4668566" y="1555143"/>
                </a:lnTo>
                <a:lnTo>
                  <a:pt x="4688118" y="1509654"/>
                </a:lnTo>
                <a:lnTo>
                  <a:pt x="4706881" y="1463868"/>
                </a:lnTo>
                <a:lnTo>
                  <a:pt x="4724881" y="1417795"/>
                </a:lnTo>
                <a:lnTo>
                  <a:pt x="4742143" y="1371445"/>
                </a:lnTo>
                <a:lnTo>
                  <a:pt x="4758692" y="1324828"/>
                </a:lnTo>
                <a:lnTo>
                  <a:pt x="4774555" y="1277952"/>
                </a:lnTo>
                <a:lnTo>
                  <a:pt x="4789756" y="1230828"/>
                </a:lnTo>
                <a:lnTo>
                  <a:pt x="4804321" y="1183465"/>
                </a:lnTo>
                <a:lnTo>
                  <a:pt x="4818275" y="1135872"/>
                </a:lnTo>
                <a:lnTo>
                  <a:pt x="4831644" y="1088060"/>
                </a:lnTo>
                <a:lnTo>
                  <a:pt x="4844453" y="1040038"/>
                </a:lnTo>
                <a:lnTo>
                  <a:pt x="4856728" y="991815"/>
                </a:lnTo>
                <a:lnTo>
                  <a:pt x="4868494" y="943401"/>
                </a:lnTo>
                <a:lnTo>
                  <a:pt x="4879777" y="894806"/>
                </a:lnTo>
                <a:lnTo>
                  <a:pt x="4890601" y="846039"/>
                </a:lnTo>
                <a:lnTo>
                  <a:pt x="4900993" y="797110"/>
                </a:lnTo>
                <a:lnTo>
                  <a:pt x="4910978" y="748028"/>
                </a:lnTo>
                <a:lnTo>
                  <a:pt x="4920581" y="698803"/>
                </a:lnTo>
                <a:lnTo>
                  <a:pt x="4929828" y="649445"/>
                </a:lnTo>
                <a:lnTo>
                  <a:pt x="4938744" y="599962"/>
                </a:lnTo>
                <a:lnTo>
                  <a:pt x="4947355" y="550366"/>
                </a:lnTo>
                <a:lnTo>
                  <a:pt x="4955686" y="500664"/>
                </a:lnTo>
                <a:lnTo>
                  <a:pt x="4963763" y="450868"/>
                </a:lnTo>
                <a:lnTo>
                  <a:pt x="4971610" y="400986"/>
                </a:lnTo>
                <a:lnTo>
                  <a:pt x="4979254" y="351028"/>
                </a:lnTo>
                <a:lnTo>
                  <a:pt x="4986720" y="301003"/>
                </a:lnTo>
                <a:lnTo>
                  <a:pt x="4994033" y="250922"/>
                </a:lnTo>
                <a:lnTo>
                  <a:pt x="5001219" y="200794"/>
                </a:lnTo>
                <a:lnTo>
                  <a:pt x="5008303" y="150628"/>
                </a:lnTo>
                <a:lnTo>
                  <a:pt x="5015311" y="100434"/>
                </a:lnTo>
                <a:lnTo>
                  <a:pt x="5022268" y="50221"/>
                </a:lnTo>
                <a:lnTo>
                  <a:pt x="5029199" y="0"/>
                </a:lnTo>
              </a:path>
            </a:pathLst>
          </a:custGeom>
          <a:ln w="38100">
            <a:solidFill>
              <a:srgbClr val="00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71104" y="2820161"/>
            <a:ext cx="114300" cy="2590800"/>
          </a:xfrm>
          <a:custGeom>
            <a:avLst/>
            <a:gdLst/>
            <a:ahLst/>
            <a:cxnLst/>
            <a:rect l="l" t="t" r="r" b="b"/>
            <a:pathLst>
              <a:path w="114300" h="2590800">
                <a:moveTo>
                  <a:pt x="57150" y="114300"/>
                </a:moveTo>
                <a:lnTo>
                  <a:pt x="38100" y="139700"/>
                </a:lnTo>
                <a:lnTo>
                  <a:pt x="38100" y="2590800"/>
                </a:lnTo>
                <a:lnTo>
                  <a:pt x="76200" y="2590800"/>
                </a:lnTo>
                <a:lnTo>
                  <a:pt x="76200" y="139700"/>
                </a:lnTo>
                <a:lnTo>
                  <a:pt x="57150" y="114300"/>
                </a:lnTo>
                <a:close/>
              </a:path>
              <a:path w="114300" h="2590800">
                <a:moveTo>
                  <a:pt x="57150" y="0"/>
                </a:moveTo>
                <a:lnTo>
                  <a:pt x="0" y="190500"/>
                </a:lnTo>
                <a:lnTo>
                  <a:pt x="38100" y="139700"/>
                </a:lnTo>
                <a:lnTo>
                  <a:pt x="38100" y="114300"/>
                </a:lnTo>
                <a:lnTo>
                  <a:pt x="91440" y="114300"/>
                </a:lnTo>
                <a:lnTo>
                  <a:pt x="57150" y="0"/>
                </a:lnTo>
                <a:close/>
              </a:path>
              <a:path w="114300" h="2590800">
                <a:moveTo>
                  <a:pt x="91440" y="114300"/>
                </a:moveTo>
                <a:lnTo>
                  <a:pt x="76200" y="114300"/>
                </a:lnTo>
                <a:lnTo>
                  <a:pt x="76200" y="139700"/>
                </a:lnTo>
                <a:lnTo>
                  <a:pt x="114300" y="190500"/>
                </a:lnTo>
                <a:lnTo>
                  <a:pt x="91440" y="114300"/>
                </a:lnTo>
                <a:close/>
              </a:path>
              <a:path w="114300" h="2590800">
                <a:moveTo>
                  <a:pt x="57150" y="114300"/>
                </a:moveTo>
                <a:lnTo>
                  <a:pt x="38100" y="114300"/>
                </a:lnTo>
                <a:lnTo>
                  <a:pt x="38100" y="139700"/>
                </a:lnTo>
                <a:lnTo>
                  <a:pt x="57150" y="114300"/>
                </a:lnTo>
                <a:close/>
              </a:path>
              <a:path w="114300" h="2590800">
                <a:moveTo>
                  <a:pt x="76200" y="114300"/>
                </a:moveTo>
                <a:lnTo>
                  <a:pt x="57150" y="114300"/>
                </a:lnTo>
                <a:lnTo>
                  <a:pt x="76200" y="139700"/>
                </a:lnTo>
                <a:lnTo>
                  <a:pt x="76200" y="1143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34428" y="5375147"/>
            <a:ext cx="1757172" cy="643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124450" y="5436819"/>
            <a:ext cx="3684904" cy="122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282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Parturition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Fetal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71984" y="1978555"/>
            <a:ext cx="3941990" cy="22482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431794" y="1875866"/>
            <a:ext cx="3999229" cy="2419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66"/>
                </a:solidFill>
                <a:latin typeface="Arial"/>
                <a:cs typeface="Arial"/>
              </a:rPr>
              <a:t>Change 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in Adrenal Size is</a:t>
            </a:r>
            <a:r>
              <a:rPr sz="2400" b="1" spc="-135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FF0066"/>
                </a:solidFill>
                <a:latin typeface="Arial"/>
                <a:cs typeface="Arial"/>
              </a:rPr>
              <a:t>Response 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to</a:t>
            </a:r>
            <a:r>
              <a:rPr sz="2400" b="1" spc="10" dirty="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0066"/>
                </a:solidFill>
                <a:latin typeface="Arial"/>
                <a:cs typeface="Arial"/>
              </a:rPr>
              <a:t>Stress!!</a:t>
            </a:r>
            <a:endParaRPr sz="2400">
              <a:latin typeface="Arial"/>
              <a:cs typeface="Arial"/>
            </a:endParaRPr>
          </a:p>
          <a:p>
            <a:pPr marL="697230" indent="-227965">
              <a:lnSpc>
                <a:spcPct val="100000"/>
              </a:lnSpc>
              <a:spcBef>
                <a:spcPts val="1440"/>
              </a:spcBef>
              <a:buSzPct val="125000"/>
              <a:buFont typeface="Arial"/>
              <a:buChar char="•"/>
              <a:tabLst>
                <a:tab pos="697865" algn="l"/>
              </a:tabLst>
            </a:pPr>
            <a:r>
              <a:rPr sz="2400" b="1" spc="-5" dirty="0">
                <a:solidFill>
                  <a:srgbClr val="008000"/>
                </a:solidFill>
                <a:latin typeface="Arial"/>
                <a:cs typeface="Arial"/>
              </a:rPr>
              <a:t>Lack </a:t>
            </a:r>
            <a:r>
              <a:rPr sz="2400" b="1" dirty="0">
                <a:solidFill>
                  <a:srgbClr val="008000"/>
                </a:solidFill>
                <a:latin typeface="Arial"/>
                <a:cs typeface="Arial"/>
              </a:rPr>
              <a:t>of</a:t>
            </a:r>
            <a:r>
              <a:rPr sz="2400" b="1" spc="-5" dirty="0">
                <a:solidFill>
                  <a:srgbClr val="008000"/>
                </a:solidFill>
                <a:latin typeface="Arial"/>
                <a:cs typeface="Arial"/>
              </a:rPr>
              <a:t> space</a:t>
            </a:r>
            <a:endParaRPr sz="2400">
              <a:latin typeface="Arial"/>
              <a:cs typeface="Arial"/>
            </a:endParaRPr>
          </a:p>
          <a:p>
            <a:pPr marL="697230" indent="-227965">
              <a:lnSpc>
                <a:spcPct val="100000"/>
              </a:lnSpc>
              <a:spcBef>
                <a:spcPts val="1440"/>
              </a:spcBef>
              <a:buSzPct val="125000"/>
              <a:buFont typeface="Arial"/>
              <a:buChar char="•"/>
              <a:tabLst>
                <a:tab pos="697865" algn="l"/>
              </a:tabLst>
            </a:pPr>
            <a:r>
              <a:rPr sz="2400" b="1" spc="-5" dirty="0">
                <a:solidFill>
                  <a:srgbClr val="008000"/>
                </a:solidFill>
                <a:latin typeface="Arial"/>
                <a:cs typeface="Arial"/>
              </a:rPr>
              <a:t>Lack </a:t>
            </a:r>
            <a:r>
              <a:rPr sz="2400" b="1" dirty="0">
                <a:solidFill>
                  <a:srgbClr val="008000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008000"/>
                </a:solidFill>
                <a:latin typeface="Arial"/>
                <a:cs typeface="Arial"/>
              </a:rPr>
              <a:t>gas</a:t>
            </a:r>
            <a:r>
              <a:rPr sz="2400" b="1" spc="-4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8000"/>
                </a:solidFill>
                <a:latin typeface="Arial"/>
                <a:cs typeface="Arial"/>
              </a:rPr>
              <a:t>exchange</a:t>
            </a:r>
            <a:endParaRPr sz="2400">
              <a:latin typeface="Arial"/>
              <a:cs typeface="Arial"/>
            </a:endParaRPr>
          </a:p>
          <a:p>
            <a:pPr marL="697230" indent="-227965">
              <a:lnSpc>
                <a:spcPct val="100000"/>
              </a:lnSpc>
              <a:spcBef>
                <a:spcPts val="1440"/>
              </a:spcBef>
              <a:buSzPct val="125000"/>
              <a:buFont typeface="Arial"/>
              <a:buChar char="•"/>
              <a:tabLst>
                <a:tab pos="697865" algn="l"/>
              </a:tabLst>
            </a:pPr>
            <a:r>
              <a:rPr sz="2400" b="1" spc="-5" dirty="0">
                <a:solidFill>
                  <a:srgbClr val="008000"/>
                </a:solidFill>
                <a:latin typeface="Arial"/>
                <a:cs typeface="Arial"/>
              </a:rPr>
              <a:t>Lack </a:t>
            </a:r>
            <a:r>
              <a:rPr sz="2400" b="1" dirty="0">
                <a:solidFill>
                  <a:srgbClr val="008000"/>
                </a:solidFill>
                <a:latin typeface="Arial"/>
                <a:cs typeface="Arial"/>
              </a:rPr>
              <a:t>of</a:t>
            </a:r>
            <a:r>
              <a:rPr sz="2400" b="1" spc="-5" dirty="0">
                <a:solidFill>
                  <a:srgbClr val="008000"/>
                </a:solidFill>
                <a:latin typeface="Arial"/>
                <a:cs typeface="Arial"/>
              </a:rPr>
              <a:t> nutrients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3207" y="656336"/>
            <a:ext cx="3065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95" dirty="0">
                <a:latin typeface="Myanmar Text"/>
                <a:cs typeface="Myanmar Text"/>
              </a:rPr>
              <a:t>INDICATIONS</a:t>
            </a:r>
            <a:endParaRPr sz="4000">
              <a:latin typeface="Myanmar Text"/>
              <a:cs typeface="Myanmar Tex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700300"/>
            <a:ext cx="6092190" cy="3458210"/>
          </a:xfrm>
          <a:prstGeom prst="rect">
            <a:avLst/>
          </a:prstGeom>
        </p:spPr>
        <p:txBody>
          <a:bodyPr vert="horz" wrap="square" lIns="0" tIns="1073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4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latin typeface="Arial"/>
                <a:cs typeface="Arial"/>
              </a:rPr>
              <a:t>During normal</a:t>
            </a:r>
            <a:r>
              <a:rPr sz="2200" b="1" spc="3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gestation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Misidentification </a:t>
            </a:r>
            <a:r>
              <a:rPr sz="2200" spc="-5" dirty="0">
                <a:latin typeface="Arial"/>
                <a:cs typeface="Arial"/>
              </a:rPr>
              <a:t>of a breeding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female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dirty="0">
                <a:latin typeface="Arial"/>
                <a:cs typeface="Arial"/>
              </a:rPr>
              <a:t>Accidental breeding </a:t>
            </a:r>
            <a:r>
              <a:rPr sz="2200" spc="-5" dirty="0">
                <a:latin typeface="Arial"/>
                <a:cs typeface="Arial"/>
              </a:rPr>
              <a:t>of a very young </a:t>
            </a:r>
            <a:r>
              <a:rPr sz="2200" spc="-20" dirty="0">
                <a:latin typeface="Arial"/>
                <a:cs typeface="Arial"/>
              </a:rPr>
              <a:t>heifer,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Unwanted </a:t>
            </a:r>
            <a:r>
              <a:rPr sz="2200" dirty="0">
                <a:latin typeface="Arial"/>
                <a:cs typeface="Arial"/>
              </a:rPr>
              <a:t>pregnancy </a:t>
            </a:r>
            <a:r>
              <a:rPr sz="2200" spc="-5" dirty="0">
                <a:latin typeface="Arial"/>
                <a:cs typeface="Arial"/>
              </a:rPr>
              <a:t>in </a:t>
            </a:r>
            <a:r>
              <a:rPr sz="2200" dirty="0">
                <a:latin typeface="Arial"/>
                <a:cs typeface="Arial"/>
              </a:rPr>
              <a:t>feedlot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dirty="0">
                <a:latin typeface="Arial"/>
                <a:cs typeface="Arial"/>
              </a:rPr>
              <a:t>heifers.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200" b="1" spc="-5" dirty="0">
                <a:latin typeface="Arial"/>
                <a:cs typeface="Arial"/>
              </a:rPr>
              <a:t>During abnormal</a:t>
            </a:r>
            <a:r>
              <a:rPr sz="2200" b="1" spc="4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gestation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Fetal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maceration,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3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Fetal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mummification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745"/>
              </a:spcBef>
              <a:buChar char="•"/>
              <a:tabLst>
                <a:tab pos="240665" algn="l"/>
                <a:tab pos="241300" algn="l"/>
              </a:tabLst>
            </a:pPr>
            <a:r>
              <a:rPr sz="2200" spc="-5" dirty="0">
                <a:latin typeface="Arial"/>
                <a:cs typeface="Arial"/>
              </a:rPr>
              <a:t>Hydramnios, and</a:t>
            </a:r>
            <a:r>
              <a:rPr sz="2200" spc="4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hydrallantois.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2042" y="910843"/>
            <a:ext cx="67627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INDUCTION </a:t>
            </a:r>
            <a:r>
              <a:rPr sz="4000" spc="-5" dirty="0"/>
              <a:t>OF</a:t>
            </a:r>
            <a:r>
              <a:rPr sz="4000" spc="-15" dirty="0"/>
              <a:t> </a:t>
            </a:r>
            <a:r>
              <a:rPr sz="4000" spc="-10" dirty="0"/>
              <a:t>PARTURITION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39140" y="2154453"/>
            <a:ext cx="4539615" cy="37344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6670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266700" algn="l"/>
              </a:tabLst>
            </a:pPr>
            <a:r>
              <a:rPr sz="2800" dirty="0">
                <a:solidFill>
                  <a:srgbClr val="6F2F9F"/>
                </a:solidFill>
                <a:latin typeface="Arial"/>
                <a:cs typeface="Arial"/>
              </a:rPr>
              <a:t>Dexamethazone</a:t>
            </a:r>
            <a:endParaRPr sz="2800">
              <a:latin typeface="Arial"/>
              <a:cs typeface="Arial"/>
            </a:endParaRPr>
          </a:p>
          <a:p>
            <a:pPr marL="723900" lvl="1" indent="-229235">
              <a:lnSpc>
                <a:spcPct val="100000"/>
              </a:lnSpc>
              <a:spcBef>
                <a:spcPts val="170"/>
              </a:spcBef>
              <a:buChar char="•"/>
              <a:tabLst>
                <a:tab pos="724535" algn="l"/>
              </a:tabLst>
            </a:pPr>
            <a:r>
              <a:rPr sz="2800" spc="-5" dirty="0">
                <a:latin typeface="Arial"/>
                <a:cs typeface="Arial"/>
              </a:rPr>
              <a:t>Potent </a:t>
            </a:r>
            <a:r>
              <a:rPr sz="2800" dirty="0">
                <a:latin typeface="Arial"/>
                <a:cs typeface="Arial"/>
              </a:rPr>
              <a:t>synthetic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cortisol</a:t>
            </a:r>
            <a:endParaRPr sz="2800">
              <a:latin typeface="Arial"/>
              <a:cs typeface="Arial"/>
            </a:endParaRPr>
          </a:p>
          <a:p>
            <a:pPr marL="723900" lvl="1" indent="-229235">
              <a:lnSpc>
                <a:spcPct val="100000"/>
              </a:lnSpc>
              <a:spcBef>
                <a:spcPts val="155"/>
              </a:spcBef>
              <a:buChar char="•"/>
              <a:tabLst>
                <a:tab pos="724535" algn="l"/>
              </a:tabLst>
            </a:pPr>
            <a:r>
              <a:rPr sz="2800" spc="-15" dirty="0">
                <a:latin typeface="Arial"/>
                <a:cs typeface="Arial"/>
              </a:rPr>
              <a:t>Works </a:t>
            </a:r>
            <a:r>
              <a:rPr sz="2800" spc="-5" dirty="0">
                <a:latin typeface="Arial"/>
                <a:cs typeface="Arial"/>
              </a:rPr>
              <a:t>in all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species</a:t>
            </a:r>
            <a:endParaRPr sz="2800">
              <a:latin typeface="Arial"/>
              <a:cs typeface="Arial"/>
            </a:endParaRPr>
          </a:p>
          <a:p>
            <a:pPr marL="723900" lvl="1" indent="-229235">
              <a:lnSpc>
                <a:spcPct val="100000"/>
              </a:lnSpc>
              <a:spcBef>
                <a:spcPts val="170"/>
              </a:spcBef>
              <a:buChar char="•"/>
              <a:tabLst>
                <a:tab pos="724535" algn="l"/>
              </a:tabLst>
            </a:pPr>
            <a:r>
              <a:rPr sz="2800" spc="-70" dirty="0">
                <a:latin typeface="Arial"/>
                <a:cs typeface="Arial"/>
              </a:rPr>
              <a:t>Takes </a:t>
            </a:r>
            <a:r>
              <a:rPr sz="2800" spc="-5" dirty="0">
                <a:latin typeface="Arial"/>
                <a:cs typeface="Arial"/>
              </a:rPr>
              <a:t>2 to 3</a:t>
            </a:r>
            <a:r>
              <a:rPr sz="2800" spc="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days</a:t>
            </a:r>
            <a:endParaRPr sz="2800">
              <a:latin typeface="Arial"/>
              <a:cs typeface="Arial"/>
            </a:endParaRPr>
          </a:p>
          <a:p>
            <a:pPr marL="2667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66700" algn="l"/>
              </a:tabLst>
            </a:pPr>
            <a:r>
              <a:rPr sz="2800" dirty="0">
                <a:solidFill>
                  <a:srgbClr val="6F2F9F"/>
                </a:solidFill>
                <a:latin typeface="Arial"/>
                <a:cs typeface="Arial"/>
              </a:rPr>
              <a:t>PGF</a:t>
            </a:r>
            <a:r>
              <a:rPr sz="2775" baseline="-21021" dirty="0">
                <a:solidFill>
                  <a:srgbClr val="6F2F9F"/>
                </a:solidFill>
                <a:latin typeface="Arial"/>
                <a:cs typeface="Arial"/>
              </a:rPr>
              <a:t>2a</a:t>
            </a:r>
            <a:endParaRPr sz="2775" baseline="-21021">
              <a:latin typeface="Arial"/>
              <a:cs typeface="Arial"/>
            </a:endParaRPr>
          </a:p>
          <a:p>
            <a:pPr marL="723900" lvl="1" indent="-229235">
              <a:lnSpc>
                <a:spcPct val="100000"/>
              </a:lnSpc>
              <a:spcBef>
                <a:spcPts val="170"/>
              </a:spcBef>
              <a:buChar char="•"/>
              <a:tabLst>
                <a:tab pos="724535" algn="l"/>
              </a:tabLst>
            </a:pPr>
            <a:r>
              <a:rPr sz="2800" spc="-5" dirty="0">
                <a:latin typeface="Arial"/>
                <a:cs typeface="Arial"/>
              </a:rPr>
              <a:t>Swine, </a:t>
            </a:r>
            <a:r>
              <a:rPr sz="2800" dirty="0">
                <a:latin typeface="Arial"/>
                <a:cs typeface="Arial"/>
              </a:rPr>
              <a:t>cattle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sheep</a:t>
            </a:r>
            <a:endParaRPr sz="2800">
              <a:latin typeface="Arial"/>
              <a:cs typeface="Arial"/>
            </a:endParaRPr>
          </a:p>
          <a:p>
            <a:pPr marL="2667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66700" algn="l"/>
              </a:tabLst>
            </a:pPr>
            <a:r>
              <a:rPr sz="2800" dirty="0">
                <a:solidFill>
                  <a:srgbClr val="6F2F9F"/>
                </a:solidFill>
                <a:latin typeface="Arial"/>
                <a:cs typeface="Arial"/>
              </a:rPr>
              <a:t>Oxytocin</a:t>
            </a:r>
            <a:endParaRPr sz="2800">
              <a:latin typeface="Arial"/>
              <a:cs typeface="Arial"/>
            </a:endParaRPr>
          </a:p>
          <a:p>
            <a:pPr marL="723900" lvl="1" indent="-229235">
              <a:lnSpc>
                <a:spcPct val="100000"/>
              </a:lnSpc>
              <a:spcBef>
                <a:spcPts val="170"/>
              </a:spcBef>
              <a:buChar char="•"/>
              <a:tabLst>
                <a:tab pos="724535" algn="l"/>
              </a:tabLst>
            </a:pPr>
            <a:r>
              <a:rPr sz="2800" spc="-5" dirty="0">
                <a:latin typeface="Arial"/>
                <a:cs typeface="Arial"/>
              </a:rPr>
              <a:t>Human,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horse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</TotalTime>
  <Words>1387</Words>
  <Application>Microsoft Office PowerPoint</Application>
  <PresentationFormat>Widescreen</PresentationFormat>
  <Paragraphs>271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MS PGothic</vt:lpstr>
      <vt:lpstr>Arial</vt:lpstr>
      <vt:lpstr>Calibri</vt:lpstr>
      <vt:lpstr>Courier New</vt:lpstr>
      <vt:lpstr>Franklin Gothic Book</vt:lpstr>
      <vt:lpstr>Gabriola</vt:lpstr>
      <vt:lpstr>Myanmar Text</vt:lpstr>
      <vt:lpstr>Perpetua</vt:lpstr>
      <vt:lpstr>Segoe UI Symbol</vt:lpstr>
      <vt:lpstr>Symbol</vt:lpstr>
      <vt:lpstr>Times New Roman</vt:lpstr>
      <vt:lpstr>Wingdings</vt:lpstr>
      <vt:lpstr>Wingdings 2</vt:lpstr>
      <vt:lpstr>Equity</vt:lpstr>
      <vt:lpstr>INDUCTION OF PARTURITION &amp; ELECTIVE  TERMINATION OF PREGNANCY IN ANIMALS</vt:lpstr>
      <vt:lpstr>PARTURITION</vt:lpstr>
      <vt:lpstr>PARTURITION</vt:lpstr>
      <vt:lpstr>PARTURITION</vt:lpstr>
      <vt:lpstr>FINAL ROLE OF OXYTOCIN</vt:lpstr>
      <vt:lpstr>HORMONAL CHANGES ASSOCIATED WITH PARTURITION</vt:lpstr>
      <vt:lpstr>FETAL ADRENAL CHANGES WITH</vt:lpstr>
      <vt:lpstr>INDICATIONS</vt:lpstr>
      <vt:lpstr>INDUCTION OF PARTURITION</vt:lpstr>
      <vt:lpstr>PowerPoint Presentation</vt:lpstr>
      <vt:lpstr>GLUCOCORTICOIDS</vt:lpstr>
      <vt:lpstr>OESTROGENS</vt:lpstr>
      <vt:lpstr>INDUCTION OF PARTURITION IN COW</vt:lpstr>
      <vt:lpstr>INDUCTION OF PARTURITION IN EWE</vt:lpstr>
      <vt:lpstr>INDUCTION OF PARTURITION IN THE SOW</vt:lpstr>
      <vt:lpstr>INDUCTION OF PARTURITION IN THE MARE</vt:lpstr>
      <vt:lpstr>INDICATIONS</vt:lpstr>
      <vt:lpstr>TERMINATION OF PREGNANCY UP TO 150 DAYS</vt:lpstr>
      <vt:lpstr>PowerPoint Presentation</vt:lpstr>
      <vt:lpstr>PowerPoint Presentation</vt:lpstr>
      <vt:lpstr>MANUAL TECHNIQUES</vt:lpstr>
      <vt:lpstr>PowerPoint Presentation</vt:lpstr>
      <vt:lpstr>IN HYDRALLANTOIS AND HYDRAMNIOS</vt:lpstr>
      <vt:lpstr>IN FETAL MUMMIFICATION</vt:lpstr>
      <vt:lpstr>MTP</vt:lpstr>
      <vt:lpstr>PowerPoint Presentation</vt:lpstr>
      <vt:lpstr>DURING PREATTACHMENT PERIOD IN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OF PARTURITION &amp; ELECTIVE  TERMINATION OF PREGNANCY IN ANIMALS</dc:title>
  <dc:creator>Nirbhay</dc:creator>
  <cp:lastModifiedBy>HP</cp:lastModifiedBy>
  <cp:revision>1</cp:revision>
  <dcterms:created xsi:type="dcterms:W3CDTF">2020-04-04T11:06:31Z</dcterms:created>
  <dcterms:modified xsi:type="dcterms:W3CDTF">2020-04-24T08:58:47Z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2020-04-04T00:00:00Z</vt:filetime>
  </property>
</Properties>
</file>