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66"/>
    <a:srgbClr val="0033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2860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Meat Science (JRF)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Part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54696" cy="198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By Dr. Gargi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Mahapatra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B.A.S.U., Patna.</a:t>
            </a:r>
          </a:p>
        </p:txBody>
      </p:sp>
    </p:spTree>
    <p:extLst>
      <p:ext uri="{BB962C8B-B14F-4D97-AF65-F5344CB8AC3E}">
        <p14:creationId xmlns:p14="http://schemas.microsoft.com/office/powerpoint/2010/main" val="204506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Evaluation of 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Buffalo </a:t>
            </a:r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Carcass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59352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rgbClr val="660033"/>
                </a:solidFill>
              </a:rPr>
              <a:t>Bureau of Indian Standards</a:t>
            </a:r>
            <a:endParaRPr lang="en-US" sz="2600" dirty="0">
              <a:solidFill>
                <a:srgbClr val="66003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143000"/>
            <a:ext cx="4041775" cy="654843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>
                <a:solidFill>
                  <a:srgbClr val="660033"/>
                </a:solidFill>
              </a:rPr>
              <a:t>Raw Meat Grading and Marking Rules (1977)</a:t>
            </a:r>
            <a:endParaRPr lang="en-US" sz="2600" dirty="0">
              <a:solidFill>
                <a:srgbClr val="66003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6200" y="1905000"/>
            <a:ext cx="4800600" cy="4495800"/>
          </a:xfrm>
        </p:spPr>
        <p:txBody>
          <a:bodyPr>
            <a:noAutofit/>
          </a:bodyPr>
          <a:lstStyle/>
          <a:p>
            <a:pPr marL="0" indent="0" algn="ctr">
              <a:buClr>
                <a:srgbClr val="660033"/>
              </a:buCl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Grading done on basis of</a:t>
            </a:r>
          </a:p>
          <a:p>
            <a:pPr marL="0" indent="0">
              <a:buClr>
                <a:srgbClr val="660033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Conformation, finish and quality of the carcass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Prime Grade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Choice Grade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Good Grade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Commercial Grade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Utility Grade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Cutter and Canner Grade</a:t>
            </a:r>
          </a:p>
          <a:p>
            <a:pPr marL="0" indent="0">
              <a:buClr>
                <a:srgbClr val="660033"/>
              </a:buCl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(Carcass of very aged animal, meat is tough but wholesome, such meats are generally cured, canned and processed to sausages)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981200"/>
            <a:ext cx="4194175" cy="4226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export quality control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chilled and frozen meats</a:t>
            </a:r>
          </a:p>
          <a:p>
            <a:pPr marL="0" indent="0"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Choice Grade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Grade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Commercial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Grade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 Grade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(As agreed between the purchaser and exporter against firm order)</a:t>
            </a:r>
          </a:p>
        </p:txBody>
      </p:sp>
    </p:spTree>
    <p:extLst>
      <p:ext uri="{BB962C8B-B14F-4D97-AF65-F5344CB8AC3E}">
        <p14:creationId xmlns:p14="http://schemas.microsoft.com/office/powerpoint/2010/main" val="231813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Evaluation of 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Swine </a:t>
            </a:r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Carcass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Carcass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length-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Edge of first rib to front of aitch bone.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Dressing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%-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(Ratio of carcass wt. to live wt.) X 100.</a:t>
            </a:r>
            <a:endParaRPr lang="en-US" sz="24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Yield-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Average of four lean cuts (Ham, Loin, Boston Butt 	     &amp; Picnic Shoulder)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Loin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Eye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Area-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Proportional to muscle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Longissimus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dorsi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        development in carcass.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Back Fat Thickness-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Average of back fat on first rib, last rib 			    and last lumbar vertebra.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Meat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color-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Pinkish red &gt; Greyish Red &gt; Pale</a:t>
            </a:r>
            <a:endParaRPr lang="en-US" sz="24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Firmness-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Very Firm &gt; Reasonably Firm &gt; Soft and Watery</a:t>
            </a:r>
            <a:endParaRPr lang="en-US" sz="24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Marbling-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Small/Moderate &gt; Slight &gt; No Visible Marbling</a:t>
            </a:r>
            <a:endParaRPr lang="en-US" sz="24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62000"/>
          </a:xfrm>
        </p:spPr>
        <p:txBody>
          <a:bodyPr>
            <a:normAutofit/>
          </a:bodyPr>
          <a:lstStyle/>
          <a:p>
            <a:pPr algn="r"/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According to USDA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67383"/>
              </p:ext>
            </p:extLst>
          </p:nvPr>
        </p:nvGraphicFramePr>
        <p:xfrm>
          <a:off x="1066800" y="1981200"/>
          <a:ext cx="71628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Grade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Expected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Yeild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Degree of muscling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Back Fat (Inches)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US No</a:t>
                      </a:r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&gt; 53.0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Thick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1.3-1.6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US No.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50-52.9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Moderately Thick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1.6-1.9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US No.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47-49.9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Slightly Thick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1.9-2.2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US No.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&lt;47.0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Thin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&gt; 2.2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0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Chilling of Dressed Carcass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Clr>
                <a:srgbClr val="CC0066"/>
              </a:buClr>
              <a:buFont typeface="Wingdings 2" pitchFamily="18" charset="2"/>
              <a:buChar char="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Post slaughter carcass temperature- 30- 39°C.</a:t>
            </a:r>
          </a:p>
          <a:p>
            <a:pPr>
              <a:buClr>
                <a:srgbClr val="CC0066"/>
              </a:buClr>
              <a:buFont typeface="Wingdings 2" pitchFamily="18" charset="2"/>
              <a:buChar char="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Freezing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temperature of meat-  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-1.4°C</a:t>
            </a:r>
          </a:p>
          <a:p>
            <a:pPr>
              <a:buClr>
                <a:srgbClr val="CC0066"/>
              </a:buClr>
              <a:buFont typeface="Wingdings 2" pitchFamily="18" charset="2"/>
              <a:buChar char="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carcass should be bought to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5°C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C0066"/>
              </a:buClr>
              <a:buFont typeface="Wingdings 2" pitchFamily="18" charset="2"/>
              <a:buChar char="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 required to attain internal temp. of 5°C</a:t>
            </a:r>
          </a:p>
          <a:p>
            <a:pPr marL="0" indent="0" algn="ctr">
              <a:buClr>
                <a:srgbClr val="CC0066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large animals- 48 hrs.</a:t>
            </a:r>
          </a:p>
          <a:p>
            <a:pPr marL="0" indent="0" algn="ctr">
              <a:buClr>
                <a:srgbClr val="CC0066"/>
              </a:buCl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animals-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24-36 hrs.</a:t>
            </a:r>
          </a:p>
          <a:p>
            <a:pPr>
              <a:buClr>
                <a:srgbClr val="CC0066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Chilling rooms</a:t>
            </a:r>
          </a:p>
          <a:p>
            <a:pPr marL="0" indent="0" algn="ctr">
              <a:buClr>
                <a:srgbClr val="CC0066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Temperature- -1 to 3°C</a:t>
            </a:r>
          </a:p>
          <a:p>
            <a:pPr marL="0" indent="0" algn="ctr">
              <a:buClr>
                <a:srgbClr val="CC0066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 Speed- 0.5-0.75 m/sec.</a:t>
            </a:r>
          </a:p>
          <a:p>
            <a:pPr marL="0" indent="0" algn="ctr">
              <a:buClr>
                <a:srgbClr val="CC0066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Relative Humidity-88-92%</a:t>
            </a:r>
          </a:p>
          <a:p>
            <a:pPr>
              <a:buClr>
                <a:srgbClr val="CC0066"/>
              </a:buClr>
              <a:buFont typeface="Wingdings 2" pitchFamily="18" charset="2"/>
              <a:buChar char="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Causes inevitable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shrinkage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1.5-2.0%.</a:t>
            </a:r>
          </a:p>
          <a:p>
            <a:pPr>
              <a:buClr>
                <a:srgbClr val="CC0066"/>
              </a:buClr>
              <a:buFont typeface="Wingdings 2" pitchFamily="18" charset="2"/>
              <a:buChar char="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r"/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>
                <a:srgbClr val="CC0066"/>
              </a:buClr>
              <a:buSzPct val="95000"/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Chilling practiced in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two phases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(Hot Carcass):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7°C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0.75 m/sec.</a:t>
            </a: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(Cold Carcass):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-1 to 2°C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0.75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m/sec. </a:t>
            </a:r>
          </a:p>
          <a:p>
            <a:pPr marL="342900" lvl="1" indent="-342900">
              <a:buClr>
                <a:srgbClr val="CC0066"/>
              </a:buClr>
              <a:buSzPct val="95000"/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Poultry</a:t>
            </a: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 temp. post slaughter: 37°C</a:t>
            </a: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Target chilling temp. </a:t>
            </a:r>
            <a:r>
              <a:rPr lang="en-US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7°C </a:t>
            </a:r>
            <a:endParaRPr lang="en-US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Preferred medium of chilling, use of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Slush Ice </a:t>
            </a: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(50% water+ 50% ice)</a:t>
            </a: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Chlorine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added @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25ppm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slush ice, avoid cross-contamination</a:t>
            </a:r>
          </a:p>
        </p:txBody>
      </p:sp>
    </p:spTree>
    <p:extLst>
      <p:ext uri="{BB962C8B-B14F-4D97-AF65-F5344CB8AC3E}">
        <p14:creationId xmlns:p14="http://schemas.microsoft.com/office/powerpoint/2010/main" val="29027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Ageing </a:t>
            </a:r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Dressed Carcass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 marL="274320" lvl="1" indent="-274320">
              <a:buClr>
                <a:srgbClr val="CC0066"/>
              </a:buClr>
              <a:buSzPct val="95000"/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Holding of carcass above freezing point-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C0066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known as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Ripening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Conditioning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C0066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Oxidative changes slowed.</a:t>
            </a:r>
          </a:p>
          <a:p>
            <a:pPr>
              <a:buClr>
                <a:srgbClr val="CC0066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Bacterial action greatly retarded.</a:t>
            </a:r>
          </a:p>
          <a:p>
            <a:pPr>
              <a:buClr>
                <a:srgbClr val="CC0066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Proteolytic enzymes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(proteases,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cathepsins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etc.)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</a:p>
          <a:p>
            <a:pPr>
              <a:buClr>
                <a:srgbClr val="CC0066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Millard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reaction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varying degree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observed</a:t>
            </a:r>
          </a:p>
          <a:p>
            <a:pPr marL="0" indent="0" algn="ctr">
              <a:buClr>
                <a:srgbClr val="CC0066"/>
              </a:buClr>
              <a:buNone/>
            </a:pPr>
            <a:r>
              <a:rPr lang="en-US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marL="0" indent="0" algn="ctr">
              <a:buClr>
                <a:srgbClr val="CC0066"/>
              </a:buClr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Dry</a:t>
            </a:r>
            <a:r>
              <a:rPr lang="en-US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Ageing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Clr>
                <a:srgbClr val="CC0066"/>
              </a:buClr>
              <a:buSzPct val="95000"/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(open wholesale cuts , 0-1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en-US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 3-4 wks. x 86% R.H. x 0.5 m/sec.)</a:t>
            </a: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Wet Ageing</a:t>
            </a: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(vacuum packed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wholesale cuts , 0-1°C x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7-10 days)</a:t>
            </a:r>
          </a:p>
          <a:p>
            <a:pPr marL="342900" lvl="1" indent="-342900">
              <a:buClr>
                <a:srgbClr val="CC0066"/>
              </a:buClr>
              <a:buSzPct val="95000"/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Commercial Practice, Wet ageing.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Clr>
                <a:srgbClr val="CC0066"/>
              </a:buClr>
              <a:buSzPct val="95000"/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Carcass Disposal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Techniques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Burial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Burning or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Incineration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Important points</a:t>
            </a:r>
          </a:p>
          <a:p>
            <a:pPr>
              <a:buClr>
                <a:srgbClr val="0099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Carcass never disposed near flowing water.</a:t>
            </a:r>
          </a:p>
          <a:p>
            <a:pPr>
              <a:buClr>
                <a:srgbClr val="0099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carcass disposal premises should be cleaned and sanitized.</a:t>
            </a:r>
          </a:p>
          <a:p>
            <a:pPr>
              <a:buClr>
                <a:srgbClr val="0099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Secretions (blood/urine) washed with 30% suspension of chloride of lime.</a:t>
            </a:r>
          </a:p>
          <a:p>
            <a:pPr>
              <a:buClr>
                <a:srgbClr val="0099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Metal tools and instruments should be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didinfected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immersing in boiling water or treatment with 3% sodium carbonate(washing soda).</a:t>
            </a:r>
          </a:p>
          <a:p>
            <a:pPr>
              <a:buClr>
                <a:srgbClr val="009900"/>
              </a:buClr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Burial of Carcass</a:t>
            </a:r>
            <a:endParaRPr lang="en-US" sz="4000" b="1" u="sng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Carcass buried in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deep pit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ighest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part of carcass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below ground.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Left over feed, bedding, excreta etc. all dumped in pit.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Top 5 cm of soil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animal lived/died also buried in pit.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slashed and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drenched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crude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phenol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Carcass covered on all sides with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Pit filled with mud and covered with concrete object.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Anthrax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affected cases,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all orifices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plugged with cotton and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covered with bag, all soaked in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cresol.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Incineration </a:t>
            </a:r>
            <a:r>
              <a:rPr lang="en-US" sz="4000" b="1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of Carcass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08120"/>
          </a:xfrm>
        </p:spPr>
        <p:txBody>
          <a:bodyPr>
            <a:normAutofit/>
          </a:bodyPr>
          <a:lstStyle/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Incinerators operated at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600-800 °C.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Suitable for all micro-organisms including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Bacillus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incinerator absent, 0.5m deep pit is dug and filled with wood. Animal burnt in  such a manner that it remains hung on the iron bars.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Chemical Disposal of Carcass</a:t>
            </a:r>
            <a:endParaRPr lang="en-US" sz="4000" b="1" u="sng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Practiced when animal dies from a disease  which do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pose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hazard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Carcass disposed by usual means followed by the abattoir.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Post disposal the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premises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treated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(1:20) or with a suspension of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bleaching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powder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(1:20).</a:t>
            </a: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C0066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Metal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cleaned with aqueous solution of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phenol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cresol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9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Notifiable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Diseases in India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4038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Anthrax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Black Quarters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Foot and mouth Disease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Haemorrhagic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Septicemia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Rinderpest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Rabies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Johne’s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Disease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Tuberculosis</a:t>
            </a: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Glanders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Farcey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Epizootic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Lymphangitis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Surra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Pourine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CC0066"/>
              </a:buClr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Cleaning &amp; Sanitation of Abattoirs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7244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Cleaning,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soft water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used, hard water causes spotting.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Cleaning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should always be practiced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prior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sanitization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(80-90°C) or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a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combination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both used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suitable choice for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sanitization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conveyor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belts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Detergents,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Reduce water tension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making the dust particle float and breaks down particulate and greasy dirt.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Types of detergents: 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Soapy and Soap-less Detergents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Anionic, Cationic, Non-ionic and Amphoteric Detergents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Organic and Inorganic Detergents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Alkaline and Acidic Detergents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0292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Soapy detergents produced by heating animal/vegetable fat with caustic soda.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Soap-less detergents produced by action of tri-oxides on mineral oils.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Combination of anionic and non-ionic detergent in ratio 2:1, most suitable for meat industry.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Anionic detergents when act with hard water form scum.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avoid scum formation chelating agents like EDTA are used, they lock up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Mg ions.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Alkaline detergents used when pH&gt;7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Sodium carbonate (pH 7-10)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metasilicte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(pH 10-12)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Sodium hydroxide (pH 8-13)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0292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Acidic detergents used when pH&lt;7 . They are effective against non-organic dusts hence not used in meat industry.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Formulation for general purpose liquid detergent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35% Phosphoric acid+1% surfactant+64% water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Formulation for general purpose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powder detergent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5% sodium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metasilicate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+ 30% sodium carbonate + 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30% sodium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tripolyphosphate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+ 5% alkyl aryl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5 parts of this powder added to 1000 parts of water.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1312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334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Classification of Sanitizers/ disinfectants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Halogens (of chlorine &amp; iodine)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Quaternary ammonium compounds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Amphoteric Compounds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Detergent Sanitizers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Chlorine: 15-200ppm abattoir sanitization / 100ppm carcass sanitization / 250 ppm sanitization of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equipments</a:t>
            </a:r>
            <a:endParaRPr lang="en-US" sz="24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Quaternary ammonium compounds: Bacteriostatic, Act on Gram negative bacteria, not suitable for meat industry.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Detergent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Sanitizers: cleaning and sanitation in single operation. Ex.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Quaternary ammonium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compounds; Phosphoric acid + Hypochlorite;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Iodophores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Cleaning Procedure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Removal of Physical Impurities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Dry Sweep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Pre-Rinse (50°C)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Detergent Wash (High Pressure)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Rinse with Hot Water (80°C)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Application of appropriate Sanitizer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Rewash 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Hot Water (80°C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Dry in Hot air oven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58145" y="152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58145" y="2209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44290" y="2895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58145" y="3581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58145" y="4267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58145" y="4953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44290" y="5562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7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Automated Cleaning System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Central Cleaning System (CCS)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Cleaning In Place (CIP)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Self Contained Cleaning (SCC)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CCS: Suitable for abattoirs and meat processing plants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Works under high pressure.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CIP: Extensively used in liquid food industry.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Cleaning done by serial circulation of water detergent and 	sanitizers by pipelines.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SSC: Has pump and chemical spray unit.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Highly flexible system, detergents applied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	 foam state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Effluent Treatment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BOD: Oxygen required to decompose organic matter completely by aerobic action at 20°C for a certain period of time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BOD: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Normal sewage- 250-300 ppm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Abattoir effluent: 1600-2000 ppm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Three main activities of effluent treatment</a:t>
            </a:r>
          </a:p>
          <a:p>
            <a:pPr marL="822960" lvl="1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Screening solids</a:t>
            </a:r>
          </a:p>
          <a:p>
            <a:pPr marL="822960" lvl="1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Removal of fat</a:t>
            </a:r>
          </a:p>
          <a:p>
            <a:pPr marL="822960" lvl="1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Decomposition by bacteria (aerobically/anaerobically)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Stages of treatment</a:t>
            </a:r>
          </a:p>
          <a:p>
            <a:pPr marL="822960" lvl="1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Stage1- Removes 65% solids &amp; 90% fat; BOD reduced by 35%.</a:t>
            </a:r>
          </a:p>
          <a:p>
            <a:pPr marL="822960" lvl="1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Stage 2- Remaining organic matter subjected to biodegradation.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Steps of Effluent Treatment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Primary Filtration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(Effluent passed through strong steel mesh)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Secondary Filtration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(Re-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filteration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vibrating screen with a fine mesh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arranged at 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angle)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Fat Separation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(Water agitated and air pumped, Fat rises upwards which is skimmed)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Equalization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(Activated sludge, a biological stimulant added in small quantity)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Biological Oxidation &amp; Sedimentation Tank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58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81946" y="3297382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81946" y="4267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81946" y="5334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1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Biological Oxidation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4040188" cy="659352"/>
          </a:xfrm>
        </p:spPr>
        <p:txBody>
          <a:bodyPr/>
          <a:lstStyle/>
          <a:p>
            <a:pPr algn="ctr"/>
            <a:r>
              <a:rPr lang="en-US" sz="2800" u="sng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Aerobic Process</a:t>
            </a:r>
            <a:endParaRPr lang="en-US" sz="2800" u="sng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1371600"/>
            <a:ext cx="4041775" cy="654843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Anaerobic Process</a:t>
            </a:r>
            <a:endParaRPr lang="en-US" sz="2800" u="sng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4150520"/>
          </a:xfrm>
        </p:spPr>
        <p:txBody>
          <a:bodyPr>
            <a:normAutofit/>
          </a:bodyPr>
          <a:lstStyle/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Occurs in open areas.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Pond of 1 m depth filled with waste water and is agitated in presence of ample air supply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0033CC"/>
              </a:buClr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* For meat plants a combination of both used</a:t>
            </a:r>
            <a:endParaRPr lang="en-US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4150520"/>
          </a:xfrm>
        </p:spPr>
        <p:txBody>
          <a:bodyPr>
            <a:normAutofit/>
          </a:bodyPr>
          <a:lstStyle/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Occurs in closed areas.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Deep tank having 4-5 m depth is filled with waste water and is agitated.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Results in 60% reduction in BOD of treated water.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0033CC"/>
              </a:buCl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9600" i="1" dirty="0" smtClean="0">
                <a:latin typeface="Bradley Hand ITC" pitchFamily="66" charset="0"/>
              </a:rPr>
              <a:t>THANK YOU</a:t>
            </a:r>
            <a:endParaRPr lang="en-US" sz="9600" i="1" dirty="0"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Post-Mortem-Examination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ight intensity of 540 lux.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general inspection meat lymph nodes are checked</a:t>
            </a:r>
          </a:p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Meat Lymph Nodes Inspected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u="sng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Cattle &amp; Buffalo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Sheep &amp; Goat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Pig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Pre-scapular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Pre-scapular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Popliteal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Popliteal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Pre-femoral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Pre-femoral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Pre-femoral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Popliteal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Ischiatic</a:t>
            </a:r>
            <a:endParaRPr lang="en-US" sz="24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Judgment- Passed/ Totally Condemned/ Partially Condemned/ 		           Conditionally Condemned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Carcass stamped: 1-2% Fuchsine in acetic acid or Methyl violet 			          in cane sugar, ethyl alcohol and water</a:t>
            </a:r>
          </a:p>
        </p:txBody>
      </p:sp>
    </p:spTree>
    <p:extLst>
      <p:ext uri="{BB962C8B-B14F-4D97-AF65-F5344CB8AC3E}">
        <p14:creationId xmlns:p14="http://schemas.microsoft.com/office/powerpoint/2010/main" val="24971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Order for conducting PME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946"/>
            <a:ext cx="8229600" cy="408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Head        Viscera        Lungs        Heart        Liver        Kidney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Uterus/        Urinary Bladder        Stomach &amp; Intestine     Spleen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Ovaries/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Testicals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Udder        Carcass (Muscles)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57300" y="2438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19400" y="2438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14800" y="2417619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10200" y="2431473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705600" y="2431473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716982" y="2867891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28255" y="480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162800" y="3733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114800" y="3733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524000" y="371994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364673" y="5486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6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r"/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Head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Tongue: FMD, Stomatitis, Actinobacillosis,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Trichinellosis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(Pig)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Masseter muscles: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Cysticercus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 Measly Beef)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Lymph Nodes: Retropharyngeal, Sub-maxillary &amp; Parotid 			         (Tuberculosis &amp; Actinobacillosis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Lungs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Pleurisy,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Pnuemonia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Tuberculosis, Fasciolosis, Hydatid Cyst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Lymph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Nodes: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Bronchial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Mediastinal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Tuberculosis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Tuberculosis, Pericarditis, Petechial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Haemmorhages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Cyst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2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r"/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Liver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Fatty Changes,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Actinobacillosis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Abscess, Parasitic Infection,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Cysticercus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Fasciolosis,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Hydatid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Cyst,Oesophagostomum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Spleen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Anthrax and Tuberculosis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Stomach and Intestine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Tuberculosis and Actinobacillosis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Uterus &amp; Ovaries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Septic Condition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r"/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Udder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Mastitis, Abscess &amp; Tuberculosis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Carcass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Bruising &amp; generalized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(Dropsy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93192" lvl="1" indent="0">
              <a:buClr>
                <a:srgbClr val="C00000"/>
              </a:buClr>
              <a:buNone/>
            </a:pPr>
            <a:endParaRPr lang="en-US" sz="22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Clr>
                <a:srgbClr val="C00000"/>
              </a:buClr>
              <a:buSzPct val="95000"/>
              <a:buNone/>
            </a:pP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*Each </a:t>
            </a:r>
            <a:r>
              <a:rPr lang="en-US" sz="22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Quarter of the carcass is incised near the shoulder and pelvic </a:t>
            </a: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joint in </a:t>
            </a:r>
            <a:r>
              <a:rPr lang="en-US" sz="22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order to detect </a:t>
            </a: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cysts.</a:t>
            </a:r>
          </a:p>
          <a:p>
            <a:pPr marL="0" lvl="1" indent="0">
              <a:buClr>
                <a:srgbClr val="009900"/>
              </a:buClr>
              <a:buSzPct val="95000"/>
              <a:buNone/>
            </a:pP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* If more than 10 cysts are obtained, carcass condemned</a:t>
            </a:r>
          </a:p>
          <a:p>
            <a:pPr marL="0" lvl="1" indent="0">
              <a:buClr>
                <a:srgbClr val="009900"/>
              </a:buClr>
              <a:buSzPct val="95000"/>
              <a:buNone/>
            </a:pP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* Generalized </a:t>
            </a:r>
            <a:r>
              <a:rPr lang="en-US" sz="22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Tuberculosis </a:t>
            </a: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: 2 or more organs and lymph nodes affected or muscles joints and bones are affected.</a:t>
            </a:r>
          </a:p>
        </p:txBody>
      </p:sp>
    </p:spTree>
    <p:extLst>
      <p:ext uri="{BB962C8B-B14F-4D97-AF65-F5344CB8AC3E}">
        <p14:creationId xmlns:p14="http://schemas.microsoft.com/office/powerpoint/2010/main" val="6652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r"/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-457200">
              <a:buClr>
                <a:srgbClr val="009900"/>
              </a:buClr>
              <a:buSzPct val="95000"/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Sheep &amp; Goat: Liver inspected for fasciolosis and lungs for nematodes.</a:t>
            </a:r>
          </a:p>
          <a:p>
            <a:pPr marL="457200" lvl="1" indent="-457200">
              <a:buClr>
                <a:srgbClr val="009900"/>
              </a:buClr>
              <a:buSzPct val="95000"/>
              <a:buFont typeface="Wingdings" pitchFamily="2" charset="2"/>
              <a:buChar char="ü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-457200">
              <a:buClr>
                <a:srgbClr val="009900"/>
              </a:buClr>
              <a:buSzPct val="95000"/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Pigs: Skin examined foe lesions and conditions like Erysipelas,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Urticaria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Swine Fever; External masseter muscle for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Cysticercus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cellulosae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base of tongue for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Trichinella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-457200">
              <a:buClr>
                <a:srgbClr val="009900"/>
              </a:buClr>
              <a:buSzPct val="95000"/>
              <a:buFont typeface="Wingdings" pitchFamily="2" charset="2"/>
              <a:buChar char="ü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Clr>
                <a:srgbClr val="009900"/>
              </a:buClr>
              <a:buSzPct val="95000"/>
              <a:buNone/>
            </a:pPr>
            <a:r>
              <a:rPr lang="en-US" sz="2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* Note: Never open a carcass, not even flying without the consent of a veterinarian.</a:t>
            </a:r>
            <a:endParaRPr lang="en-US" sz="2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Evaluation of 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Sheep &amp; Goat </a:t>
            </a:r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Carcass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59352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rgbClr val="660033"/>
                </a:solidFill>
              </a:rPr>
              <a:t>Bureau of Indian Standards</a:t>
            </a:r>
            <a:endParaRPr lang="en-US" sz="2600" dirty="0">
              <a:solidFill>
                <a:srgbClr val="66003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54843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>
                <a:solidFill>
                  <a:srgbClr val="660033"/>
                </a:solidFill>
              </a:rPr>
              <a:t>Raw Meat Grading and Marking Rules (1977)</a:t>
            </a:r>
            <a:endParaRPr lang="en-US" sz="2600" dirty="0">
              <a:solidFill>
                <a:srgbClr val="66003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40188" cy="4343400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660033"/>
              </a:buClr>
              <a:buNone/>
            </a:pPr>
            <a:r>
              <a:rPr lang="en-US" u="sng" dirty="0" smtClean="0"/>
              <a:t>Grading done on basis of</a:t>
            </a:r>
          </a:p>
          <a:p>
            <a:pPr marL="457200" indent="-457200">
              <a:buClr>
                <a:srgbClr val="660033"/>
              </a:buClr>
              <a:buFont typeface="+mj-lt"/>
              <a:buAutoNum type="arabicPeriod"/>
            </a:pPr>
            <a:r>
              <a:rPr lang="en-US" dirty="0" smtClean="0"/>
              <a:t>Length of the carcass</a:t>
            </a:r>
          </a:p>
          <a:p>
            <a:pPr marL="457200" indent="-457200">
              <a:buClr>
                <a:srgbClr val="660033"/>
              </a:buClr>
              <a:buFont typeface="+mj-lt"/>
              <a:buAutoNum type="arabicPeriod"/>
            </a:pPr>
            <a:r>
              <a:rPr lang="en-US" dirty="0" smtClean="0"/>
              <a:t>Thickness of back</a:t>
            </a:r>
          </a:p>
          <a:p>
            <a:pPr marL="457200" indent="-457200">
              <a:buClr>
                <a:srgbClr val="660033"/>
              </a:buClr>
              <a:buFont typeface="+mj-lt"/>
              <a:buAutoNum type="arabicPeriod"/>
            </a:pPr>
            <a:r>
              <a:rPr lang="en-US" dirty="0" smtClean="0"/>
              <a:t>Fullness of legs and flank</a:t>
            </a:r>
          </a:p>
          <a:p>
            <a:pPr marL="457200" indent="-457200">
              <a:buClr>
                <a:srgbClr val="660033"/>
              </a:buClr>
              <a:buFont typeface="+mj-lt"/>
              <a:buAutoNum type="arabicPeriod"/>
            </a:pPr>
            <a:r>
              <a:rPr lang="en-US" dirty="0" smtClean="0"/>
              <a:t>Amount of fat in intercostal muscles.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b="1" dirty="0" smtClean="0"/>
              <a:t>Types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 smtClean="0">
                <a:solidFill>
                  <a:srgbClr val="00B050"/>
                </a:solidFill>
              </a:rPr>
              <a:t>Prime Grade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 smtClean="0">
                <a:solidFill>
                  <a:srgbClr val="FF0000"/>
                </a:solidFill>
              </a:rPr>
              <a:t>Choice Grade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 smtClean="0">
                <a:solidFill>
                  <a:srgbClr val="00B050"/>
                </a:solidFill>
              </a:rPr>
              <a:t>Utility Grade</a:t>
            </a:r>
          </a:p>
          <a:p>
            <a:pPr marL="0" indent="0" algn="ctr">
              <a:buClr>
                <a:srgbClr val="660033"/>
              </a:buClr>
              <a:buNone/>
            </a:pPr>
            <a:r>
              <a:rPr lang="en-US" dirty="0" smtClean="0">
                <a:solidFill>
                  <a:srgbClr val="FF0000"/>
                </a:solidFill>
              </a:rPr>
              <a:t>Cull Grade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270375" cy="4226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export quality control of chilled and frozen meats</a:t>
            </a:r>
          </a:p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Choice Grade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(Dressed wt. not less than 8 kg.)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Grade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(Similar to choice grade but slightly poorer in body conformation and trimmable fat)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X Grade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(As agreed between the purchaser and exporter against firm order)</a:t>
            </a: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806</TotalTime>
  <Words>1698</Words>
  <Application>Microsoft Office PowerPoint</Application>
  <PresentationFormat>On-screen Show (4:3)</PresentationFormat>
  <Paragraphs>328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Meat Science (JRF) Part 2</vt:lpstr>
      <vt:lpstr>Notifiable Diseases in India</vt:lpstr>
      <vt:lpstr>Post-Mortem-Examination</vt:lpstr>
      <vt:lpstr>Order for conducting PME</vt:lpstr>
      <vt:lpstr>Contd….</vt:lpstr>
      <vt:lpstr>Contd….</vt:lpstr>
      <vt:lpstr>Contd….</vt:lpstr>
      <vt:lpstr>Contd….</vt:lpstr>
      <vt:lpstr>Evaluation of Sheep &amp; Goat Carcass</vt:lpstr>
      <vt:lpstr>Evaluation of Buffalo Carcass</vt:lpstr>
      <vt:lpstr>Evaluation of Swine Carcass</vt:lpstr>
      <vt:lpstr>Contd….</vt:lpstr>
      <vt:lpstr>Chilling of Dressed Carcass</vt:lpstr>
      <vt:lpstr>Contd….</vt:lpstr>
      <vt:lpstr>Ageing of Dressed Carcass</vt:lpstr>
      <vt:lpstr>Carcass Disposal</vt:lpstr>
      <vt:lpstr>Burial of Carcass</vt:lpstr>
      <vt:lpstr>Incineration of Carcass</vt:lpstr>
      <vt:lpstr>Chemical Disposal of Carcass</vt:lpstr>
      <vt:lpstr>Cleaning &amp; Sanitation of Abattoirs</vt:lpstr>
      <vt:lpstr>Contd…</vt:lpstr>
      <vt:lpstr>Contd…</vt:lpstr>
      <vt:lpstr>Contd…</vt:lpstr>
      <vt:lpstr>Cleaning Procedure</vt:lpstr>
      <vt:lpstr>Automated Cleaning System</vt:lpstr>
      <vt:lpstr>Effluent Treatment</vt:lpstr>
      <vt:lpstr>Steps of Effluent Treatment</vt:lpstr>
      <vt:lpstr>Biological Oxidation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Meat Science (JRF) Part 2</dc:title>
  <dc:creator>Dr. A K Singh</dc:creator>
  <cp:lastModifiedBy>Dr. A K Singh</cp:lastModifiedBy>
  <cp:revision>54</cp:revision>
  <dcterms:created xsi:type="dcterms:W3CDTF">2006-08-16T00:00:00Z</dcterms:created>
  <dcterms:modified xsi:type="dcterms:W3CDTF">2020-04-23T09:24:33Z</dcterms:modified>
</cp:coreProperties>
</file>