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82" r:id="rId14"/>
    <p:sldId id="269" r:id="rId15"/>
    <p:sldId id="278" r:id="rId16"/>
    <p:sldId id="279" r:id="rId17"/>
    <p:sldId id="280" r:id="rId18"/>
    <p:sldId id="281" r:id="rId19"/>
    <p:sldId id="277" r:id="rId20"/>
    <p:sldId id="270" r:id="rId21"/>
    <p:sldId id="271" r:id="rId22"/>
    <p:sldId id="272" r:id="rId23"/>
    <p:sldId id="273" r:id="rId24"/>
    <p:sldId id="274" r:id="rId25"/>
    <p:sldId id="275" r:id="rId26"/>
    <p:sldId id="276"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286000"/>
          </a:xfrm>
        </p:spPr>
        <p:txBody>
          <a:bodyPr/>
          <a:lstStyle/>
          <a:p>
            <a:pPr algn="ctr"/>
            <a:r>
              <a:rPr lang="en-US" dirty="0" smtClean="0">
                <a:latin typeface="Times New Roman" pitchFamily="18" charset="0"/>
                <a:cs typeface="Times New Roman" pitchFamily="18" charset="0"/>
              </a:rPr>
              <a:t>Meat Science (JRF)</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Part 1</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tx2"/>
                </a:solidFill>
                <a:latin typeface="Times New Roman" pitchFamily="18" charset="0"/>
                <a:cs typeface="Times New Roman" pitchFamily="18" charset="0"/>
              </a:rPr>
              <a:t>By Dr. Gargi </a:t>
            </a:r>
            <a:r>
              <a:rPr lang="en-US" dirty="0" err="1" smtClean="0">
                <a:solidFill>
                  <a:schemeClr val="tx2"/>
                </a:solidFill>
                <a:latin typeface="Times New Roman" pitchFamily="18" charset="0"/>
                <a:cs typeface="Times New Roman" pitchFamily="18" charset="0"/>
              </a:rPr>
              <a:t>Mahapatra</a:t>
            </a:r>
            <a:endParaRPr lang="en-US" dirty="0" smtClean="0">
              <a:solidFill>
                <a:schemeClr val="tx2"/>
              </a:solidFill>
              <a:latin typeface="Times New Roman" pitchFamily="18" charset="0"/>
              <a:cs typeface="Times New Roman" pitchFamily="18" charset="0"/>
            </a:endParaRPr>
          </a:p>
          <a:p>
            <a:r>
              <a:rPr lang="en-US" dirty="0" smtClean="0">
                <a:solidFill>
                  <a:schemeClr val="tx2"/>
                </a:solidFill>
                <a:latin typeface="Times New Roman" pitchFamily="18" charset="0"/>
                <a:cs typeface="Times New Roman" pitchFamily="18" charset="0"/>
              </a:rPr>
              <a:t>Assistant Professor cum Junior Scientist</a:t>
            </a:r>
          </a:p>
          <a:p>
            <a:r>
              <a:rPr lang="en-US" dirty="0" smtClean="0">
                <a:solidFill>
                  <a:schemeClr val="tx2"/>
                </a:solidFill>
                <a:latin typeface="Times New Roman" pitchFamily="18" charset="0"/>
                <a:cs typeface="Times New Roman" pitchFamily="18" charset="0"/>
              </a:rPr>
              <a:t>Bihar Veterinary College</a:t>
            </a:r>
          </a:p>
          <a:p>
            <a:r>
              <a:rPr lang="en-US" dirty="0" smtClean="0">
                <a:solidFill>
                  <a:schemeClr val="tx2"/>
                </a:solidFill>
                <a:latin typeface="Times New Roman" pitchFamily="18" charset="0"/>
                <a:cs typeface="Times New Roman" pitchFamily="18" charset="0"/>
              </a:rPr>
              <a:t>B.A.S.U., Patna.</a:t>
            </a:r>
          </a:p>
        </p:txBody>
      </p:sp>
    </p:spTree>
    <p:extLst>
      <p:ext uri="{BB962C8B-B14F-4D97-AF65-F5344CB8AC3E}">
        <p14:creationId xmlns:p14="http://schemas.microsoft.com/office/powerpoint/2010/main" val="4260164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72000"/>
          </a:xfrm>
        </p:spPr>
        <p:txBody>
          <a:bodyPr>
            <a:normAutofit/>
          </a:bodyPr>
          <a:lstStyle/>
          <a:p>
            <a:pPr>
              <a:buFont typeface="Wingdings" pitchFamily="2" charset="2"/>
              <a:buChar char="Ø"/>
            </a:pPr>
            <a:r>
              <a:rPr lang="en-US" sz="2400" dirty="0" smtClean="0">
                <a:latin typeface="Times New Roman" pitchFamily="18" charset="0"/>
                <a:cs typeface="Times New Roman" pitchFamily="18" charset="0"/>
              </a:rPr>
              <a:t>Resting area post transportation and pre-slaughter</a:t>
            </a:r>
          </a:p>
          <a:p>
            <a:pPr>
              <a:buFont typeface="Wingdings" pitchFamily="2" charset="2"/>
              <a:buChar char="Ø"/>
            </a:pPr>
            <a:r>
              <a:rPr lang="en-US" sz="2400" dirty="0" smtClean="0">
                <a:latin typeface="Times New Roman" pitchFamily="18" charset="0"/>
                <a:cs typeface="Times New Roman" pitchFamily="18" charset="0"/>
              </a:rPr>
              <a:t>Animal kept here for minimum of 24 hrs.</a:t>
            </a:r>
          </a:p>
          <a:p>
            <a:pPr>
              <a:buFont typeface="Wingdings" pitchFamily="2" charset="2"/>
              <a:buChar char="Ø"/>
            </a:pPr>
            <a:r>
              <a:rPr lang="en-US" sz="2400" dirty="0" smtClean="0">
                <a:solidFill>
                  <a:srgbClr val="FF0000"/>
                </a:solidFill>
                <a:latin typeface="Times New Roman" pitchFamily="18" charset="0"/>
                <a:cs typeface="Times New Roman" pitchFamily="18" charset="0"/>
              </a:rPr>
              <a:t>Capacity</a:t>
            </a:r>
            <a:r>
              <a:rPr lang="en-US" sz="2400" dirty="0" smtClean="0">
                <a:latin typeface="Times New Roman" pitchFamily="18" charset="0"/>
                <a:cs typeface="Times New Roman" pitchFamily="18" charset="0"/>
              </a:rPr>
              <a:t> for </a:t>
            </a:r>
            <a:r>
              <a:rPr lang="en-US" sz="2400" dirty="0" smtClean="0">
                <a:solidFill>
                  <a:srgbClr val="FF0000"/>
                </a:solidFill>
                <a:latin typeface="Times New Roman" pitchFamily="18" charset="0"/>
                <a:cs typeface="Times New Roman" pitchFamily="18" charset="0"/>
              </a:rPr>
              <a:t>Large</a:t>
            </a:r>
            <a:r>
              <a:rPr lang="en-US" sz="2400" dirty="0" smtClean="0">
                <a:latin typeface="Times New Roman" pitchFamily="18" charset="0"/>
                <a:cs typeface="Times New Roman" pitchFamily="18" charset="0"/>
              </a:rPr>
              <a:t> animals- </a:t>
            </a:r>
            <a:r>
              <a:rPr lang="en-US" sz="2400" dirty="0" smtClean="0">
                <a:solidFill>
                  <a:srgbClr val="FF0000"/>
                </a:solidFill>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days</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kill</a:t>
            </a:r>
            <a:r>
              <a:rPr lang="en-US" sz="2400" dirty="0" smtClean="0">
                <a:latin typeface="Times New Roman" pitchFamily="18" charset="0"/>
                <a:cs typeface="Times New Roman" pitchFamily="18" charset="0"/>
              </a:rPr>
              <a:t> &amp; for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Small</a:t>
            </a:r>
            <a:r>
              <a:rPr lang="en-US" sz="2400" dirty="0" smtClean="0">
                <a:latin typeface="Times New Roman" pitchFamily="18" charset="0"/>
                <a:cs typeface="Times New Roman" pitchFamily="18" charset="0"/>
              </a:rPr>
              <a:t> animals- </a:t>
            </a:r>
            <a:r>
              <a:rPr lang="en-US" sz="2400" dirty="0" smtClean="0">
                <a:solidFill>
                  <a:srgbClr val="FF0000"/>
                </a:solidFill>
                <a:latin typeface="Times New Roman" pitchFamily="18" charset="0"/>
                <a:cs typeface="Times New Roman" pitchFamily="18" charset="0"/>
              </a:rPr>
              <a:t>1 day kill</a:t>
            </a:r>
          </a:p>
          <a:p>
            <a:pPr>
              <a:buFont typeface="Wingdings" pitchFamily="2" charset="2"/>
              <a:buChar char="Ø"/>
            </a:pPr>
            <a:r>
              <a:rPr lang="en-US" sz="2400" dirty="0" smtClean="0">
                <a:latin typeface="Times New Roman" pitchFamily="18" charset="0"/>
                <a:cs typeface="Times New Roman" pitchFamily="18" charset="0"/>
              </a:rPr>
              <a:t>Has feeding and water facilities.</a:t>
            </a:r>
          </a:p>
          <a:p>
            <a:pPr>
              <a:buFont typeface="Wingdings" pitchFamily="2" charset="2"/>
              <a:buChar char="Ø"/>
            </a:pPr>
            <a:r>
              <a:rPr lang="en-US" sz="2400" dirty="0" smtClean="0">
                <a:solidFill>
                  <a:srgbClr val="FF0000"/>
                </a:solidFill>
                <a:latin typeface="Times New Roman" pitchFamily="18" charset="0"/>
                <a:cs typeface="Times New Roman" pitchFamily="18" charset="0"/>
              </a:rPr>
              <a:t>Space</a:t>
            </a:r>
            <a:r>
              <a:rPr lang="en-US" sz="2400" dirty="0" smtClean="0">
                <a:latin typeface="Times New Roman" pitchFamily="18" charset="0"/>
                <a:cs typeface="Times New Roman" pitchFamily="18" charset="0"/>
              </a:rPr>
              <a:t> requirement- </a:t>
            </a:r>
            <a:r>
              <a:rPr lang="en-US" sz="2400" dirty="0" smtClean="0">
                <a:solidFill>
                  <a:srgbClr val="FF0000"/>
                </a:solidFill>
                <a:latin typeface="Times New Roman" pitchFamily="18" charset="0"/>
                <a:cs typeface="Times New Roman" pitchFamily="18" charset="0"/>
              </a:rPr>
              <a:t>Large</a:t>
            </a:r>
            <a:r>
              <a:rPr lang="en-US" sz="2400" dirty="0" smtClean="0">
                <a:latin typeface="Times New Roman" pitchFamily="18" charset="0"/>
                <a:cs typeface="Times New Roman" pitchFamily="18" charset="0"/>
              </a:rPr>
              <a:t> animals </a:t>
            </a:r>
            <a:r>
              <a:rPr lang="en-US" sz="2400" dirty="0" smtClean="0">
                <a:solidFill>
                  <a:srgbClr val="FF0000"/>
                </a:solidFill>
                <a:latin typeface="Times New Roman" pitchFamily="18" charset="0"/>
                <a:cs typeface="Times New Roman" pitchFamily="18" charset="0"/>
              </a:rPr>
              <a:t>2.8</a:t>
            </a:r>
            <a:r>
              <a:rPr lang="en-US" sz="2400" dirty="0" smtClean="0">
                <a:latin typeface="Times New Roman" pitchFamily="18" charset="0"/>
                <a:cs typeface="Times New Roman" pitchFamily="18" charset="0"/>
              </a:rPr>
              <a:t> sq. m/ animal.</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Small</a:t>
            </a:r>
            <a:r>
              <a:rPr lang="en-US" sz="2400" dirty="0" smtClean="0">
                <a:latin typeface="Times New Roman" pitchFamily="18" charset="0"/>
                <a:cs typeface="Times New Roman" pitchFamily="18" charset="0"/>
              </a:rPr>
              <a:t> animals </a:t>
            </a:r>
            <a:r>
              <a:rPr lang="en-US" sz="2400" dirty="0" smtClean="0">
                <a:solidFill>
                  <a:srgbClr val="FF0000"/>
                </a:solidFill>
                <a:latin typeface="Times New Roman" pitchFamily="18" charset="0"/>
                <a:cs typeface="Times New Roman" pitchFamily="18" charset="0"/>
              </a:rPr>
              <a:t>0.6</a:t>
            </a:r>
            <a:r>
              <a:rPr lang="en-US" sz="2400" dirty="0" smtClean="0">
                <a:latin typeface="Times New Roman" pitchFamily="18" charset="0"/>
                <a:cs typeface="Times New Roman" pitchFamily="18" charset="0"/>
              </a:rPr>
              <a:t> sq. m/ animal.</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Poultry-</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550</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sq</a:t>
            </a:r>
            <a:r>
              <a:rPr lang="en-US" sz="2400" dirty="0" smtClean="0">
                <a:latin typeface="Times New Roman" pitchFamily="18" charset="0"/>
                <a:cs typeface="Times New Roman" pitchFamily="18" charset="0"/>
              </a:rPr>
              <a:t> cm/bird.</a:t>
            </a:r>
          </a:p>
          <a:p>
            <a:pPr>
              <a:buFont typeface="Wingdings" pitchFamily="2" charset="2"/>
              <a:buChar char="Ø"/>
            </a:pPr>
            <a:r>
              <a:rPr lang="en-US" sz="2400" dirty="0" smtClean="0">
                <a:solidFill>
                  <a:srgbClr val="FF0000"/>
                </a:solidFill>
                <a:latin typeface="Times New Roman" pitchFamily="18" charset="0"/>
                <a:cs typeface="Times New Roman" pitchFamily="18" charset="0"/>
              </a:rPr>
              <a:t>Race-</a:t>
            </a:r>
            <a:r>
              <a:rPr lang="en-US" sz="2400" dirty="0" smtClean="0">
                <a:latin typeface="Times New Roman" pitchFamily="18" charset="0"/>
                <a:cs typeface="Times New Roman" pitchFamily="18" charset="0"/>
              </a:rPr>
              <a:t> Narrow and tapered path between lairage and slaughter hall. Wide enough to allow one animal/ man at a time. Minimum length of race is </a:t>
            </a:r>
            <a:r>
              <a:rPr lang="en-US" sz="2400" dirty="0" smtClean="0">
                <a:solidFill>
                  <a:srgbClr val="FF0000"/>
                </a:solidFill>
                <a:latin typeface="Times New Roman" pitchFamily="18" charset="0"/>
                <a:cs typeface="Times New Roman" pitchFamily="18" charset="0"/>
              </a:rPr>
              <a:t>10</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m</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020762"/>
          </a:xfrm>
        </p:spPr>
        <p:txBody>
          <a:bodyPr>
            <a:normAutofit/>
          </a:bodyPr>
          <a:lstStyle/>
          <a:p>
            <a:r>
              <a:rPr lang="en-US" sz="4000" u="sng" dirty="0" smtClean="0">
                <a:solidFill>
                  <a:srgbClr val="C00000"/>
                </a:solidFill>
                <a:latin typeface="Times New Roman" pitchFamily="18" charset="0"/>
                <a:cs typeface="Times New Roman" pitchFamily="18" charset="0"/>
              </a:rPr>
              <a:t>Lairage</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76390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10600" cy="5410200"/>
          </a:xfrm>
        </p:spPr>
        <p:txBody>
          <a:bodyPr>
            <a:normAutofit lnSpcReduction="10000"/>
          </a:bodyPr>
          <a:lstStyle/>
          <a:p>
            <a:pPr>
              <a:buFont typeface="Wingdings" pitchFamily="2" charset="2"/>
              <a:buChar char="q"/>
            </a:pPr>
            <a:r>
              <a:rPr lang="en-US" sz="2400" dirty="0" smtClean="0">
                <a:latin typeface="Times New Roman" pitchFamily="18" charset="0"/>
                <a:cs typeface="Times New Roman" pitchFamily="18" charset="0"/>
              </a:rPr>
              <a:t> Hoof- 8-10 </a:t>
            </a:r>
            <a:r>
              <a:rPr lang="en-US" sz="2400" dirty="0" err="1" smtClean="0">
                <a:latin typeface="Times New Roman" pitchFamily="18" charset="0"/>
                <a:cs typeface="Times New Roman" pitchFamily="18" charset="0"/>
              </a:rPr>
              <a:t>kms</a:t>
            </a:r>
            <a:r>
              <a:rPr lang="en-US" sz="2400" dirty="0" smtClean="0">
                <a:latin typeface="Times New Roman" pitchFamily="18" charset="0"/>
                <a:cs typeface="Times New Roman" pitchFamily="18" charset="0"/>
              </a:rPr>
              <a:t> &amp; 4-5 </a:t>
            </a:r>
            <a:r>
              <a:rPr lang="en-US" sz="2400" dirty="0" err="1" smtClean="0">
                <a:latin typeface="Times New Roman" pitchFamily="18" charset="0"/>
                <a:cs typeface="Times New Roman" pitchFamily="18" charset="0"/>
              </a:rPr>
              <a:t>hrs</a:t>
            </a:r>
            <a:r>
              <a:rPr lang="en-US" sz="2400" dirty="0" smtClean="0">
                <a:latin typeface="Times New Roman" pitchFamily="18" charset="0"/>
                <a:cs typeface="Times New Roman" pitchFamily="18" charset="0"/>
              </a:rPr>
              <a:t> journey.</a:t>
            </a:r>
          </a:p>
          <a:p>
            <a:pPr>
              <a:buFont typeface="Wingdings" pitchFamily="2" charset="2"/>
              <a:buChar char="q"/>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Truck- </a:t>
            </a:r>
            <a:r>
              <a:rPr lang="en-US" sz="2400" dirty="0" err="1" smtClean="0">
                <a:latin typeface="Times New Roman" pitchFamily="18" charset="0"/>
                <a:cs typeface="Times New Roman" pitchFamily="18" charset="0"/>
              </a:rPr>
              <a:t>Upto</a:t>
            </a:r>
            <a:r>
              <a:rPr lang="en-US" sz="2400" dirty="0" smtClean="0">
                <a:latin typeface="Times New Roman" pitchFamily="18" charset="0"/>
                <a:cs typeface="Times New Roman" pitchFamily="18" charset="0"/>
              </a:rPr>
              <a:t> 500 </a:t>
            </a:r>
            <a:r>
              <a:rPr lang="en-US" sz="2400" dirty="0" err="1" smtClean="0">
                <a:latin typeface="Times New Roman" pitchFamily="18" charset="0"/>
                <a:cs typeface="Times New Roman" pitchFamily="18" charset="0"/>
              </a:rPr>
              <a:t>kms</a:t>
            </a:r>
            <a:r>
              <a:rPr lang="en-US" sz="2400" dirty="0" smtClean="0">
                <a:latin typeface="Times New Roman" pitchFamily="18" charset="0"/>
                <a:cs typeface="Times New Roman" pitchFamily="18" charset="0"/>
              </a:rPr>
              <a:t> &amp; 12-15 </a:t>
            </a:r>
            <a:r>
              <a:rPr lang="en-US" sz="2400" dirty="0" err="1" smtClean="0">
                <a:latin typeface="Times New Roman" pitchFamily="18" charset="0"/>
                <a:cs typeface="Times New Roman" pitchFamily="18" charset="0"/>
              </a:rPr>
              <a:t>hrs</a:t>
            </a:r>
            <a:r>
              <a:rPr lang="en-US" sz="2400" dirty="0" smtClean="0">
                <a:latin typeface="Times New Roman" pitchFamily="18" charset="0"/>
                <a:cs typeface="Times New Roman" pitchFamily="18" charset="0"/>
              </a:rPr>
              <a:t> journey.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 </a:t>
            </a:r>
            <a:r>
              <a:rPr lang="en-US" sz="2400" dirty="0" err="1" smtClean="0">
                <a:latin typeface="Times New Roman" pitchFamily="18" charset="0"/>
                <a:cs typeface="Times New Roman" pitchFamily="18" charset="0"/>
              </a:rPr>
              <a:t>strech</a:t>
            </a:r>
            <a:r>
              <a:rPr lang="en-US" sz="2400" dirty="0" smtClean="0">
                <a:latin typeface="Times New Roman" pitchFamily="18" charset="0"/>
                <a:cs typeface="Times New Roman" pitchFamily="18" charset="0"/>
              </a:rPr>
              <a:t> max. 12 hours, unload and feed the animal.  	     Partition of 75-120 cm height provided.</a:t>
            </a:r>
          </a:p>
          <a:p>
            <a:pPr>
              <a:buFont typeface="Wingdings" pitchFamily="2" charset="2"/>
              <a:buChar char="q"/>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Train- More than 500 </a:t>
            </a:r>
            <a:r>
              <a:rPr lang="en-US" sz="2400" dirty="0" err="1" smtClean="0">
                <a:latin typeface="Times New Roman" pitchFamily="18" charset="0"/>
                <a:cs typeface="Times New Roman" pitchFamily="18" charset="0"/>
              </a:rPr>
              <a:t>kms</a:t>
            </a:r>
            <a:r>
              <a:rPr lang="en-US" sz="2400" dirty="0" smtClean="0">
                <a:latin typeface="Times New Roman" pitchFamily="18" charset="0"/>
                <a:cs typeface="Times New Roman" pitchFamily="18" charset="0"/>
              </a:rPr>
              <a: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Ad lib feed and water 30 min. prior to start of journey.</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Unload every 1000 </a:t>
            </a:r>
            <a:r>
              <a:rPr lang="en-US" sz="2400" dirty="0" err="1" smtClean="0">
                <a:latin typeface="Times New Roman" pitchFamily="18" charset="0"/>
                <a:cs typeface="Times New Roman" pitchFamily="18" charset="0"/>
              </a:rPr>
              <a:t>kms</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offer feed and water</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Less chances of losses due to shrinkage and death</a:t>
            </a:r>
            <a:endParaRPr lang="en-US" sz="2400" dirty="0">
              <a:latin typeface="Times New Roman" pitchFamily="18" charset="0"/>
              <a:cs typeface="Times New Roman" pitchFamily="18" charset="0"/>
            </a:endParaRPr>
          </a:p>
          <a:p>
            <a:pPr marL="0" indent="0">
              <a:buNone/>
            </a:pPr>
            <a:r>
              <a:rPr lang="en-US" sz="2400" dirty="0">
                <a:latin typeface="Times New Roman" pitchFamily="18" charset="0"/>
                <a:cs typeface="Times New Roman" pitchFamily="18" charset="0"/>
              </a:rPr>
              <a:t>*</a:t>
            </a:r>
            <a:r>
              <a:rPr lang="en-US" sz="2400" dirty="0" smtClean="0">
                <a:solidFill>
                  <a:srgbClr val="FF0000"/>
                </a:solidFill>
                <a:latin typeface="Times New Roman" pitchFamily="18" charset="0"/>
                <a:cs typeface="Times New Roman" pitchFamily="18" charset="0"/>
              </a:rPr>
              <a:t>Shrinkage</a:t>
            </a:r>
            <a:r>
              <a:rPr lang="en-US" sz="2400" dirty="0" smtClean="0">
                <a:latin typeface="Times New Roman" pitchFamily="18" charset="0"/>
                <a:cs typeface="Times New Roman" pitchFamily="18" charset="0"/>
              </a:rPr>
              <a:t> during transportation- </a:t>
            </a:r>
            <a:r>
              <a:rPr lang="en-US" sz="2400" dirty="0" smtClean="0">
                <a:solidFill>
                  <a:srgbClr val="FF0000"/>
                </a:solidFill>
                <a:latin typeface="Times New Roman" pitchFamily="18" charset="0"/>
                <a:cs typeface="Times New Roman" pitchFamily="18" charset="0"/>
              </a:rPr>
              <a:t>3-10%</a:t>
            </a:r>
            <a:r>
              <a:rPr lang="en-US" sz="2400" dirty="0" smtClean="0">
                <a:latin typeface="Times New Roman" pitchFamily="18" charset="0"/>
                <a:cs typeface="Times New Roman" pitchFamily="18" charset="0"/>
              </a:rPr>
              <a:t> ; Causes- </a:t>
            </a:r>
            <a:r>
              <a:rPr lang="en-US" sz="2400" dirty="0" smtClean="0">
                <a:solidFill>
                  <a:srgbClr val="FF0000"/>
                </a:solidFill>
                <a:latin typeface="Times New Roman" pitchFamily="18" charset="0"/>
                <a:cs typeface="Times New Roman" pitchFamily="18" charset="0"/>
              </a:rPr>
              <a:t>dehydration</a:t>
            </a:r>
            <a:r>
              <a:rPr lang="en-US" sz="2400" dirty="0" smtClean="0">
                <a:latin typeface="Times New Roman" pitchFamily="18" charset="0"/>
                <a:cs typeface="Times New Roman" pitchFamily="18" charset="0"/>
              </a:rPr>
              <a:t> and </a:t>
            </a:r>
            <a:r>
              <a:rPr lang="en-US" sz="2400" dirty="0" smtClean="0">
                <a:solidFill>
                  <a:srgbClr val="FF0000"/>
                </a:solidFill>
                <a:latin typeface="Times New Roman" pitchFamily="18" charset="0"/>
                <a:cs typeface="Times New Roman" pitchFamily="18" charset="0"/>
              </a:rPr>
              <a:t>loss</a:t>
            </a:r>
            <a:r>
              <a:rPr lang="en-US" sz="2400" dirty="0" smtClean="0">
                <a:latin typeface="Times New Roman" pitchFamily="18" charset="0"/>
                <a:cs typeface="Times New Roman" pitchFamily="18" charset="0"/>
              </a:rPr>
              <a:t> of </a:t>
            </a:r>
            <a:r>
              <a:rPr lang="en-US" sz="2400" dirty="0" smtClean="0">
                <a:solidFill>
                  <a:srgbClr val="FF0000"/>
                </a:solidFill>
                <a:latin typeface="Times New Roman" pitchFamily="18" charset="0"/>
                <a:cs typeface="Times New Roman" pitchFamily="18" charset="0"/>
              </a:rPr>
              <a:t>muscle</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glycogen</a:t>
            </a:r>
            <a:r>
              <a:rPr lang="en-US" sz="2400" dirty="0" smtClean="0">
                <a:latin typeface="Times New Roman" pitchFamily="18" charset="0"/>
                <a:cs typeface="Times New Roman" pitchFamily="18" charset="0"/>
              </a:rPr>
              <a:t>.</a:t>
            </a:r>
          </a:p>
          <a:p>
            <a:pPr marL="0" indent="0">
              <a:buNone/>
            </a:pPr>
            <a:r>
              <a:rPr lang="en-US" sz="2400" dirty="0" smtClean="0">
                <a:latin typeface="Times New Roman" pitchFamily="18" charset="0"/>
                <a:cs typeface="Times New Roman" pitchFamily="18" charset="0"/>
              </a:rPr>
              <a:t>*Incidence of bruises during transportation is highest in sheep and pig. </a:t>
            </a:r>
          </a:p>
          <a:p>
            <a:pPr marL="0" indent="0">
              <a:buNone/>
            </a:pPr>
            <a:r>
              <a:rPr lang="en-US" sz="2400" dirty="0">
                <a:latin typeface="Times New Roman" pitchFamily="18" charset="0"/>
                <a:cs typeface="Times New Roman" pitchFamily="18" charset="0"/>
              </a:rPr>
              <a:t>*</a:t>
            </a:r>
            <a:r>
              <a:rPr lang="en-US" sz="2400" dirty="0" smtClean="0">
                <a:solidFill>
                  <a:srgbClr val="FF0000"/>
                </a:solidFill>
                <a:latin typeface="Times New Roman" pitchFamily="18" charset="0"/>
                <a:cs typeface="Times New Roman" pitchFamily="18" charset="0"/>
              </a:rPr>
              <a:t>Muscular</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bleeding</a:t>
            </a:r>
            <a:r>
              <a:rPr lang="en-US" sz="2400" dirty="0" smtClean="0">
                <a:latin typeface="Times New Roman" pitchFamily="18" charset="0"/>
                <a:cs typeface="Times New Roman" pitchFamily="18" charset="0"/>
              </a:rPr>
              <a:t> evident in </a:t>
            </a:r>
            <a:r>
              <a:rPr lang="en-US" sz="2400" dirty="0" smtClean="0">
                <a:solidFill>
                  <a:srgbClr val="FF0000"/>
                </a:solidFill>
                <a:latin typeface="Times New Roman" pitchFamily="18" charset="0"/>
                <a:cs typeface="Times New Roman" pitchFamily="18" charset="0"/>
              </a:rPr>
              <a:t>pigs</a:t>
            </a:r>
            <a:r>
              <a:rPr lang="en-US" sz="2400" dirty="0" smtClean="0">
                <a:latin typeface="Times New Roman" pitchFamily="18" charset="0"/>
                <a:cs typeface="Times New Roman" pitchFamily="18" charset="0"/>
              </a:rPr>
              <a:t>. Non inflammatory </a:t>
            </a:r>
            <a:r>
              <a:rPr lang="en-US" sz="2400" dirty="0" smtClean="0">
                <a:solidFill>
                  <a:srgbClr val="FF0000"/>
                </a:solidFill>
                <a:latin typeface="Times New Roman" pitchFamily="18" charset="0"/>
                <a:cs typeface="Times New Roman" pitchFamily="18" charset="0"/>
              </a:rPr>
              <a:t>diarrehoea</a:t>
            </a:r>
            <a:r>
              <a:rPr lang="en-US" sz="2400" dirty="0" smtClean="0">
                <a:latin typeface="Times New Roman" pitchFamily="18" charset="0"/>
                <a:cs typeface="Times New Roman" pitchFamily="18" charset="0"/>
              </a:rPr>
              <a:t> in </a:t>
            </a:r>
            <a:r>
              <a:rPr lang="en-US" sz="2400" dirty="0" smtClean="0">
                <a:solidFill>
                  <a:srgbClr val="FF0000"/>
                </a:solidFill>
                <a:latin typeface="Times New Roman" pitchFamily="18" charset="0"/>
                <a:cs typeface="Times New Roman" pitchFamily="18" charset="0"/>
              </a:rPr>
              <a:t>sheep</a:t>
            </a:r>
            <a:r>
              <a:rPr lang="en-US" sz="2400" dirty="0" smtClean="0">
                <a:latin typeface="Times New Roman" pitchFamily="18" charset="0"/>
                <a:cs typeface="Times New Roman" pitchFamily="18" charset="0"/>
              </a:rPr>
              <a:t> and </a:t>
            </a:r>
            <a:r>
              <a:rPr lang="en-US" sz="2400" dirty="0" smtClean="0">
                <a:solidFill>
                  <a:srgbClr val="FF0000"/>
                </a:solidFill>
                <a:latin typeface="Times New Roman" pitchFamily="18" charset="0"/>
                <a:cs typeface="Times New Roman" pitchFamily="18" charset="0"/>
              </a:rPr>
              <a:t>goat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709"/>
            <a:ext cx="8229600" cy="990600"/>
          </a:xfrm>
        </p:spPr>
        <p:txBody>
          <a:bodyPr>
            <a:normAutofit/>
          </a:bodyPr>
          <a:lstStyle/>
          <a:p>
            <a:r>
              <a:rPr lang="en-US" sz="4000" u="sng" dirty="0" smtClean="0">
                <a:solidFill>
                  <a:srgbClr val="C00000"/>
                </a:solidFill>
                <a:latin typeface="Times New Roman" pitchFamily="18" charset="0"/>
                <a:cs typeface="Times New Roman" pitchFamily="18" charset="0"/>
              </a:rPr>
              <a:t>Transportation</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42501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Autofit/>
          </a:bodyPr>
          <a:lstStyle/>
          <a:p>
            <a:pPr>
              <a:buFont typeface="Wingdings" pitchFamily="2" charset="2"/>
              <a:buChar char="v"/>
            </a:pPr>
            <a:r>
              <a:rPr lang="en-US" sz="2400" dirty="0" smtClean="0">
                <a:latin typeface="Times New Roman" pitchFamily="18" charset="0"/>
                <a:cs typeface="Times New Roman" pitchFamily="18" charset="0"/>
              </a:rPr>
              <a:t> Dehydration in sheep- Impairs flaying and produces sticky textured meat</a:t>
            </a:r>
          </a:p>
          <a:p>
            <a:pPr>
              <a:buFont typeface="Wingdings" pitchFamily="2" charset="2"/>
              <a:buChar char="v"/>
            </a:pPr>
            <a:r>
              <a:rPr lang="en-US" sz="2400" dirty="0" smtClean="0">
                <a:latin typeface="Times New Roman" pitchFamily="18" charset="0"/>
                <a:cs typeface="Times New Roman" pitchFamily="18" charset="0"/>
              </a:rPr>
              <a:t>Chronic stress- DFD in bovine </a:t>
            </a:r>
          </a:p>
          <a:p>
            <a:pPr>
              <a:buFont typeface="Wingdings" pitchFamily="2" charset="2"/>
              <a:buChar char="v"/>
            </a:pPr>
            <a:r>
              <a:rPr lang="en-US" sz="2400" dirty="0" smtClean="0">
                <a:latin typeface="Times New Roman" pitchFamily="18" charset="0"/>
                <a:cs typeface="Times New Roman" pitchFamily="18" charset="0"/>
              </a:rPr>
              <a:t>Acute stress- PSE in Pig</a:t>
            </a:r>
          </a:p>
          <a:p>
            <a:pPr>
              <a:buFont typeface="Wingdings" pitchFamily="2" charset="2"/>
              <a:buChar char="v"/>
            </a:pPr>
            <a:r>
              <a:rPr lang="en-US" sz="2400" dirty="0" smtClean="0">
                <a:latin typeface="Times New Roman" pitchFamily="18" charset="0"/>
                <a:cs typeface="Times New Roman" pitchFamily="18" charset="0"/>
              </a:rPr>
              <a:t>Feed with- held 12-18 hr. prior slaughter</a:t>
            </a:r>
          </a:p>
          <a:p>
            <a:pPr>
              <a:buFont typeface="Wingdings" pitchFamily="2" charset="2"/>
              <a:buChar char="v"/>
            </a:pPr>
            <a:r>
              <a:rPr lang="en-US" sz="2400" dirty="0" smtClean="0">
                <a:latin typeface="Times New Roman" pitchFamily="18" charset="0"/>
                <a:cs typeface="Times New Roman" pitchFamily="18" charset="0"/>
              </a:rPr>
              <a:t>Water ad lib water, water stopped 1 hr. prior stunning. Lowers intestinal bacterial load and facilitates flaying</a:t>
            </a:r>
          </a:p>
          <a:p>
            <a:pPr>
              <a:buFont typeface="Wingdings" pitchFamily="2" charset="2"/>
              <a:buChar char="v"/>
            </a:pPr>
            <a:r>
              <a:rPr lang="en-US" sz="2400" dirty="0" smtClean="0">
                <a:latin typeface="Times New Roman" pitchFamily="18" charset="0"/>
                <a:cs typeface="Times New Roman" pitchFamily="18" charset="0"/>
              </a:rPr>
              <a:t>Ante- mortem examination conducted 12-24 hrs. prior to slaughter. Stage 1 general examination, Stage 2 detailed examination.</a:t>
            </a:r>
          </a:p>
          <a:p>
            <a:pPr>
              <a:buFont typeface="Wingdings" pitchFamily="2" charset="2"/>
              <a:buChar char="v"/>
            </a:pPr>
            <a:r>
              <a:rPr lang="en-US" sz="2400" dirty="0" smtClean="0">
                <a:latin typeface="Times New Roman" pitchFamily="18" charset="0"/>
                <a:cs typeface="Times New Roman" pitchFamily="18" charset="0"/>
              </a:rPr>
              <a:t>AME judgment- Fit for slaughter, Unfit for slaughter or Suspected. Suspected animals are either detained or passed for emergency slaughter.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0"/>
            <a:ext cx="8229600" cy="1143000"/>
          </a:xfrm>
        </p:spPr>
        <p:txBody>
          <a:bodyPr>
            <a:normAutofit/>
          </a:bodyPr>
          <a:lstStyle/>
          <a:p>
            <a:r>
              <a:rPr lang="en-US" sz="4000" u="sng" dirty="0" smtClean="0">
                <a:solidFill>
                  <a:srgbClr val="C00000"/>
                </a:solidFill>
                <a:latin typeface="Times New Roman" pitchFamily="18" charset="0"/>
                <a:cs typeface="Times New Roman" pitchFamily="18" charset="0"/>
              </a:rPr>
              <a:t>Important Points</a:t>
            </a:r>
            <a:endParaRPr lang="en-US" sz="4000" dirty="0"/>
          </a:p>
        </p:txBody>
      </p:sp>
    </p:spTree>
    <p:extLst>
      <p:ext uri="{BB962C8B-B14F-4D97-AF65-F5344CB8AC3E}">
        <p14:creationId xmlns:p14="http://schemas.microsoft.com/office/powerpoint/2010/main" val="4554918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a:bodyPr>
          <a:lstStyle/>
          <a:p>
            <a:pPr algn="just"/>
            <a:r>
              <a:rPr lang="en-US" sz="2400" dirty="0" smtClean="0">
                <a:solidFill>
                  <a:srgbClr val="C00000"/>
                </a:solidFill>
                <a:latin typeface="Times New Roman" pitchFamily="18" charset="0"/>
                <a:cs typeface="Times New Roman" pitchFamily="18" charset="0"/>
              </a:rPr>
              <a:t>Emergency slaughter</a:t>
            </a:r>
            <a:r>
              <a:rPr lang="en-US" sz="24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Animal in acute pain, delayed slaughter contrary to welfare of animal ex. Obturator Paralysis, Fracture etc</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3" name="Text Placeholder 2"/>
          <p:cNvSpPr>
            <a:spLocks noGrp="1"/>
          </p:cNvSpPr>
          <p:nvPr>
            <p:ph type="body" idx="1"/>
          </p:nvPr>
        </p:nvSpPr>
        <p:spPr>
          <a:xfrm>
            <a:off x="457200" y="1143000"/>
            <a:ext cx="4040188" cy="563562"/>
          </a:xfrm>
        </p:spPr>
        <p:txBody>
          <a:bodyPr/>
          <a:lstStyle/>
          <a:p>
            <a:pPr algn="ctr"/>
            <a:r>
              <a:rPr lang="en-US" b="0" dirty="0" smtClean="0">
                <a:solidFill>
                  <a:srgbClr val="C00000"/>
                </a:solidFill>
                <a:latin typeface="Times New Roman" pitchFamily="18" charset="0"/>
                <a:cs typeface="Times New Roman" pitchFamily="18" charset="0"/>
              </a:rPr>
              <a:t>Unfit for slaughter</a:t>
            </a:r>
            <a:endParaRPr lang="en-US" b="0" dirty="0">
              <a:solidFill>
                <a:srgbClr val="C00000"/>
              </a:solidFill>
              <a:latin typeface="Times New Roman" pitchFamily="18" charset="0"/>
              <a:cs typeface="Times New Roman" pitchFamily="18" charset="0"/>
            </a:endParaRPr>
          </a:p>
        </p:txBody>
      </p:sp>
      <p:sp>
        <p:nvSpPr>
          <p:cNvPr id="5" name="Text Placeholder 4"/>
          <p:cNvSpPr>
            <a:spLocks noGrp="1"/>
          </p:cNvSpPr>
          <p:nvPr>
            <p:ph type="body" sz="half" idx="3"/>
          </p:nvPr>
        </p:nvSpPr>
        <p:spPr>
          <a:xfrm>
            <a:off x="4572000" y="1143000"/>
            <a:ext cx="4041775" cy="563562"/>
          </a:xfrm>
        </p:spPr>
        <p:txBody>
          <a:bodyPr/>
          <a:lstStyle/>
          <a:p>
            <a:pPr algn="ctr"/>
            <a:r>
              <a:rPr lang="en-US" b="0" dirty="0" smtClean="0">
                <a:solidFill>
                  <a:srgbClr val="C00000"/>
                </a:solidFill>
                <a:latin typeface="Times New Roman" pitchFamily="18" charset="0"/>
                <a:cs typeface="Times New Roman" pitchFamily="18" charset="0"/>
              </a:rPr>
              <a:t>Suspected Slaughter</a:t>
            </a:r>
            <a:endParaRPr lang="en-US" b="0" dirty="0">
              <a:solidFill>
                <a:srgbClr val="C00000"/>
              </a:solidFill>
              <a:latin typeface="Times New Roman" pitchFamily="18" charset="0"/>
              <a:cs typeface="Times New Roman" pitchFamily="18" charset="0"/>
            </a:endParaRPr>
          </a:p>
        </p:txBody>
      </p:sp>
      <p:sp>
        <p:nvSpPr>
          <p:cNvPr id="4" name="Content Placeholder 3"/>
          <p:cNvSpPr>
            <a:spLocks noGrp="1"/>
          </p:cNvSpPr>
          <p:nvPr>
            <p:ph sz="quarter" idx="2"/>
          </p:nvPr>
        </p:nvSpPr>
        <p:spPr>
          <a:xfrm>
            <a:off x="457200" y="1752600"/>
            <a:ext cx="4040188" cy="4724400"/>
          </a:xfrm>
        </p:spPr>
        <p:txBody>
          <a:bodyPr>
            <a:normAutofit fontScale="92500" lnSpcReduction="10000"/>
          </a:bodyPr>
          <a:lstStyle/>
          <a:p>
            <a:r>
              <a:rPr lang="en-US" dirty="0" smtClean="0">
                <a:latin typeface="Times New Roman" pitchFamily="18" charset="0"/>
                <a:cs typeface="Times New Roman" pitchFamily="18" charset="0"/>
              </a:rPr>
              <a:t>Emaciation</a:t>
            </a:r>
          </a:p>
          <a:p>
            <a:r>
              <a:rPr lang="en-US" dirty="0" smtClean="0">
                <a:latin typeface="Times New Roman" pitchFamily="18" charset="0"/>
                <a:cs typeface="Times New Roman" pitchFamily="18" charset="0"/>
              </a:rPr>
              <a:t>Rabies</a:t>
            </a:r>
          </a:p>
          <a:p>
            <a:r>
              <a:rPr lang="en-US" dirty="0" smtClean="0">
                <a:latin typeface="Times New Roman" pitchFamily="18" charset="0"/>
                <a:cs typeface="Times New Roman" pitchFamily="18" charset="0"/>
              </a:rPr>
              <a:t>Anthrax</a:t>
            </a:r>
          </a:p>
          <a:p>
            <a:r>
              <a:rPr lang="en-US" dirty="0" smtClean="0">
                <a:latin typeface="Times New Roman" pitchFamily="18" charset="0"/>
                <a:cs typeface="Times New Roman" pitchFamily="18" charset="0"/>
              </a:rPr>
              <a:t>FMD</a:t>
            </a:r>
          </a:p>
          <a:p>
            <a:r>
              <a:rPr lang="en-US" dirty="0" smtClean="0">
                <a:latin typeface="Times New Roman" pitchFamily="18" charset="0"/>
                <a:cs typeface="Times New Roman" pitchFamily="18" charset="0"/>
              </a:rPr>
              <a:t>BQ</a:t>
            </a:r>
          </a:p>
          <a:p>
            <a:r>
              <a:rPr lang="en-US" dirty="0" smtClean="0">
                <a:latin typeface="Times New Roman" pitchFamily="18" charset="0"/>
                <a:cs typeface="Times New Roman" pitchFamily="18" charset="0"/>
              </a:rPr>
              <a:t>Tetanus</a:t>
            </a:r>
          </a:p>
          <a:p>
            <a:r>
              <a:rPr lang="en-US" dirty="0" smtClean="0">
                <a:latin typeface="Times New Roman" pitchFamily="18" charset="0"/>
                <a:cs typeface="Times New Roman" pitchFamily="18" charset="0"/>
              </a:rPr>
              <a:t>Generalized Tuberculosis</a:t>
            </a:r>
          </a:p>
          <a:p>
            <a:r>
              <a:rPr lang="en-US" dirty="0" smtClean="0">
                <a:latin typeface="Times New Roman" pitchFamily="18" charset="0"/>
                <a:cs typeface="Times New Roman" pitchFamily="18" charset="0"/>
              </a:rPr>
              <a:t>Swine Fever/ Hog Cholera</a:t>
            </a:r>
          </a:p>
          <a:p>
            <a:r>
              <a:rPr lang="en-US" dirty="0" smtClean="0">
                <a:latin typeface="Times New Roman" pitchFamily="18" charset="0"/>
                <a:cs typeface="Times New Roman" pitchFamily="18" charset="0"/>
              </a:rPr>
              <a:t>White Scour</a:t>
            </a:r>
          </a:p>
          <a:p>
            <a:r>
              <a:rPr lang="en-US" dirty="0" smtClean="0">
                <a:latin typeface="Times New Roman" pitchFamily="18" charset="0"/>
                <a:cs typeface="Times New Roman" pitchFamily="18" charset="0"/>
              </a:rPr>
              <a:t>Calf </a:t>
            </a:r>
            <a:r>
              <a:rPr lang="en-US" dirty="0" err="1" smtClean="0">
                <a:latin typeface="Times New Roman" pitchFamily="18" charset="0"/>
                <a:cs typeface="Times New Roman" pitchFamily="18" charset="0"/>
              </a:rPr>
              <a:t>Diptheria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Salmonellosis</a:t>
            </a:r>
          </a:p>
          <a:p>
            <a:r>
              <a:rPr lang="en-US" dirty="0" smtClean="0">
                <a:latin typeface="Times New Roman" pitchFamily="18" charset="0"/>
                <a:cs typeface="Times New Roman" pitchFamily="18" charset="0"/>
              </a:rPr>
              <a:t>Acute </a:t>
            </a:r>
            <a:r>
              <a:rPr lang="en-US" dirty="0" err="1" smtClean="0">
                <a:latin typeface="Times New Roman" pitchFamily="18" charset="0"/>
                <a:cs typeface="Times New Roman" pitchFamily="18" charset="0"/>
              </a:rPr>
              <a:t>Listeriosis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Fluorine/ Selenium Poisoning</a:t>
            </a:r>
          </a:p>
        </p:txBody>
      </p:sp>
      <p:sp>
        <p:nvSpPr>
          <p:cNvPr id="6" name="Content Placeholder 5"/>
          <p:cNvSpPr>
            <a:spLocks noGrp="1"/>
          </p:cNvSpPr>
          <p:nvPr>
            <p:ph sz="quarter" idx="4"/>
          </p:nvPr>
        </p:nvSpPr>
        <p:spPr>
          <a:xfrm>
            <a:off x="4645025" y="1752600"/>
            <a:ext cx="4270375" cy="4876800"/>
          </a:xfrm>
        </p:spPr>
        <p:txBody>
          <a:bodyPr>
            <a:normAutofit fontScale="92500"/>
          </a:bodyPr>
          <a:lstStyle/>
          <a:p>
            <a:r>
              <a:rPr lang="en-US" dirty="0" err="1" smtClean="0">
                <a:latin typeface="Times New Roman" pitchFamily="18" charset="0"/>
                <a:cs typeface="Times New Roman" pitchFamily="18" charset="0"/>
              </a:rPr>
              <a:t>Actinomycosis</a:t>
            </a:r>
            <a:r>
              <a:rPr lang="en-US" dirty="0" smtClean="0">
                <a:latin typeface="Times New Roman" pitchFamily="18" charset="0"/>
                <a:cs typeface="Times New Roman" pitchFamily="18" charset="0"/>
              </a:rPr>
              <a:t> (Lumpy jaw)</a:t>
            </a:r>
          </a:p>
          <a:p>
            <a:r>
              <a:rPr lang="en-US" dirty="0" err="1" smtClean="0">
                <a:latin typeface="Times New Roman" pitchFamily="18" charset="0"/>
                <a:cs typeface="Times New Roman" pitchFamily="18" charset="0"/>
              </a:rPr>
              <a:t>Actinobacillosis</a:t>
            </a:r>
            <a:r>
              <a:rPr lang="en-US" dirty="0" smtClean="0">
                <a:latin typeface="Times New Roman" pitchFamily="18" charset="0"/>
                <a:cs typeface="Times New Roman" pitchFamily="18" charset="0"/>
              </a:rPr>
              <a:t> (wooden Tongue)</a:t>
            </a:r>
          </a:p>
          <a:p>
            <a:r>
              <a:rPr lang="en-US" dirty="0" smtClean="0">
                <a:latin typeface="Times New Roman" pitchFamily="18" charset="0"/>
                <a:cs typeface="Times New Roman" pitchFamily="18" charset="0"/>
              </a:rPr>
              <a:t>Mastitis</a:t>
            </a:r>
          </a:p>
          <a:p>
            <a:r>
              <a:rPr lang="en-US" dirty="0" smtClean="0">
                <a:latin typeface="Times New Roman" pitchFamily="18" charset="0"/>
                <a:cs typeface="Times New Roman" pitchFamily="18" charset="0"/>
              </a:rPr>
              <a:t>Localized Tuberculosis</a:t>
            </a:r>
          </a:p>
          <a:p>
            <a:r>
              <a:rPr lang="en-US" dirty="0" smtClean="0">
                <a:latin typeface="Times New Roman" pitchFamily="18" charset="0"/>
                <a:cs typeface="Times New Roman" pitchFamily="18" charset="0"/>
              </a:rPr>
              <a:t>Sheep scab</a:t>
            </a:r>
          </a:p>
          <a:p>
            <a:r>
              <a:rPr lang="en-US" dirty="0" smtClean="0">
                <a:latin typeface="Times New Roman" pitchFamily="18" charset="0"/>
                <a:cs typeface="Times New Roman" pitchFamily="18" charset="0"/>
              </a:rPr>
              <a:t>Localized caseous lymphadenitis</a:t>
            </a:r>
          </a:p>
          <a:p>
            <a:r>
              <a:rPr lang="en-US" dirty="0" smtClean="0">
                <a:latin typeface="Times New Roman" pitchFamily="18" charset="0"/>
                <a:cs typeface="Times New Roman" pitchFamily="18" charset="0"/>
              </a:rPr>
              <a:t>Pneumonia</a:t>
            </a:r>
          </a:p>
          <a:p>
            <a:r>
              <a:rPr lang="en-US" dirty="0" smtClean="0">
                <a:latin typeface="Times New Roman" pitchFamily="18" charset="0"/>
                <a:cs typeface="Times New Roman" pitchFamily="18" charset="0"/>
              </a:rPr>
              <a:t>Gut </a:t>
            </a:r>
            <a:r>
              <a:rPr lang="en-US" dirty="0" err="1" smtClean="0">
                <a:latin typeface="Times New Roman" pitchFamily="18" charset="0"/>
                <a:cs typeface="Times New Roman" pitchFamily="18" charset="0"/>
              </a:rPr>
              <a:t>Oedema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Swine </a:t>
            </a:r>
            <a:r>
              <a:rPr lang="en-US" dirty="0" err="1" smtClean="0">
                <a:latin typeface="Times New Roman" pitchFamily="18" charset="0"/>
                <a:cs typeface="Times New Roman" pitchFamily="18" charset="0"/>
              </a:rPr>
              <a:t>Erysepalis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Atrophic rhinitis</a:t>
            </a:r>
          </a:p>
          <a:p>
            <a:r>
              <a:rPr lang="en-US" dirty="0" smtClean="0">
                <a:latin typeface="Times New Roman" pitchFamily="18" charset="0"/>
                <a:cs typeface="Times New Roman" pitchFamily="18" charset="0"/>
              </a:rPr>
              <a:t>Recovered </a:t>
            </a:r>
            <a:r>
              <a:rPr lang="en-US" dirty="0" err="1" smtClean="0">
                <a:latin typeface="Times New Roman" pitchFamily="18" charset="0"/>
                <a:cs typeface="Times New Roman" pitchFamily="18" charset="0"/>
              </a:rPr>
              <a:t>Listeriosis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Recovered Selenium Poisoning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73215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410200"/>
          </a:xfrm>
        </p:spPr>
        <p:txBody>
          <a:bodyPr>
            <a:normAutofit/>
          </a:bodyPr>
          <a:lstStyle/>
          <a:p>
            <a:r>
              <a:rPr lang="en-US" sz="2400" dirty="0" smtClean="0">
                <a:latin typeface="Times New Roman" pitchFamily="18" charset="0"/>
                <a:cs typeface="Times New Roman" pitchFamily="18" charset="0"/>
              </a:rPr>
              <a:t>Causes instant immobility to animal for 30 sec-1 min.</a:t>
            </a:r>
          </a:p>
          <a:p>
            <a:r>
              <a:rPr lang="en-US" sz="2400" dirty="0" smtClean="0">
                <a:latin typeface="Times New Roman" pitchFamily="18" charset="0"/>
                <a:cs typeface="Times New Roman" pitchFamily="18" charset="0"/>
              </a:rPr>
              <a:t>Basically 3 types-</a:t>
            </a:r>
          </a:p>
          <a:p>
            <a:pPr marL="0" indent="0" algn="ctr">
              <a:buNone/>
            </a:pPr>
            <a:r>
              <a:rPr lang="en-US" sz="2400" dirty="0" smtClean="0">
                <a:latin typeface="Times New Roman" pitchFamily="18" charset="0"/>
                <a:cs typeface="Times New Roman" pitchFamily="18" charset="0"/>
              </a:rPr>
              <a:t>Mechanical stunning</a:t>
            </a:r>
          </a:p>
          <a:p>
            <a:pPr marL="0" indent="0" algn="ctr">
              <a:buNone/>
            </a:pPr>
            <a:r>
              <a:rPr lang="en-US" sz="2400" dirty="0" smtClean="0">
                <a:latin typeface="Times New Roman" pitchFamily="18" charset="0"/>
                <a:cs typeface="Times New Roman" pitchFamily="18" charset="0"/>
              </a:rPr>
              <a:t>Electrical Stunning</a:t>
            </a:r>
          </a:p>
          <a:p>
            <a:pPr marL="0" indent="0" algn="ctr">
              <a:buNone/>
            </a:pPr>
            <a:r>
              <a:rPr lang="en-US" sz="2400" dirty="0" smtClean="0">
                <a:latin typeface="Times New Roman" pitchFamily="18" charset="0"/>
                <a:cs typeface="Times New Roman" pitchFamily="18" charset="0"/>
              </a:rPr>
              <a:t>Chemical Stunning</a:t>
            </a:r>
          </a:p>
          <a:p>
            <a:r>
              <a:rPr lang="en-US" sz="2400" dirty="0" smtClean="0">
                <a:latin typeface="Times New Roman" pitchFamily="18" charset="0"/>
                <a:cs typeface="Times New Roman" pitchFamily="18" charset="0"/>
              </a:rPr>
              <a:t>Effective stunning: animal collapses immediately followed by tonic spasms and then movement of hind limbs.</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Mechanical stunning is practiced in large bulls having thick skull, cattle, sheep and goat. Contra-indicated in pigs as skull a part of carcass.</a:t>
            </a:r>
          </a:p>
          <a:p>
            <a:r>
              <a:rPr lang="en-US" sz="2400" dirty="0" smtClean="0">
                <a:latin typeface="Times New Roman" pitchFamily="18" charset="0"/>
                <a:cs typeface="Times New Roman" pitchFamily="18" charset="0"/>
              </a:rPr>
              <a:t>Electric stunning practiced in sheep, goat, pigs and poultry.</a:t>
            </a:r>
          </a:p>
          <a:p>
            <a:r>
              <a:rPr lang="en-US" sz="2400" dirty="0" smtClean="0">
                <a:latin typeface="Times New Roman" pitchFamily="18" charset="0"/>
                <a:cs typeface="Times New Roman" pitchFamily="18" charset="0"/>
              </a:rPr>
              <a:t>Chemical stunning- Popular in pig and poultry.</a:t>
            </a:r>
          </a:p>
        </p:txBody>
      </p:sp>
      <p:sp>
        <p:nvSpPr>
          <p:cNvPr id="2" name="Title 1"/>
          <p:cNvSpPr>
            <a:spLocks noGrp="1"/>
          </p:cNvSpPr>
          <p:nvPr>
            <p:ph type="title"/>
          </p:nvPr>
        </p:nvSpPr>
        <p:spPr>
          <a:xfrm>
            <a:off x="457200" y="152400"/>
            <a:ext cx="8229600" cy="838200"/>
          </a:xfrm>
        </p:spPr>
        <p:txBody>
          <a:bodyPr>
            <a:normAutofit/>
          </a:bodyPr>
          <a:lstStyle/>
          <a:p>
            <a:r>
              <a:rPr lang="en-US" sz="4000" u="sng" dirty="0" smtClean="0">
                <a:solidFill>
                  <a:srgbClr val="C00000"/>
                </a:solidFill>
                <a:latin typeface="Times New Roman" pitchFamily="18" charset="0"/>
                <a:cs typeface="Times New Roman" pitchFamily="18" charset="0"/>
              </a:rPr>
              <a:t>Stunning</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0355121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Damage to cortex and deeper parts of brain causing unconsciousness</a:t>
            </a:r>
          </a:p>
          <a:p>
            <a:r>
              <a:rPr lang="en-US" sz="2400" dirty="0" smtClean="0">
                <a:latin typeface="Times New Roman" pitchFamily="18" charset="0"/>
                <a:cs typeface="Times New Roman" pitchFamily="18" charset="0"/>
              </a:rPr>
              <a:t>Instruments:- Captive Bolt Pistol</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Percussion Stunner</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Free Bullet Stunning</a:t>
            </a:r>
          </a:p>
          <a:p>
            <a:pPr marL="342900" lvl="1" indent="-342900">
              <a:buFont typeface="Arial" pitchFamily="34" charset="0"/>
              <a:buChar char="•"/>
            </a:pPr>
            <a:r>
              <a:rPr lang="en-US" sz="2400" dirty="0" smtClean="0">
                <a:latin typeface="Times New Roman" pitchFamily="18" charset="0"/>
                <a:cs typeface="Times New Roman" pitchFamily="18" charset="0"/>
              </a:rPr>
              <a:t>Captive bolt pistol (Sheep and Cattle), explosive cartridge used to hit frontal bone. Position in adult cattle is middle of the fore-head where two lines drawn from the medial canthus of each eye to the base of opposite horn cross. Position in horned sheep and goat, just behind the ridge running between the horns.</a:t>
            </a:r>
          </a:p>
        </p:txBody>
      </p:sp>
      <p:sp>
        <p:nvSpPr>
          <p:cNvPr id="2" name="Title 1"/>
          <p:cNvSpPr>
            <a:spLocks noGrp="1"/>
          </p:cNvSpPr>
          <p:nvPr>
            <p:ph type="title"/>
          </p:nvPr>
        </p:nvSpPr>
        <p:spPr/>
        <p:txBody>
          <a:bodyPr>
            <a:normAutofit/>
          </a:bodyPr>
          <a:lstStyle/>
          <a:p>
            <a:r>
              <a:rPr lang="en-US" sz="4000" u="sng" dirty="0" smtClean="0">
                <a:solidFill>
                  <a:srgbClr val="C00000"/>
                </a:solidFill>
                <a:latin typeface="Times New Roman" pitchFamily="18" charset="0"/>
                <a:cs typeface="Times New Roman" pitchFamily="18" charset="0"/>
              </a:rPr>
              <a:t>Mechanical Stunning</a:t>
            </a:r>
            <a:endParaRPr lang="en-US" sz="4000" u="sng" dirty="0">
              <a:solidFill>
                <a:srgbClr val="C00000"/>
              </a:solidFill>
            </a:endParaRPr>
          </a:p>
        </p:txBody>
      </p:sp>
    </p:spTree>
    <p:extLst>
      <p:ext uri="{BB962C8B-B14F-4D97-AF65-F5344CB8AC3E}">
        <p14:creationId xmlns:p14="http://schemas.microsoft.com/office/powerpoint/2010/main" val="3449507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sz="2400" dirty="0" smtClean="0">
                <a:latin typeface="Times New Roman" pitchFamily="18" charset="0"/>
                <a:cs typeface="Times New Roman" pitchFamily="18" charset="0"/>
              </a:rPr>
              <a:t>When stunned by captive bolt pistol pithing is practiced. Thin steel rod (0.5m) inserted into hole made in skull. Destroys medulla oblongata hence no muscular action during sticking and initial dressing.</a:t>
            </a:r>
          </a:p>
          <a:p>
            <a:r>
              <a:rPr lang="en-US" sz="2400" dirty="0" smtClean="0">
                <a:latin typeface="Times New Roman" pitchFamily="18" charset="0"/>
                <a:cs typeface="Times New Roman" pitchFamily="18" charset="0"/>
              </a:rPr>
              <a:t>Percussion Stunning- Stunner </a:t>
            </a:r>
            <a:r>
              <a:rPr lang="en-US" sz="2400" dirty="0">
                <a:latin typeface="Times New Roman" pitchFamily="18" charset="0"/>
                <a:cs typeface="Times New Roman" pitchFamily="18" charset="0"/>
              </a:rPr>
              <a:t>a</a:t>
            </a:r>
            <a:r>
              <a:rPr lang="en-US" sz="2400" dirty="0" smtClean="0">
                <a:latin typeface="Times New Roman" pitchFamily="18" charset="0"/>
                <a:cs typeface="Times New Roman" pitchFamily="18" charset="0"/>
              </a:rPr>
              <a:t>ctivated under pressure. It causes concussion without penetration into the frontal bone</a:t>
            </a:r>
          </a:p>
          <a:p>
            <a:r>
              <a:rPr lang="en-US" sz="2400" dirty="0" smtClean="0">
                <a:latin typeface="Times New Roman" pitchFamily="18" charset="0"/>
                <a:cs typeface="Times New Roman" pitchFamily="18" charset="0"/>
              </a:rPr>
              <a:t>Free Bullet Stunning- Practiced in large bulls having thick skull/ Frontal bone. Position of bullet same as captive bolt pistol.</a:t>
            </a:r>
          </a:p>
          <a:p>
            <a:r>
              <a:rPr lang="en-US" sz="2400" dirty="0" smtClean="0">
                <a:latin typeface="Times New Roman" pitchFamily="18" charset="0"/>
                <a:cs typeface="Times New Roman" pitchFamily="18" charset="0"/>
              </a:rPr>
              <a:t>Mechanical stunning damages the brain hence not practiced in pigs or wherever the brain needs to be preserved. </a:t>
            </a:r>
          </a:p>
        </p:txBody>
      </p:sp>
      <p:sp>
        <p:nvSpPr>
          <p:cNvPr id="2" name="Title 1"/>
          <p:cNvSpPr>
            <a:spLocks noGrp="1"/>
          </p:cNvSpPr>
          <p:nvPr>
            <p:ph type="title"/>
          </p:nvPr>
        </p:nvSpPr>
        <p:spPr>
          <a:xfrm>
            <a:off x="457200" y="76200"/>
            <a:ext cx="8229600" cy="914400"/>
          </a:xfrm>
        </p:spPr>
        <p:txBody>
          <a:bodyPr>
            <a:normAutofit/>
          </a:bodyPr>
          <a:lstStyle/>
          <a:p>
            <a:pPr algn="r"/>
            <a:r>
              <a:rPr lang="en-US" sz="3200" u="sng" dirty="0" err="1" smtClean="0">
                <a:solidFill>
                  <a:srgbClr val="C00000"/>
                </a:solidFill>
                <a:latin typeface="Times New Roman" pitchFamily="18" charset="0"/>
                <a:cs typeface="Times New Roman" pitchFamily="18" charset="0"/>
              </a:rPr>
              <a:t>Contd</a:t>
            </a:r>
            <a:r>
              <a:rPr lang="en-US" sz="3200" u="sng" dirty="0" smtClean="0">
                <a:solidFill>
                  <a:srgbClr val="C00000"/>
                </a:solidFill>
                <a:latin typeface="Times New Roman" pitchFamily="18" charset="0"/>
                <a:cs typeface="Times New Roman" pitchFamily="18" charset="0"/>
              </a:rPr>
              <a:t>…</a:t>
            </a:r>
            <a:endParaRPr lang="en-US" sz="32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14813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r>
              <a:rPr lang="en-US" sz="2400" dirty="0" smtClean="0">
                <a:latin typeface="Times New Roman" pitchFamily="18" charset="0"/>
                <a:cs typeface="Times New Roman" pitchFamily="18" charset="0"/>
              </a:rPr>
              <a:t>Employed in small ruminants, pigs and poultry.</a:t>
            </a:r>
          </a:p>
          <a:p>
            <a:r>
              <a:rPr lang="en-US" sz="2400" dirty="0" smtClean="0">
                <a:latin typeface="Times New Roman" pitchFamily="18" charset="0"/>
                <a:cs typeface="Times New Roman" pitchFamily="18" charset="0"/>
              </a:rPr>
              <a:t>Instrument:- </a:t>
            </a:r>
            <a:r>
              <a:rPr lang="en-US" sz="2400" dirty="0" err="1">
                <a:solidFill>
                  <a:srgbClr val="00B050"/>
                </a:solidFill>
                <a:latin typeface="Times New Roman" pitchFamily="18" charset="0"/>
                <a:cs typeface="Times New Roman" pitchFamily="18" charset="0"/>
              </a:rPr>
              <a:t>E</a:t>
            </a:r>
            <a:r>
              <a:rPr lang="en-US" sz="2400" dirty="0" err="1" smtClean="0">
                <a:solidFill>
                  <a:srgbClr val="00B050"/>
                </a:solidFill>
                <a:latin typeface="Times New Roman" pitchFamily="18" charset="0"/>
                <a:cs typeface="Times New Roman" pitchFamily="18" charset="0"/>
              </a:rPr>
              <a:t>lther</a:t>
            </a:r>
            <a:r>
              <a:rPr lang="en-US" sz="2400" dirty="0" smtClean="0">
                <a:solidFill>
                  <a:srgbClr val="00B050"/>
                </a:solidFill>
                <a:latin typeface="Times New Roman" pitchFamily="18" charset="0"/>
                <a:cs typeface="Times New Roman" pitchFamily="18" charset="0"/>
              </a:rPr>
              <a:t> Apparatus</a:t>
            </a:r>
          </a:p>
          <a:p>
            <a:r>
              <a:rPr lang="en-US" sz="2400" dirty="0" smtClean="0">
                <a:latin typeface="Times New Roman" pitchFamily="18" charset="0"/>
                <a:cs typeface="Times New Roman" pitchFamily="18" charset="0"/>
              </a:rPr>
              <a:t>Electrodes immersed in 20% saline solution.</a:t>
            </a:r>
          </a:p>
          <a:p>
            <a:r>
              <a:rPr lang="en-US" sz="2400" dirty="0" smtClean="0">
                <a:latin typeface="Times New Roman" pitchFamily="18" charset="0"/>
                <a:cs typeface="Times New Roman" pitchFamily="18" charset="0"/>
              </a:rPr>
              <a:t>Alternate Current </a:t>
            </a:r>
            <a:r>
              <a:rPr lang="en-US" sz="2400" dirty="0" smtClean="0">
                <a:solidFill>
                  <a:srgbClr val="00B050"/>
                </a:solidFill>
                <a:latin typeface="Times New Roman" pitchFamily="18" charset="0"/>
                <a:cs typeface="Times New Roman" pitchFamily="18" charset="0"/>
              </a:rPr>
              <a:t>250 ma x 75 v x 10 sec </a:t>
            </a:r>
            <a:r>
              <a:rPr lang="en-US" sz="2400" dirty="0" smtClean="0">
                <a:latin typeface="Times New Roman" pitchFamily="18" charset="0"/>
                <a:cs typeface="Times New Roman" pitchFamily="18" charset="0"/>
              </a:rPr>
              <a:t>on base of ear, either side of head.</a:t>
            </a:r>
          </a:p>
          <a:p>
            <a:r>
              <a:rPr lang="en-US" sz="2400" dirty="0" smtClean="0">
                <a:latin typeface="Times New Roman" pitchFamily="18" charset="0"/>
                <a:cs typeface="Times New Roman" pitchFamily="18" charset="0"/>
              </a:rPr>
              <a:t>Instantaneous unconsciousness for 30 sec.</a:t>
            </a:r>
          </a:p>
          <a:p>
            <a:r>
              <a:rPr lang="en-US" sz="2400" dirty="0" smtClean="0">
                <a:latin typeface="Times New Roman" pitchFamily="18" charset="0"/>
                <a:cs typeface="Times New Roman" pitchFamily="18" charset="0"/>
              </a:rPr>
              <a:t>Very efficient bleeding</a:t>
            </a:r>
          </a:p>
          <a:p>
            <a:r>
              <a:rPr lang="en-US" sz="2400" dirty="0" smtClean="0">
                <a:solidFill>
                  <a:srgbClr val="0070C0"/>
                </a:solidFill>
                <a:latin typeface="Times New Roman" pitchFamily="18" charset="0"/>
                <a:cs typeface="Times New Roman" pitchFamily="18" charset="0"/>
              </a:rPr>
              <a:t>Missed</a:t>
            </a:r>
            <a:r>
              <a:rPr lang="en-US" sz="24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shock-</a:t>
            </a:r>
            <a:r>
              <a:rPr lang="en-US" sz="2400" dirty="0" smtClean="0">
                <a:latin typeface="Times New Roman" pitchFamily="18" charset="0"/>
                <a:cs typeface="Times New Roman" pitchFamily="18" charset="0"/>
              </a:rPr>
              <a:t> when </a:t>
            </a:r>
            <a:r>
              <a:rPr lang="en-US" sz="2400" dirty="0" smtClean="0">
                <a:solidFill>
                  <a:srgbClr val="0070C0"/>
                </a:solidFill>
                <a:latin typeface="Times New Roman" pitchFamily="18" charset="0"/>
                <a:cs typeface="Times New Roman" pitchFamily="18" charset="0"/>
              </a:rPr>
              <a:t>current</a:t>
            </a:r>
            <a:r>
              <a:rPr lang="en-US" sz="2400" dirty="0" smtClean="0">
                <a:latin typeface="Times New Roman" pitchFamily="18" charset="0"/>
                <a:cs typeface="Times New Roman" pitchFamily="18" charset="0"/>
              </a:rPr>
              <a:t> is </a:t>
            </a:r>
            <a:r>
              <a:rPr lang="en-US" sz="2400" dirty="0" smtClean="0">
                <a:solidFill>
                  <a:srgbClr val="0070C0"/>
                </a:solidFill>
                <a:latin typeface="Times New Roman" pitchFamily="18" charset="0"/>
                <a:cs typeface="Times New Roman" pitchFamily="18" charset="0"/>
              </a:rPr>
              <a:t>low</a:t>
            </a:r>
            <a:r>
              <a:rPr lang="en-US" sz="2400" dirty="0" smtClean="0">
                <a:latin typeface="Times New Roman" pitchFamily="18" charset="0"/>
                <a:cs typeface="Times New Roman" pitchFamily="18" charset="0"/>
              </a:rPr>
              <a:t>, animal </a:t>
            </a:r>
            <a:r>
              <a:rPr lang="en-US" sz="2400" dirty="0" smtClean="0">
                <a:solidFill>
                  <a:srgbClr val="0070C0"/>
                </a:solidFill>
                <a:latin typeface="Times New Roman" pitchFamily="18" charset="0"/>
                <a:cs typeface="Times New Roman" pitchFamily="18" charset="0"/>
              </a:rPr>
              <a:t>paralyzed</a:t>
            </a:r>
            <a:r>
              <a:rPr lang="en-US" sz="2400" dirty="0" smtClean="0">
                <a:latin typeface="Times New Roman" pitchFamily="18" charset="0"/>
                <a:cs typeface="Times New Roman" pitchFamily="18" charset="0"/>
              </a:rPr>
              <a:t> but </a:t>
            </a:r>
            <a:r>
              <a:rPr lang="en-US" sz="2400" dirty="0" smtClean="0">
                <a:solidFill>
                  <a:srgbClr val="0070C0"/>
                </a:solidFill>
                <a:latin typeface="Times New Roman" pitchFamily="18" charset="0"/>
                <a:cs typeface="Times New Roman" pitchFamily="18" charset="0"/>
              </a:rPr>
              <a:t>conscious</a:t>
            </a:r>
            <a:r>
              <a:rPr lang="en-US" sz="2400" dirty="0" smtClean="0">
                <a:latin typeface="Times New Roman" pitchFamily="18" charset="0"/>
                <a:cs typeface="Times New Roman" pitchFamily="18" charset="0"/>
              </a:rPr>
              <a:t>. Yields poor quality meat.</a:t>
            </a:r>
          </a:p>
          <a:p>
            <a:r>
              <a:rPr lang="en-US" sz="2400" dirty="0" smtClean="0">
                <a:solidFill>
                  <a:srgbClr val="FF0000"/>
                </a:solidFill>
                <a:latin typeface="Times New Roman" pitchFamily="18" charset="0"/>
                <a:cs typeface="Times New Roman" pitchFamily="18" charset="0"/>
              </a:rPr>
              <a:t>Splash- Very</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high</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current</a:t>
            </a:r>
            <a:r>
              <a:rPr lang="en-US" sz="2400" dirty="0" smtClean="0">
                <a:latin typeface="Times New Roman" pitchFamily="18" charset="0"/>
                <a:cs typeface="Times New Roman" pitchFamily="18" charset="0"/>
              </a:rPr>
              <a:t> causes high blood pressure  and due to delayed bleeding there are </a:t>
            </a:r>
            <a:r>
              <a:rPr lang="en-US" sz="2400" dirty="0" smtClean="0">
                <a:solidFill>
                  <a:srgbClr val="FF0000"/>
                </a:solidFill>
                <a:latin typeface="Times New Roman" pitchFamily="18" charset="0"/>
                <a:cs typeface="Times New Roman" pitchFamily="18" charset="0"/>
              </a:rPr>
              <a:t>petechial hemorrhages </a:t>
            </a:r>
            <a:r>
              <a:rPr lang="en-US" sz="2400" dirty="0" smtClean="0">
                <a:latin typeface="Times New Roman" pitchFamily="18" charset="0"/>
                <a:cs typeface="Times New Roman" pitchFamily="18" charset="0"/>
              </a:rPr>
              <a:t>through out </a:t>
            </a:r>
            <a:r>
              <a:rPr lang="en-US" sz="2400" dirty="0" smtClean="0">
                <a:solidFill>
                  <a:srgbClr val="FF0000"/>
                </a:solidFill>
                <a:latin typeface="Times New Roman" pitchFamily="18" charset="0"/>
                <a:cs typeface="Times New Roman" pitchFamily="18" charset="0"/>
              </a:rPr>
              <a:t>subcutaneous</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tissue</a:t>
            </a:r>
            <a:r>
              <a:rPr lang="en-US" sz="2400" dirty="0" smtClean="0">
                <a:latin typeface="Times New Roman" pitchFamily="18" charset="0"/>
                <a:cs typeface="Times New Roman" pitchFamily="18" charset="0"/>
              </a:rPr>
              <a:t>. Common in </a:t>
            </a:r>
            <a:r>
              <a:rPr lang="en-US" sz="2400" dirty="0" smtClean="0">
                <a:solidFill>
                  <a:srgbClr val="FF0000"/>
                </a:solidFill>
                <a:latin typeface="Times New Roman" pitchFamily="18" charset="0"/>
                <a:cs typeface="Times New Roman" pitchFamily="18" charset="0"/>
              </a:rPr>
              <a:t>pigs</a:t>
            </a:r>
            <a:r>
              <a:rPr lang="en-US" sz="2400" dirty="0" smtClean="0">
                <a:latin typeface="Times New Roman" pitchFamily="18" charset="0"/>
                <a:cs typeface="Times New Roman" pitchFamily="18" charset="0"/>
              </a:rPr>
              <a:t>.</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000" u="sng" dirty="0" smtClean="0">
                <a:solidFill>
                  <a:srgbClr val="C00000"/>
                </a:solidFill>
                <a:latin typeface="Times New Roman" pitchFamily="18" charset="0"/>
                <a:cs typeface="Times New Roman" pitchFamily="18" charset="0"/>
              </a:rPr>
              <a:t>Electric Stunning</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65451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a:bodyPr>
          <a:lstStyle/>
          <a:p>
            <a:pPr>
              <a:buFont typeface="Wingdings" pitchFamily="2" charset="2"/>
              <a:buChar char="Ø"/>
            </a:pPr>
            <a:r>
              <a:rPr lang="en-US" sz="2400" dirty="0" err="1" smtClean="0">
                <a:latin typeface="Times New Roman" pitchFamily="18" charset="0"/>
                <a:cs typeface="Times New Roman" pitchFamily="18" charset="0"/>
              </a:rPr>
              <a:t>Carbondioxide</a:t>
            </a:r>
            <a:r>
              <a:rPr lang="en-US" sz="2400" dirty="0" smtClean="0">
                <a:latin typeface="Times New Roman" pitchFamily="18" charset="0"/>
                <a:cs typeface="Times New Roman" pitchFamily="18" charset="0"/>
              </a:rPr>
              <a:t> gas is used.</a:t>
            </a:r>
          </a:p>
          <a:p>
            <a:pPr>
              <a:buFont typeface="Wingdings" pitchFamily="2" charset="2"/>
              <a:buChar char="Ø"/>
            </a:pPr>
            <a:r>
              <a:rPr lang="en-US" sz="2400" dirty="0" smtClean="0">
                <a:latin typeface="Times New Roman" pitchFamily="18" charset="0"/>
                <a:cs typeface="Times New Roman" pitchFamily="18" charset="0"/>
              </a:rPr>
              <a:t>Practiced mostly in </a:t>
            </a:r>
            <a:r>
              <a:rPr lang="en-US" sz="2400" dirty="0" smtClean="0">
                <a:solidFill>
                  <a:srgbClr val="FF0000"/>
                </a:solidFill>
                <a:latin typeface="Times New Roman" pitchFamily="18" charset="0"/>
                <a:cs typeface="Times New Roman" pitchFamily="18" charset="0"/>
              </a:rPr>
              <a:t>pig</a:t>
            </a:r>
            <a:r>
              <a:rPr lang="en-US" sz="2400" dirty="0" smtClean="0">
                <a:latin typeface="Times New Roman" pitchFamily="18" charset="0"/>
                <a:cs typeface="Times New Roman" pitchFamily="18" charset="0"/>
              </a:rPr>
              <a:t> and poultry.</a:t>
            </a:r>
          </a:p>
          <a:p>
            <a:pPr>
              <a:buFont typeface="Wingdings" pitchFamily="2" charset="2"/>
              <a:buChar char="Ø"/>
            </a:pPr>
            <a:r>
              <a:rPr lang="en-US" sz="2400" dirty="0" smtClean="0">
                <a:latin typeface="Times New Roman" pitchFamily="18" charset="0"/>
                <a:cs typeface="Times New Roman" pitchFamily="18" charset="0"/>
              </a:rPr>
              <a:t>Animal exposed to </a:t>
            </a:r>
            <a:r>
              <a:rPr lang="en-US" sz="2400" dirty="0" smtClean="0">
                <a:solidFill>
                  <a:srgbClr val="FF0000"/>
                </a:solidFill>
                <a:latin typeface="Times New Roman" pitchFamily="18" charset="0"/>
                <a:cs typeface="Times New Roman" pitchFamily="18" charset="0"/>
              </a:rPr>
              <a:t>65%</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CO2</a:t>
            </a:r>
            <a:r>
              <a:rPr lang="en-US" sz="2400" dirty="0" smtClean="0">
                <a:latin typeface="Times New Roman" pitchFamily="18" charset="0"/>
                <a:cs typeface="Times New Roman" pitchFamily="18" charset="0"/>
              </a:rPr>
              <a:t> concentration for </a:t>
            </a:r>
            <a:r>
              <a:rPr lang="en-US" sz="2400" dirty="0" smtClean="0">
                <a:solidFill>
                  <a:srgbClr val="FF0000"/>
                </a:solidFill>
                <a:latin typeface="Times New Roman" pitchFamily="18" charset="0"/>
                <a:cs typeface="Times New Roman" pitchFamily="18" charset="0"/>
              </a:rPr>
              <a:t>45-50</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sec</a:t>
            </a:r>
            <a:r>
              <a:rPr lang="en-US" sz="2400" dirty="0" smtClean="0">
                <a:latin typeface="Times New Roman" pitchFamily="18" charset="0"/>
                <a:cs typeface="Times New Roman" pitchFamily="18" charset="0"/>
              </a:rPr>
              <a:t>. through </a:t>
            </a:r>
          </a:p>
          <a:p>
            <a:pPr marL="0" indent="0" algn="ctr">
              <a:buNone/>
            </a:pPr>
            <a:r>
              <a:rPr lang="en-US" sz="2400" dirty="0">
                <a:solidFill>
                  <a:srgbClr val="00B050"/>
                </a:solidFill>
                <a:latin typeface="Times New Roman" pitchFamily="18" charset="0"/>
                <a:cs typeface="Times New Roman" pitchFamily="18" charset="0"/>
              </a:rPr>
              <a:t>O</a:t>
            </a:r>
            <a:r>
              <a:rPr lang="en-US" sz="2400" dirty="0" smtClean="0">
                <a:solidFill>
                  <a:srgbClr val="00B050"/>
                </a:solidFill>
                <a:latin typeface="Times New Roman" pitchFamily="18" charset="0"/>
                <a:cs typeface="Times New Roman" pitchFamily="18" charset="0"/>
              </a:rPr>
              <a:t>val Tunnel</a:t>
            </a:r>
          </a:p>
          <a:p>
            <a:pPr marL="0" indent="0" algn="ctr">
              <a:buNone/>
            </a:pPr>
            <a:r>
              <a:rPr lang="en-US" sz="2400" dirty="0" smtClean="0">
                <a:solidFill>
                  <a:srgbClr val="00B050"/>
                </a:solidFill>
                <a:latin typeface="Times New Roman" pitchFamily="18" charset="0"/>
                <a:cs typeface="Times New Roman" pitchFamily="18" charset="0"/>
              </a:rPr>
              <a:t>Dip Lift System</a:t>
            </a:r>
          </a:p>
          <a:p>
            <a:pPr marL="0" indent="0" algn="ctr">
              <a:buNone/>
            </a:pPr>
            <a:r>
              <a:rPr lang="en-US" sz="2400" dirty="0" smtClean="0">
                <a:solidFill>
                  <a:srgbClr val="00B050"/>
                </a:solidFill>
                <a:latin typeface="Times New Roman" pitchFamily="18" charset="0"/>
                <a:cs typeface="Times New Roman" pitchFamily="18" charset="0"/>
              </a:rPr>
              <a:t>Revolving Wheel</a:t>
            </a:r>
          </a:p>
          <a:p>
            <a:pPr>
              <a:buFont typeface="Wingdings" pitchFamily="2" charset="2"/>
              <a:buChar char="Ø"/>
            </a:pPr>
            <a:r>
              <a:rPr lang="en-US" sz="2400" dirty="0" smtClean="0">
                <a:latin typeface="Times New Roman" pitchFamily="18" charset="0"/>
                <a:cs typeface="Times New Roman" pitchFamily="18" charset="0"/>
              </a:rPr>
              <a:t>CO2 blocks the nerve endings causing unconsciousness.</a:t>
            </a:r>
          </a:p>
          <a:p>
            <a:pPr>
              <a:buFont typeface="Wingdings" pitchFamily="2" charset="2"/>
              <a:buChar char="Ø"/>
            </a:pPr>
            <a:r>
              <a:rPr lang="en-US" sz="2400" dirty="0" smtClean="0">
                <a:latin typeface="Times New Roman" pitchFamily="18" charset="0"/>
                <a:cs typeface="Times New Roman" pitchFamily="18" charset="0"/>
              </a:rPr>
              <a:t>CO2 stimulates respiration causing efficient bleeding.</a:t>
            </a:r>
          </a:p>
          <a:p>
            <a:pPr>
              <a:buFont typeface="Wingdings" pitchFamily="2" charset="2"/>
              <a:buChar char="Ø"/>
            </a:pPr>
            <a:r>
              <a:rPr lang="en-US" sz="2400" dirty="0" smtClean="0">
                <a:latin typeface="Times New Roman" pitchFamily="18" charset="0"/>
                <a:cs typeface="Times New Roman" pitchFamily="18" charset="0"/>
              </a:rPr>
              <a:t>Drawback- Slow process and needs larger spaces.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143000"/>
          </a:xfrm>
        </p:spPr>
        <p:txBody>
          <a:bodyPr>
            <a:normAutofit/>
          </a:bodyPr>
          <a:lstStyle/>
          <a:p>
            <a:r>
              <a:rPr lang="en-US" sz="4000" u="sng" dirty="0" smtClean="0">
                <a:solidFill>
                  <a:srgbClr val="C00000"/>
                </a:solidFill>
                <a:latin typeface="Times New Roman" pitchFamily="18" charset="0"/>
                <a:cs typeface="Times New Roman" pitchFamily="18" charset="0"/>
              </a:rPr>
              <a:t>Chemical Stunning</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43075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latin typeface="Times New Roman" pitchFamily="18" charset="0"/>
                <a:cs typeface="Times New Roman" pitchFamily="18" charset="0"/>
              </a:rPr>
              <a:t>Slaughter</a:t>
            </a:r>
            <a:endParaRPr lang="en-US" sz="4000" u="sng" dirty="0">
              <a:latin typeface="Times New Roman" pitchFamily="18" charset="0"/>
              <a:cs typeface="Times New Roman" pitchFamily="18" charset="0"/>
            </a:endParaRPr>
          </a:p>
        </p:txBody>
      </p:sp>
      <p:sp>
        <p:nvSpPr>
          <p:cNvPr id="3" name="Text Placeholder 2"/>
          <p:cNvSpPr>
            <a:spLocks noGrp="1"/>
          </p:cNvSpPr>
          <p:nvPr>
            <p:ph type="body" idx="1"/>
          </p:nvPr>
        </p:nvSpPr>
        <p:spPr>
          <a:xfrm>
            <a:off x="457200" y="1219200"/>
            <a:ext cx="4040188" cy="639762"/>
          </a:xfrm>
        </p:spPr>
        <p:txBody>
          <a:bodyPr>
            <a:normAutofit/>
          </a:bodyPr>
          <a:lstStyle/>
          <a:p>
            <a:pPr algn="ctr"/>
            <a:r>
              <a:rPr lang="en-US" dirty="0" smtClean="0">
                <a:solidFill>
                  <a:srgbClr val="C00000"/>
                </a:solidFill>
                <a:latin typeface="Times New Roman" pitchFamily="18" charset="0"/>
                <a:cs typeface="Times New Roman" pitchFamily="18" charset="0"/>
              </a:rPr>
              <a:t>Scientific/Humane Slaughter</a:t>
            </a:r>
            <a:endParaRPr lang="en-US" dirty="0">
              <a:solidFill>
                <a:srgbClr val="C00000"/>
              </a:solidFill>
              <a:latin typeface="Times New Roman" pitchFamily="18" charset="0"/>
              <a:cs typeface="Times New Roman" pitchFamily="18" charset="0"/>
            </a:endParaRPr>
          </a:p>
        </p:txBody>
      </p:sp>
      <p:sp>
        <p:nvSpPr>
          <p:cNvPr id="5" name="Text Placeholder 4"/>
          <p:cNvSpPr>
            <a:spLocks noGrp="1"/>
          </p:cNvSpPr>
          <p:nvPr>
            <p:ph type="body" sz="half" idx="3"/>
          </p:nvPr>
        </p:nvSpPr>
        <p:spPr>
          <a:xfrm>
            <a:off x="4572000" y="1219200"/>
            <a:ext cx="4041775" cy="639762"/>
          </a:xfrm>
        </p:spPr>
        <p:txBody>
          <a:bodyPr/>
          <a:lstStyle/>
          <a:p>
            <a:pPr algn="ctr"/>
            <a:r>
              <a:rPr lang="en-US" dirty="0" smtClean="0">
                <a:solidFill>
                  <a:srgbClr val="C00000"/>
                </a:solidFill>
                <a:latin typeface="Times New Roman" pitchFamily="18" charset="0"/>
                <a:cs typeface="Times New Roman" pitchFamily="18" charset="0"/>
              </a:rPr>
              <a:t>Ritual Slaughter</a:t>
            </a:r>
            <a:endParaRPr lang="en-US" dirty="0">
              <a:solidFill>
                <a:srgbClr val="C00000"/>
              </a:solidFill>
              <a:latin typeface="Times New Roman" pitchFamily="18" charset="0"/>
              <a:cs typeface="Times New Roman" pitchFamily="18" charset="0"/>
            </a:endParaRPr>
          </a:p>
        </p:txBody>
      </p:sp>
      <p:sp>
        <p:nvSpPr>
          <p:cNvPr id="4" name="Content Placeholder 3"/>
          <p:cNvSpPr>
            <a:spLocks noGrp="1"/>
          </p:cNvSpPr>
          <p:nvPr>
            <p:ph sz="quarter" idx="2"/>
          </p:nvPr>
        </p:nvSpPr>
        <p:spPr>
          <a:xfrm>
            <a:off x="457200" y="1905000"/>
            <a:ext cx="4040188" cy="4221163"/>
          </a:xfrm>
        </p:spPr>
        <p:txBody>
          <a:bodyPr>
            <a:normAutofit/>
          </a:bodyPr>
          <a:lstStyle/>
          <a:p>
            <a:r>
              <a:rPr lang="en-US" dirty="0" smtClean="0">
                <a:latin typeface="Times New Roman" pitchFamily="18" charset="0"/>
                <a:cs typeface="Times New Roman" pitchFamily="18" charset="0"/>
              </a:rPr>
              <a:t>Stunning Mandatory</a:t>
            </a:r>
          </a:p>
          <a:p>
            <a:r>
              <a:rPr lang="en-US" dirty="0" smtClean="0">
                <a:latin typeface="Times New Roman" pitchFamily="18" charset="0"/>
                <a:cs typeface="Times New Roman" pitchFamily="18" charset="0"/>
              </a:rPr>
              <a:t>Stunning is then followed by sticking/ bleeding.</a:t>
            </a:r>
          </a:p>
          <a:p>
            <a:r>
              <a:rPr lang="en-US" dirty="0" smtClean="0">
                <a:latin typeface="Times New Roman" pitchFamily="18" charset="0"/>
                <a:cs typeface="Times New Roman" pitchFamily="18" charset="0"/>
              </a:rPr>
              <a:t>Carotid arteries and jugular veins severed, across throat region caudal to larynx (C,B,S,G). Knife then passed to chest severing ant aorta n ant. </a:t>
            </a:r>
            <a:r>
              <a:rPr lang="en-US" dirty="0" err="1" smtClean="0">
                <a:latin typeface="Times New Roman" pitchFamily="18" charset="0"/>
                <a:cs typeface="Times New Roman" pitchFamily="18" charset="0"/>
              </a:rPr>
              <a:t>Venecava</a:t>
            </a:r>
            <a:r>
              <a:rPr lang="en-US" dirty="0" smtClean="0">
                <a:latin typeface="Times New Roman" pitchFamily="18" charset="0"/>
                <a:cs typeface="Times New Roman" pitchFamily="18" charset="0"/>
              </a:rPr>
              <a:t> (Pigs)</a:t>
            </a:r>
            <a:endParaRPr lang="en-US" dirty="0">
              <a:latin typeface="Times New Roman" pitchFamily="18" charset="0"/>
              <a:cs typeface="Times New Roman" pitchFamily="18" charset="0"/>
            </a:endParaRPr>
          </a:p>
        </p:txBody>
      </p:sp>
      <p:sp>
        <p:nvSpPr>
          <p:cNvPr id="6" name="Content Placeholder 5"/>
          <p:cNvSpPr>
            <a:spLocks noGrp="1"/>
          </p:cNvSpPr>
          <p:nvPr>
            <p:ph sz="quarter" idx="4"/>
          </p:nvPr>
        </p:nvSpPr>
        <p:spPr>
          <a:xfrm>
            <a:off x="4645025" y="1905000"/>
            <a:ext cx="4041775" cy="4221163"/>
          </a:xfrm>
        </p:spPr>
        <p:txBody>
          <a:bodyPr/>
          <a:lstStyle/>
          <a:p>
            <a:r>
              <a:rPr lang="en-US" dirty="0" smtClean="0">
                <a:latin typeface="Times New Roman" pitchFamily="18" charset="0"/>
                <a:cs typeface="Times New Roman" pitchFamily="18" charset="0"/>
              </a:rPr>
              <a:t>Stunning not practiced</a:t>
            </a:r>
          </a:p>
          <a:p>
            <a:r>
              <a:rPr lang="en-US" dirty="0" smtClean="0">
                <a:latin typeface="Times New Roman" pitchFamily="18" charset="0"/>
                <a:cs typeface="Times New Roman" pitchFamily="18" charset="0"/>
              </a:rPr>
              <a:t>Sticking/ Bleeding practiced directly.</a:t>
            </a:r>
          </a:p>
          <a:p>
            <a:r>
              <a:rPr lang="en-US" dirty="0" smtClean="0">
                <a:latin typeface="Times New Roman" pitchFamily="18" charset="0"/>
                <a:cs typeface="Times New Roman" pitchFamily="18" charset="0"/>
              </a:rPr>
              <a:t>Four basic techniques-</a:t>
            </a:r>
          </a:p>
          <a:p>
            <a:pPr marL="0" indent="0" algn="ct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Jhatka</a:t>
            </a:r>
            <a:r>
              <a:rPr lang="en-US" dirty="0" smtClean="0">
                <a:latin typeface="Times New Roman" pitchFamily="18" charset="0"/>
                <a:cs typeface="Times New Roman" pitchFamily="18" charset="0"/>
              </a:rPr>
              <a:t>/ Sikh method</a:t>
            </a:r>
          </a:p>
          <a:p>
            <a:pPr marL="0" indent="0" algn="ctr">
              <a:buNone/>
            </a:pPr>
            <a:r>
              <a:rPr lang="en-US" dirty="0" smtClean="0">
                <a:latin typeface="Times New Roman" pitchFamily="18" charset="0"/>
                <a:cs typeface="Times New Roman" pitchFamily="18" charset="0"/>
              </a:rPr>
              <a:t>     Halal/ Muslim method</a:t>
            </a:r>
          </a:p>
          <a:p>
            <a:pPr marL="0" indent="0" algn="ctr">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Schechita</a:t>
            </a:r>
            <a:r>
              <a:rPr lang="en-US" dirty="0" smtClean="0">
                <a:latin typeface="Times New Roman" pitchFamily="18" charset="0"/>
                <a:cs typeface="Times New Roman" pitchFamily="18" charset="0"/>
              </a:rPr>
              <a:t>/ Jewish Method</a:t>
            </a:r>
          </a:p>
          <a:p>
            <a:pPr marL="0" indent="0" algn="ctr">
              <a:buNone/>
            </a:pPr>
            <a:r>
              <a:rPr lang="en-US" dirty="0" err="1" smtClean="0">
                <a:latin typeface="Times New Roman" pitchFamily="18" charset="0"/>
                <a:cs typeface="Times New Roman" pitchFamily="18" charset="0"/>
              </a:rPr>
              <a:t>Evernazine</a:t>
            </a:r>
            <a:r>
              <a:rPr lang="en-US" dirty="0" smtClean="0">
                <a:latin typeface="Times New Roman" pitchFamily="18" charset="0"/>
                <a:cs typeface="Times New Roman" pitchFamily="18" charset="0"/>
              </a:rPr>
              <a:t>/ Neck-Stab method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69618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534400" cy="4525963"/>
          </a:xfrm>
        </p:spPr>
        <p:txBody>
          <a:bodyPr>
            <a:normAutofit lnSpcReduction="10000"/>
          </a:bodyPr>
          <a:lstStyle/>
          <a:p>
            <a:pPr marL="0" indent="0">
              <a:buNone/>
            </a:pPr>
            <a:r>
              <a:rPr lang="en-US" sz="2200" dirty="0" smtClean="0">
                <a:latin typeface="Times New Roman" pitchFamily="18" charset="0"/>
                <a:cs typeface="Times New Roman" pitchFamily="18" charset="0"/>
              </a:rPr>
              <a:t>                            Red meat         (Dark) Red      </a:t>
            </a:r>
            <a:r>
              <a:rPr lang="en-US" sz="2200" dirty="0" err="1" smtClean="0">
                <a:latin typeface="Times New Roman" pitchFamily="18" charset="0"/>
                <a:cs typeface="Times New Roman" pitchFamily="18" charset="0"/>
              </a:rPr>
              <a:t>Cattle,Buffalo,Sheep,Goat</a:t>
            </a:r>
            <a:endParaRPr lang="en-US" sz="2200" dirty="0" smtClean="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Meat                    Intermediate Meat        Greyish Pink       Pig</a:t>
            </a:r>
          </a:p>
          <a:p>
            <a:pPr marL="0" indent="0">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White Meat                    Pink                    Poultry</a:t>
            </a:r>
          </a:p>
          <a:p>
            <a:pPr marL="0" indent="0">
              <a:buNone/>
            </a:pPr>
            <a:endParaRPr lang="en-US" sz="2200" dirty="0">
              <a:latin typeface="Times New Roman" pitchFamily="18" charset="0"/>
              <a:cs typeface="Times New Roman" pitchFamily="18" charset="0"/>
            </a:endParaRPr>
          </a:p>
          <a:p>
            <a:pPr algn="ctr">
              <a:buFont typeface="Wingdings" pitchFamily="2" charset="2"/>
              <a:buChar char="Ø"/>
            </a:pPr>
            <a:r>
              <a:rPr lang="en-US" sz="2200" dirty="0" smtClean="0">
                <a:solidFill>
                  <a:srgbClr val="00B050"/>
                </a:solidFill>
                <a:latin typeface="Times New Roman" pitchFamily="18" charset="0"/>
                <a:cs typeface="Times New Roman" pitchFamily="18" charset="0"/>
              </a:rPr>
              <a:t>Per capita meat availability in India</a:t>
            </a:r>
          </a:p>
          <a:p>
            <a:pPr marL="0" indent="0" algn="ctr">
              <a:buNone/>
            </a:pPr>
            <a:r>
              <a:rPr lang="en-US" sz="2200" dirty="0" smtClean="0">
                <a:solidFill>
                  <a:srgbClr val="00B050"/>
                </a:solidFill>
                <a:latin typeface="Times New Roman" pitchFamily="18" charset="0"/>
                <a:cs typeface="Times New Roman" pitchFamily="18" charset="0"/>
              </a:rPr>
              <a:t>5.6 kg/head/year(15gms/day/head)</a:t>
            </a:r>
          </a:p>
          <a:p>
            <a:pPr algn="ctr">
              <a:buFont typeface="Wingdings" pitchFamily="2" charset="2"/>
              <a:buChar char="Ø"/>
            </a:pPr>
            <a:r>
              <a:rPr lang="en-US" sz="2200" dirty="0" smtClean="0">
                <a:solidFill>
                  <a:srgbClr val="FF0000"/>
                </a:solidFill>
                <a:latin typeface="Times New Roman" pitchFamily="18" charset="0"/>
                <a:cs typeface="Times New Roman" pitchFamily="18" charset="0"/>
              </a:rPr>
              <a:t>Recommended by ICMR</a:t>
            </a:r>
          </a:p>
          <a:p>
            <a:pPr marL="0" indent="0" algn="ctr">
              <a:buNone/>
            </a:pPr>
            <a:r>
              <a:rPr lang="en-US" sz="2200" dirty="0" smtClean="0">
                <a:solidFill>
                  <a:srgbClr val="FF0000"/>
                </a:solidFill>
                <a:latin typeface="Times New Roman" pitchFamily="18" charset="0"/>
                <a:cs typeface="Times New Roman" pitchFamily="18" charset="0"/>
              </a:rPr>
              <a:t>11.00kg/head/year(30 </a:t>
            </a:r>
            <a:r>
              <a:rPr lang="en-US" sz="2200" dirty="0" err="1" smtClean="0">
                <a:solidFill>
                  <a:srgbClr val="FF0000"/>
                </a:solidFill>
                <a:latin typeface="Times New Roman" pitchFamily="18" charset="0"/>
                <a:cs typeface="Times New Roman" pitchFamily="18" charset="0"/>
              </a:rPr>
              <a:t>gms</a:t>
            </a:r>
            <a:r>
              <a:rPr lang="en-US" sz="2200" dirty="0" smtClean="0">
                <a:solidFill>
                  <a:srgbClr val="FF0000"/>
                </a:solidFill>
                <a:latin typeface="Times New Roman" pitchFamily="18" charset="0"/>
                <a:cs typeface="Times New Roman" pitchFamily="18" charset="0"/>
              </a:rPr>
              <a:t>/head/day)</a:t>
            </a:r>
          </a:p>
          <a:p>
            <a:pPr algn="ctr">
              <a:buFont typeface="Wingdings" pitchFamily="2" charset="2"/>
              <a:buChar char="Ø"/>
            </a:pPr>
            <a:r>
              <a:rPr lang="en-US" sz="2200" dirty="0" smtClean="0">
                <a:solidFill>
                  <a:srgbClr val="002060"/>
                </a:solidFill>
                <a:latin typeface="Times New Roman" pitchFamily="18" charset="0"/>
                <a:cs typeface="Times New Roman" pitchFamily="18" charset="0"/>
              </a:rPr>
              <a:t>World average of meat consumption</a:t>
            </a:r>
          </a:p>
          <a:p>
            <a:pPr marL="0" indent="0" algn="ctr">
              <a:buNone/>
            </a:pPr>
            <a:r>
              <a:rPr lang="en-US" sz="2200" dirty="0" smtClean="0">
                <a:solidFill>
                  <a:srgbClr val="002060"/>
                </a:solidFill>
                <a:latin typeface="Times New Roman" pitchFamily="18" charset="0"/>
                <a:cs typeface="Times New Roman" pitchFamily="18" charset="0"/>
              </a:rPr>
              <a:t>43.00kg/head/year(118 </a:t>
            </a:r>
            <a:r>
              <a:rPr lang="en-US" sz="2200" dirty="0" err="1" smtClean="0">
                <a:solidFill>
                  <a:srgbClr val="002060"/>
                </a:solidFill>
                <a:latin typeface="Times New Roman" pitchFamily="18" charset="0"/>
                <a:cs typeface="Times New Roman" pitchFamily="18" charset="0"/>
              </a:rPr>
              <a:t>gms</a:t>
            </a:r>
            <a:r>
              <a:rPr lang="en-US" sz="2200" dirty="0" smtClean="0">
                <a:solidFill>
                  <a:srgbClr val="002060"/>
                </a:solidFill>
                <a:latin typeface="Times New Roman" pitchFamily="18" charset="0"/>
                <a:cs typeface="Times New Roman" pitchFamily="18" charset="0"/>
              </a:rPr>
              <a:t>/head/day)</a:t>
            </a:r>
          </a:p>
          <a:p>
            <a:pPr marL="0" indent="0">
              <a:buNone/>
            </a:pPr>
            <a:endParaRPr lang="en-US" sz="2200" dirty="0">
              <a:latin typeface="Times New Roman" pitchFamily="18" charset="0"/>
              <a:cs typeface="Times New Roman" pitchFamily="18" charset="0"/>
            </a:endParaRPr>
          </a:p>
          <a:p>
            <a:pPr marL="0" indent="0">
              <a:buNone/>
            </a:pPr>
            <a:r>
              <a:rPr lang="en-US" sz="2200" dirty="0" smtClean="0">
                <a:latin typeface="Times New Roman" pitchFamily="18" charset="0"/>
                <a:cs typeface="Times New Roman" pitchFamily="18" charset="0"/>
              </a:rPr>
              <a:t>Cattle and Buffalo- 75.00% of total meat production</a:t>
            </a:r>
          </a:p>
        </p:txBody>
      </p:sp>
      <p:sp>
        <p:nvSpPr>
          <p:cNvPr id="2" name="Title 1"/>
          <p:cNvSpPr>
            <a:spLocks noGrp="1"/>
          </p:cNvSpPr>
          <p:nvPr>
            <p:ph type="title"/>
          </p:nvPr>
        </p:nvSpPr>
        <p:spPr>
          <a:xfrm>
            <a:off x="381000" y="76200"/>
            <a:ext cx="8229600" cy="1143000"/>
          </a:xfrm>
        </p:spPr>
        <p:txBody>
          <a:bodyPr>
            <a:normAutofit/>
          </a:bodyPr>
          <a:lstStyle/>
          <a:p>
            <a:r>
              <a:rPr lang="en-US" sz="4000" u="sng" dirty="0" smtClean="0">
                <a:latin typeface="Times New Roman" pitchFamily="18" charset="0"/>
                <a:cs typeface="Times New Roman" pitchFamily="18" charset="0"/>
              </a:rPr>
              <a:t>Overview</a:t>
            </a:r>
            <a:endParaRPr lang="en-US" sz="4000" u="sng" dirty="0">
              <a:latin typeface="Times New Roman" pitchFamily="18" charset="0"/>
              <a:cs typeface="Times New Roman" pitchFamily="18" charset="0"/>
            </a:endParaRPr>
          </a:p>
        </p:txBody>
      </p:sp>
      <p:cxnSp>
        <p:nvCxnSpPr>
          <p:cNvPr id="5" name="Straight Arrow Connector 4"/>
          <p:cNvCxnSpPr/>
          <p:nvPr/>
        </p:nvCxnSpPr>
        <p:spPr>
          <a:xfrm flipV="1">
            <a:off x="1447800" y="1447800"/>
            <a:ext cx="914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447800" y="19050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447800" y="1905000"/>
            <a:ext cx="914400" cy="401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3548495" y="1440873"/>
            <a:ext cx="490105" cy="69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10100" y="1828800"/>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924300" y="2272146"/>
            <a:ext cx="11811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5410200" y="1420091"/>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608618" y="1828800"/>
            <a:ext cx="2493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715000" y="2265219"/>
            <a:ext cx="1295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871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Back bleeding/ Over-sticking- Knife enters too far into the chest, punctures pleura, blood aspirates to thoracic cavity  and adheres to posterior edges of ribs and parietal pleura. To avoid, wash carcass immediately</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143000"/>
          </a:xfrm>
        </p:spPr>
        <p:txBody>
          <a:bodyPr>
            <a:normAutofit/>
          </a:bodyPr>
          <a:lstStyle/>
          <a:p>
            <a:r>
              <a:rPr lang="en-US" sz="4000" u="sng" dirty="0" smtClean="0">
                <a:solidFill>
                  <a:srgbClr val="C00000"/>
                </a:solidFill>
                <a:latin typeface="Times New Roman" pitchFamily="18" charset="0"/>
                <a:cs typeface="Times New Roman" pitchFamily="18" charset="0"/>
              </a:rPr>
              <a:t>Bleeding</a:t>
            </a:r>
            <a:endParaRPr lang="en-US" sz="4000" u="sng" dirty="0">
              <a:solidFill>
                <a:srgbClr val="C0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1542335"/>
              </p:ext>
            </p:extLst>
          </p:nvPr>
        </p:nvGraphicFramePr>
        <p:xfrm>
          <a:off x="1143000" y="1447800"/>
          <a:ext cx="6858000" cy="2712720"/>
        </p:xfrm>
        <a:graphic>
          <a:graphicData uri="http://schemas.openxmlformats.org/drawingml/2006/table">
            <a:tbl>
              <a:tblPr firstRow="1" bandRow="1">
                <a:tableStyleId>{5C22544A-7EE6-4342-B048-85BDC9FD1C3A}</a:tableStyleId>
              </a:tblPr>
              <a:tblGrid>
                <a:gridCol w="2286000"/>
                <a:gridCol w="1981200"/>
                <a:gridCol w="2590800"/>
              </a:tblGrid>
              <a:tr h="472440">
                <a:tc>
                  <a:txBody>
                    <a:bodyPr/>
                    <a:lstStyle/>
                    <a:p>
                      <a:pPr algn="ctr"/>
                      <a:r>
                        <a:rPr lang="en-US" sz="2400" dirty="0" smtClean="0">
                          <a:latin typeface="Times New Roman" pitchFamily="18" charset="0"/>
                          <a:cs typeface="Times New Roman" pitchFamily="18" charset="0"/>
                        </a:rPr>
                        <a:t>Species</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Bleeding Time</a:t>
                      </a:r>
                      <a:endParaRPr lang="en-US" sz="2400" dirty="0">
                        <a:latin typeface="Times New Roman" pitchFamily="18" charset="0"/>
                        <a:cs typeface="Times New Roman" pitchFamily="18" charset="0"/>
                      </a:endParaRPr>
                    </a:p>
                  </a:txBody>
                  <a:tcPr/>
                </a:tc>
                <a:tc>
                  <a:txBody>
                    <a:bodyPr/>
                    <a:lstStyle/>
                    <a:p>
                      <a:pPr algn="ctr"/>
                      <a:r>
                        <a:rPr lang="en-US" sz="2400" dirty="0" smtClean="0">
                          <a:latin typeface="Times New Roman" pitchFamily="18" charset="0"/>
                          <a:cs typeface="Times New Roman" pitchFamily="18" charset="0"/>
                        </a:rPr>
                        <a:t>Amount of blood  procured</a:t>
                      </a:r>
                      <a:endParaRPr lang="en-US" sz="2400" dirty="0">
                        <a:latin typeface="Times New Roman" pitchFamily="18" charset="0"/>
                        <a:cs typeface="Times New Roman" pitchFamily="18" charset="0"/>
                      </a:endParaRPr>
                    </a:p>
                  </a:txBody>
                  <a:tcPr/>
                </a:tc>
              </a:tr>
              <a:tr h="472440">
                <a:tc>
                  <a:txBody>
                    <a:bodyPr/>
                    <a:lstStyle/>
                    <a:p>
                      <a:pPr algn="ctr"/>
                      <a:r>
                        <a:rPr lang="en-US" sz="2200" dirty="0" smtClean="0">
                          <a:latin typeface="Times New Roman" pitchFamily="18" charset="0"/>
                          <a:cs typeface="Times New Roman" pitchFamily="18" charset="0"/>
                        </a:rPr>
                        <a:t>Cattle/ Buffalo</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6-8 min.</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10-12 kg.</a:t>
                      </a:r>
                      <a:endParaRPr lang="en-US" sz="2200" dirty="0">
                        <a:latin typeface="Times New Roman" pitchFamily="18" charset="0"/>
                        <a:cs typeface="Times New Roman" pitchFamily="18" charset="0"/>
                      </a:endParaRPr>
                    </a:p>
                  </a:txBody>
                  <a:tcPr/>
                </a:tc>
              </a:tr>
              <a:tr h="472440">
                <a:tc>
                  <a:txBody>
                    <a:bodyPr/>
                    <a:lstStyle/>
                    <a:p>
                      <a:pPr algn="ctr"/>
                      <a:r>
                        <a:rPr lang="en-US" sz="2200" dirty="0" smtClean="0">
                          <a:latin typeface="Times New Roman" pitchFamily="18" charset="0"/>
                          <a:cs typeface="Times New Roman" pitchFamily="18" charset="0"/>
                        </a:rPr>
                        <a:t>Pig</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5-6 min.</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2-3 kg.</a:t>
                      </a:r>
                      <a:endParaRPr lang="en-US" sz="2200" dirty="0">
                        <a:latin typeface="Times New Roman" pitchFamily="18" charset="0"/>
                        <a:cs typeface="Times New Roman" pitchFamily="18" charset="0"/>
                      </a:endParaRPr>
                    </a:p>
                  </a:txBody>
                  <a:tcPr/>
                </a:tc>
              </a:tr>
              <a:tr h="472440">
                <a:tc>
                  <a:txBody>
                    <a:bodyPr/>
                    <a:lstStyle/>
                    <a:p>
                      <a:pPr algn="ctr"/>
                      <a:r>
                        <a:rPr lang="en-US" sz="2200" dirty="0" smtClean="0">
                          <a:latin typeface="Times New Roman" pitchFamily="18" charset="0"/>
                          <a:cs typeface="Times New Roman" pitchFamily="18" charset="0"/>
                        </a:rPr>
                        <a:t>Sheep/Goat</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5 min.</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1-1.5 kg.</a:t>
                      </a:r>
                      <a:endParaRPr lang="en-US" sz="2200" dirty="0">
                        <a:latin typeface="Times New Roman" pitchFamily="18" charset="0"/>
                        <a:cs typeface="Times New Roman" pitchFamily="18" charset="0"/>
                      </a:endParaRPr>
                    </a:p>
                  </a:txBody>
                  <a:tcPr/>
                </a:tc>
              </a:tr>
              <a:tr h="472440">
                <a:tc>
                  <a:txBody>
                    <a:bodyPr/>
                    <a:lstStyle/>
                    <a:p>
                      <a:pPr algn="ctr"/>
                      <a:r>
                        <a:rPr lang="en-US" sz="2200" dirty="0" smtClean="0">
                          <a:latin typeface="Times New Roman" pitchFamily="18" charset="0"/>
                          <a:cs typeface="Times New Roman" pitchFamily="18" charset="0"/>
                        </a:rPr>
                        <a:t>Poultry</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90-150 sec.</a:t>
                      </a:r>
                      <a:endParaRPr lang="en-US" sz="2200" dirty="0">
                        <a:latin typeface="Times New Roman" pitchFamily="18" charset="0"/>
                        <a:cs typeface="Times New Roman" pitchFamily="18" charset="0"/>
                      </a:endParaRPr>
                    </a:p>
                  </a:txBody>
                  <a:tcPr/>
                </a:tc>
                <a:tc>
                  <a:txBody>
                    <a:bodyPr/>
                    <a:lstStyle/>
                    <a:p>
                      <a:pPr algn="ctr"/>
                      <a:r>
                        <a:rPr lang="en-US" sz="2200" dirty="0" smtClean="0">
                          <a:latin typeface="Times New Roman" pitchFamily="18" charset="0"/>
                          <a:cs typeface="Times New Roman" pitchFamily="18" charset="0"/>
                        </a:rPr>
                        <a:t>50-60 </a:t>
                      </a:r>
                      <a:r>
                        <a:rPr lang="en-US" sz="2200" dirty="0" err="1" smtClean="0">
                          <a:latin typeface="Times New Roman" pitchFamily="18" charset="0"/>
                          <a:cs typeface="Times New Roman" pitchFamily="18" charset="0"/>
                        </a:rPr>
                        <a:t>gms</a:t>
                      </a:r>
                      <a:endParaRPr lang="en-US" sz="22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1352593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r>
              <a:rPr lang="en-US" sz="2400" dirty="0" smtClean="0">
                <a:solidFill>
                  <a:srgbClr val="FF0000"/>
                </a:solidFill>
                <a:latin typeface="Times New Roman" pitchFamily="18" charset="0"/>
                <a:cs typeface="Times New Roman" pitchFamily="18" charset="0"/>
              </a:rPr>
              <a:t>Bleeding</a:t>
            </a:r>
            <a:r>
              <a:rPr lang="en-US" sz="2400" dirty="0" smtClean="0">
                <a:latin typeface="Times New Roman" pitchFamily="18" charset="0"/>
                <a:cs typeface="Times New Roman" pitchFamily="18" charset="0"/>
              </a:rPr>
              <a:t> should </a:t>
            </a:r>
            <a:r>
              <a:rPr lang="en-US" sz="2400" dirty="0" smtClean="0">
                <a:latin typeface="Times New Roman" pitchFamily="18" charset="0"/>
                <a:cs typeface="Times New Roman" pitchFamily="18" charset="0"/>
              </a:rPr>
              <a:t>be practiced with in </a:t>
            </a:r>
            <a:r>
              <a:rPr lang="en-US" sz="2400" dirty="0" smtClean="0">
                <a:solidFill>
                  <a:srgbClr val="FF0000"/>
                </a:solidFill>
                <a:latin typeface="Times New Roman" pitchFamily="18" charset="0"/>
                <a:cs typeface="Times New Roman" pitchFamily="18" charset="0"/>
              </a:rPr>
              <a:t>05-30</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sec</a:t>
            </a:r>
            <a:r>
              <a:rPr lang="en-US" sz="2400" dirty="0" smtClean="0">
                <a:latin typeface="Times New Roman" pitchFamily="18" charset="0"/>
                <a:cs typeface="Times New Roman" pitchFamily="18" charset="0"/>
              </a:rPr>
              <a:t>. of </a:t>
            </a:r>
            <a:r>
              <a:rPr lang="en-US" sz="2400" dirty="0" smtClean="0">
                <a:solidFill>
                  <a:srgbClr val="FF0000"/>
                </a:solidFill>
                <a:latin typeface="Times New Roman" pitchFamily="18" charset="0"/>
                <a:cs typeface="Times New Roman" pitchFamily="18" charset="0"/>
              </a:rPr>
              <a:t>stunning</a:t>
            </a:r>
          </a:p>
          <a:p>
            <a:r>
              <a:rPr lang="en-US" sz="2400" dirty="0" smtClean="0">
                <a:latin typeface="Times New Roman" pitchFamily="18" charset="0"/>
                <a:cs typeface="Times New Roman" pitchFamily="18" charset="0"/>
              </a:rPr>
              <a:t>In sheep and goat kidney and fat left along with the carcass.</a:t>
            </a:r>
          </a:p>
          <a:p>
            <a:r>
              <a:rPr lang="en-US" sz="2400" dirty="0" smtClean="0">
                <a:latin typeface="Times New Roman" pitchFamily="18" charset="0"/>
                <a:cs typeface="Times New Roman" pitchFamily="18" charset="0"/>
              </a:rPr>
              <a:t>For </a:t>
            </a:r>
            <a:r>
              <a:rPr lang="en-US" sz="2400" dirty="0" smtClean="0">
                <a:solidFill>
                  <a:srgbClr val="FF0000"/>
                </a:solidFill>
                <a:latin typeface="Times New Roman" pitchFamily="18" charset="0"/>
                <a:cs typeface="Times New Roman" pitchFamily="18" charset="0"/>
              </a:rPr>
              <a:t>pigs-</a:t>
            </a:r>
            <a:r>
              <a:rPr lang="en-US" sz="2400" dirty="0" smtClean="0">
                <a:latin typeface="Times New Roman" pitchFamily="18" charset="0"/>
                <a:cs typeface="Times New Roman" pitchFamily="18" charset="0"/>
              </a:rPr>
              <a:t> </a:t>
            </a:r>
            <a:r>
              <a:rPr lang="en-US" sz="2400" dirty="0">
                <a:solidFill>
                  <a:srgbClr val="FF0000"/>
                </a:solidFill>
                <a:latin typeface="Times New Roman" pitchFamily="18" charset="0"/>
                <a:cs typeface="Times New Roman" pitchFamily="18" charset="0"/>
              </a:rPr>
              <a:t>S</a:t>
            </a:r>
            <a:r>
              <a:rPr lang="en-US" sz="2400" dirty="0" smtClean="0">
                <a:solidFill>
                  <a:srgbClr val="FF0000"/>
                </a:solidFill>
                <a:latin typeface="Times New Roman" pitchFamily="18" charset="0"/>
                <a:cs typeface="Times New Roman" pitchFamily="18" charset="0"/>
              </a:rPr>
              <a:t>calding</a:t>
            </a:r>
            <a:r>
              <a:rPr lang="en-US" sz="2400" dirty="0" smtClean="0">
                <a:latin typeface="Times New Roman" pitchFamily="18" charset="0"/>
                <a:cs typeface="Times New Roman" pitchFamily="18" charset="0"/>
              </a:rPr>
              <a:t> is practiced  at </a:t>
            </a:r>
            <a:r>
              <a:rPr lang="en-US" sz="2400" dirty="0" smtClean="0">
                <a:solidFill>
                  <a:srgbClr val="FF0000"/>
                </a:solidFill>
                <a:latin typeface="Times New Roman" pitchFamily="18" charset="0"/>
                <a:cs typeface="Times New Roman" pitchFamily="18" charset="0"/>
              </a:rPr>
              <a:t>60-62</a:t>
            </a:r>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 for 6 </a:t>
            </a:r>
            <a:r>
              <a:rPr lang="en-US" sz="2400" dirty="0" err="1" smtClean="0">
                <a:solidFill>
                  <a:srgbClr val="FF0000"/>
                </a:solidFill>
                <a:latin typeface="Times New Roman" pitchFamily="18" charset="0"/>
                <a:cs typeface="Times New Roman" pitchFamily="18" charset="0"/>
              </a:rPr>
              <a:t>mins</a:t>
            </a:r>
            <a:r>
              <a:rPr lang="en-US" sz="2400" dirty="0" smtClean="0">
                <a:latin typeface="Times New Roman" pitchFamily="18" charset="0"/>
                <a:cs typeface="Times New Roman" pitchFamily="18" charset="0"/>
              </a:rPr>
              <a:t>, during scalding dewclaws are removed while carcass is hot.</a:t>
            </a:r>
          </a:p>
          <a:p>
            <a:r>
              <a:rPr lang="en-US" sz="2400" dirty="0" smtClean="0">
                <a:latin typeface="Times New Roman" pitchFamily="18" charset="0"/>
                <a:cs typeface="Times New Roman" pitchFamily="18" charset="0"/>
              </a:rPr>
              <a:t>Scalding is followed by scrapping, </a:t>
            </a:r>
            <a:r>
              <a:rPr lang="en-US" sz="2400" dirty="0" err="1" smtClean="0">
                <a:latin typeface="Times New Roman" pitchFamily="18" charset="0"/>
                <a:cs typeface="Times New Roman" pitchFamily="18" charset="0"/>
              </a:rPr>
              <a:t>dehairing</a:t>
            </a:r>
            <a:r>
              <a:rPr lang="en-US" sz="2400" dirty="0" smtClean="0">
                <a:latin typeface="Times New Roman" pitchFamily="18" charset="0"/>
                <a:cs typeface="Times New Roman" pitchFamily="18" charset="0"/>
              </a:rPr>
              <a:t> and singeing (burning of pin hair by blow torch)</a:t>
            </a:r>
          </a:p>
          <a:p>
            <a:r>
              <a:rPr lang="en-US" sz="2400" dirty="0" smtClean="0">
                <a:latin typeface="Times New Roman" pitchFamily="18" charset="0"/>
                <a:cs typeface="Times New Roman" pitchFamily="18" charset="0"/>
              </a:rPr>
              <a:t>For </a:t>
            </a:r>
            <a:r>
              <a:rPr lang="en-US" sz="2400" dirty="0" smtClean="0">
                <a:solidFill>
                  <a:srgbClr val="FF0000"/>
                </a:solidFill>
                <a:latin typeface="Times New Roman" pitchFamily="18" charset="0"/>
                <a:cs typeface="Times New Roman" pitchFamily="18" charset="0"/>
              </a:rPr>
              <a:t>poultry-</a:t>
            </a:r>
          </a:p>
          <a:p>
            <a:pPr marL="0" indent="0" algn="ctr">
              <a:buNone/>
            </a:pPr>
            <a:r>
              <a:rPr lang="en-US" sz="2400" dirty="0" smtClean="0">
                <a:solidFill>
                  <a:srgbClr val="FF0000"/>
                </a:solidFill>
                <a:latin typeface="Times New Roman" pitchFamily="18" charset="0"/>
                <a:cs typeface="Times New Roman" pitchFamily="18" charset="0"/>
              </a:rPr>
              <a:t>Semi</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Slack</a:t>
            </a:r>
            <a:r>
              <a:rPr lang="en-US" sz="2400" dirty="0" smtClean="0">
                <a:latin typeface="Times New Roman" pitchFamily="18" charset="0"/>
                <a:cs typeface="Times New Roman" pitchFamily="18" charset="0"/>
              </a:rPr>
              <a:t> scalding- </a:t>
            </a:r>
            <a:r>
              <a:rPr lang="en-US" sz="2400" dirty="0" smtClean="0">
                <a:solidFill>
                  <a:srgbClr val="FF0000"/>
                </a:solidFill>
                <a:latin typeface="Times New Roman" pitchFamily="18" charset="0"/>
                <a:cs typeface="Times New Roman" pitchFamily="18" charset="0"/>
              </a:rPr>
              <a:t>50-53</a:t>
            </a:r>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 x 60-180 sec.</a:t>
            </a:r>
          </a:p>
          <a:p>
            <a:pPr marL="0" indent="0" algn="ctr">
              <a:buNone/>
            </a:pPr>
            <a:r>
              <a:rPr lang="en-US" sz="2400" dirty="0" smtClean="0">
                <a:solidFill>
                  <a:srgbClr val="FF0000"/>
                </a:solidFill>
                <a:latin typeface="Times New Roman" pitchFamily="18" charset="0"/>
                <a:cs typeface="Times New Roman" pitchFamily="18" charset="0"/>
              </a:rPr>
              <a:t>Sub</a:t>
            </a:r>
            <a:r>
              <a:rPr lang="en-US" sz="2400" dirty="0" smtClean="0">
                <a:latin typeface="Times New Roman" pitchFamily="18" charset="0"/>
                <a:cs typeface="Times New Roman" pitchFamily="18" charset="0"/>
              </a:rPr>
              <a:t> scalding – </a:t>
            </a:r>
            <a:r>
              <a:rPr lang="en-US" sz="2400" dirty="0" smtClean="0">
                <a:solidFill>
                  <a:srgbClr val="FF0000"/>
                </a:solidFill>
                <a:latin typeface="Times New Roman" pitchFamily="18" charset="0"/>
                <a:cs typeface="Times New Roman" pitchFamily="18" charset="0"/>
              </a:rPr>
              <a:t>54-58</a:t>
            </a:r>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 x 60-120 sec. </a:t>
            </a:r>
          </a:p>
          <a:p>
            <a:pPr marL="0" indent="0" algn="ctr">
              <a:buNone/>
            </a:pPr>
            <a:r>
              <a:rPr lang="en-US" sz="2400" dirty="0" smtClean="0">
                <a:solidFill>
                  <a:srgbClr val="FF0000"/>
                </a:solidFill>
                <a:latin typeface="Times New Roman" pitchFamily="18" charset="0"/>
                <a:cs typeface="Times New Roman" pitchFamily="18" charset="0"/>
              </a:rPr>
              <a:t>Hard</a:t>
            </a:r>
            <a:r>
              <a:rPr lang="en-US" sz="2400" dirty="0" smtClean="0">
                <a:latin typeface="Times New Roman" pitchFamily="18" charset="0"/>
                <a:cs typeface="Times New Roman" pitchFamily="18" charset="0"/>
              </a:rPr>
              <a:t> Scalding- </a:t>
            </a:r>
            <a:r>
              <a:rPr lang="en-US" sz="2400" dirty="0" smtClean="0">
                <a:solidFill>
                  <a:srgbClr val="FF0000"/>
                </a:solidFill>
                <a:latin typeface="Times New Roman" pitchFamily="18" charset="0"/>
                <a:cs typeface="Times New Roman" pitchFamily="18" charset="0"/>
              </a:rPr>
              <a:t>59-61</a:t>
            </a:r>
            <a:r>
              <a:rPr lang="en-US" sz="2400" dirty="0">
                <a:solidFill>
                  <a:srgbClr val="FF000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 x 45-90 sec.</a:t>
            </a:r>
            <a:endParaRPr lang="en-US" sz="2400" dirty="0">
              <a:solidFill>
                <a:srgbClr val="FF0000"/>
              </a:solidFill>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l"/>
            <a:r>
              <a:rPr lang="en-US" sz="3200" u="sng" dirty="0" smtClean="0">
                <a:solidFill>
                  <a:srgbClr val="C00000"/>
                </a:solidFill>
                <a:latin typeface="Times New Roman" pitchFamily="18" charset="0"/>
                <a:cs typeface="Times New Roman" pitchFamily="18" charset="0"/>
              </a:rPr>
              <a:t>Note</a:t>
            </a:r>
            <a:endParaRPr lang="en-US" sz="32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62497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v"/>
            </a:pPr>
            <a:r>
              <a:rPr lang="en-US" sz="2400" dirty="0" smtClean="0">
                <a:latin typeface="Times New Roman" pitchFamily="18" charset="0"/>
                <a:cs typeface="Times New Roman" pitchFamily="18" charset="0"/>
              </a:rPr>
              <a:t>One big stroke of sword,</a:t>
            </a:r>
            <a:r>
              <a:rPr lang="en-US" sz="2400" dirty="0" smtClean="0">
                <a:latin typeface="Times New Roman" pitchFamily="18" charset="0"/>
                <a:cs typeface="Times New Roman" pitchFamily="18" charset="0"/>
              </a:rPr>
              <a:t> head detached from body</a:t>
            </a:r>
          </a:p>
          <a:p>
            <a:pPr marL="0" indent="0">
              <a:buNone/>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Medulla oblongata damaged, bleeding incomplete</a:t>
            </a:r>
          </a:p>
          <a:p>
            <a:pPr>
              <a:buFont typeface="Wingdings" pitchFamily="2" charset="2"/>
              <a:buChar char="v"/>
            </a:pPr>
            <a:endParaRPr lang="en-US" sz="2400" dirty="0">
              <a:latin typeface="Times New Roman" pitchFamily="18" charset="0"/>
              <a:cs typeface="Times New Roman" pitchFamily="18" charset="0"/>
            </a:endParaRP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Blood present in tissues hence keeping quality of meat not good.</a:t>
            </a:r>
          </a:p>
          <a:p>
            <a:pPr>
              <a:buFont typeface="Wingdings" pitchFamily="2" charset="2"/>
              <a:buChar char="v"/>
            </a:pPr>
            <a:endParaRPr lang="en-US" sz="2400" dirty="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Practiced among the Hindu community.</a:t>
            </a:r>
            <a:endParaRPr lang="en-US" sz="2400" dirty="0" smtClean="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000" u="sng" dirty="0" err="1" smtClean="0">
                <a:solidFill>
                  <a:srgbClr val="C00000"/>
                </a:solidFill>
                <a:latin typeface="Times New Roman" pitchFamily="18" charset="0"/>
                <a:cs typeface="Times New Roman" pitchFamily="18" charset="0"/>
              </a:rPr>
              <a:t>Jhatka</a:t>
            </a:r>
            <a:r>
              <a:rPr lang="en-US" sz="4000" u="sng" dirty="0" smtClean="0">
                <a:solidFill>
                  <a:srgbClr val="C00000"/>
                </a:solidFill>
                <a:latin typeface="Times New Roman" pitchFamily="18" charset="0"/>
                <a:cs typeface="Times New Roman" pitchFamily="18" charset="0"/>
              </a:rPr>
              <a:t>/ Sikh Method of Slaughter </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605541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Font typeface="Wingdings" pitchFamily="2" charset="2"/>
              <a:buChar char="Ø"/>
            </a:pPr>
            <a:r>
              <a:rPr lang="en-US" sz="2400" dirty="0" smtClean="0">
                <a:latin typeface="Times New Roman" pitchFamily="18" charset="0"/>
                <a:cs typeface="Times New Roman" pitchFamily="18" charset="0"/>
              </a:rPr>
              <a:t>Pork, blood and dead animal consumption forbidden</a:t>
            </a:r>
            <a:r>
              <a:rPr lang="en-US" sz="2400" dirty="0" smtClean="0">
                <a:latin typeface="Times New Roman" pitchFamily="18" charset="0"/>
                <a:cs typeface="Times New Roman" pitchFamily="18" charset="0"/>
              </a:rPr>
              <a:t>.</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Slaughter controlled by Mufti’s.</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4 major blood vessels; carotid arteries and jugular veins severed. </a:t>
            </a:r>
            <a:r>
              <a:rPr lang="en-US" sz="2400" dirty="0" smtClean="0">
                <a:latin typeface="Times New Roman" pitchFamily="18" charset="0"/>
                <a:cs typeface="Times New Roman" pitchFamily="18" charset="0"/>
              </a:rPr>
              <a:t>Spinal cord and vertebral artery kept intact.</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Nerve centers controlling heart and lung function intact, thus proper bleeding and meat produced is of good  keeping quality.</a:t>
            </a:r>
          </a:p>
          <a:p>
            <a:pPr>
              <a:buFont typeface="Wingdings" pitchFamily="2" charset="2"/>
              <a:buChar char="Ø"/>
            </a:pPr>
            <a:endParaRPr lang="en-US" sz="2400" dirty="0" smtClean="0">
              <a:latin typeface="Times New Roman" pitchFamily="18" charset="0"/>
              <a:cs typeface="Times New Roman" pitchFamily="18" charset="0"/>
            </a:endParaRPr>
          </a:p>
          <a:p>
            <a:pPr>
              <a:buFont typeface="Wingdings" pitchFamily="2" charset="2"/>
              <a:buChar char="Ø"/>
            </a:pPr>
            <a:r>
              <a:rPr lang="en-US" sz="2400" dirty="0" smtClean="0">
                <a:latin typeface="Times New Roman" pitchFamily="18" charset="0"/>
                <a:cs typeface="Times New Roman" pitchFamily="18" charset="0"/>
              </a:rPr>
              <a:t>In India most of the livestock is slaughtered by this technique.</a:t>
            </a:r>
          </a:p>
        </p:txBody>
      </p:sp>
      <p:sp>
        <p:nvSpPr>
          <p:cNvPr id="2" name="Title 1"/>
          <p:cNvSpPr>
            <a:spLocks noGrp="1"/>
          </p:cNvSpPr>
          <p:nvPr>
            <p:ph type="title"/>
          </p:nvPr>
        </p:nvSpPr>
        <p:spPr/>
        <p:txBody>
          <a:bodyPr>
            <a:normAutofit/>
          </a:bodyPr>
          <a:lstStyle/>
          <a:p>
            <a:r>
              <a:rPr lang="en-US" sz="4000" u="sng" dirty="0" smtClean="0">
                <a:solidFill>
                  <a:srgbClr val="C00000"/>
                </a:solidFill>
                <a:latin typeface="Times New Roman" pitchFamily="18" charset="0"/>
                <a:cs typeface="Times New Roman" pitchFamily="18" charset="0"/>
              </a:rPr>
              <a:t>Halal/ Muslim Method of Slaughter</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01216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normAutofit/>
          </a:bodyPr>
          <a:lstStyle/>
          <a:p>
            <a:pPr>
              <a:buFont typeface="Wingdings" pitchFamily="2" charset="2"/>
              <a:buChar char="ü"/>
            </a:pPr>
            <a:r>
              <a:rPr lang="en-US" sz="2400" dirty="0" smtClean="0">
                <a:latin typeface="Times New Roman" pitchFamily="18" charset="0"/>
                <a:cs typeface="Times New Roman" pitchFamily="18" charset="0"/>
              </a:rPr>
              <a:t>Animal should be active</a:t>
            </a:r>
          </a:p>
          <a:p>
            <a:pPr>
              <a:buFont typeface="Wingdings" pitchFamily="2" charset="2"/>
              <a:buChar char="ü"/>
            </a:pPr>
            <a:r>
              <a:rPr lang="en-US" sz="2400" dirty="0" smtClean="0">
                <a:latin typeface="Times New Roman" pitchFamily="18" charset="0"/>
                <a:cs typeface="Times New Roman" pitchFamily="18" charset="0"/>
              </a:rPr>
              <a:t>Pork consumption strictly prohibited.</a:t>
            </a:r>
          </a:p>
          <a:p>
            <a:pPr>
              <a:buFont typeface="Wingdings" pitchFamily="2" charset="2"/>
              <a:buChar char="ü"/>
            </a:pPr>
            <a:r>
              <a:rPr lang="en-US" sz="2400" dirty="0" smtClean="0">
                <a:latin typeface="Times New Roman" pitchFamily="18" charset="0"/>
                <a:cs typeface="Times New Roman" pitchFamily="18" charset="0"/>
              </a:rPr>
              <a:t>No blow on head.</a:t>
            </a:r>
          </a:p>
          <a:p>
            <a:pPr>
              <a:buFont typeface="Wingdings" pitchFamily="2" charset="2"/>
              <a:buChar char="ü"/>
            </a:pPr>
            <a:r>
              <a:rPr lang="en-US" sz="2400" dirty="0" smtClean="0">
                <a:latin typeface="Times New Roman" pitchFamily="18" charset="0"/>
                <a:cs typeface="Times New Roman" pitchFamily="18" charset="0"/>
              </a:rPr>
              <a:t>Single rapid thrust on neck without pause, pressure, stabbing, slanting and tearing/</a:t>
            </a:r>
          </a:p>
          <a:p>
            <a:pPr>
              <a:buFont typeface="Wingdings" pitchFamily="2" charset="2"/>
              <a:buChar char="ü"/>
            </a:pPr>
            <a:r>
              <a:rPr lang="en-US" sz="2400" dirty="0" smtClean="0">
                <a:latin typeface="Times New Roman" pitchFamily="18" charset="0"/>
                <a:cs typeface="Times New Roman" pitchFamily="18" charset="0"/>
              </a:rPr>
              <a:t>The skin, muscle, oesophagus, trachea, carotid arteries and jugular veins are severed.</a:t>
            </a:r>
          </a:p>
          <a:p>
            <a:pPr>
              <a:buFont typeface="Wingdings" pitchFamily="2" charset="2"/>
              <a:buChar char="ü"/>
            </a:pPr>
            <a:r>
              <a:rPr lang="en-US" sz="2400" dirty="0" smtClean="0">
                <a:latin typeface="Times New Roman" pitchFamily="18" charset="0"/>
                <a:cs typeface="Times New Roman" pitchFamily="18" charset="0"/>
              </a:rPr>
              <a:t>Diaphragm exposed, thoracic cavity examined.</a:t>
            </a:r>
          </a:p>
          <a:p>
            <a:pPr>
              <a:buFont typeface="Wingdings" pitchFamily="2" charset="2"/>
              <a:buChar char="ü"/>
            </a:pPr>
            <a:r>
              <a:rPr lang="en-US" sz="2400" dirty="0" smtClean="0">
                <a:latin typeface="Times New Roman" pitchFamily="18" charset="0"/>
                <a:cs typeface="Times New Roman" pitchFamily="18" charset="0"/>
              </a:rPr>
              <a:t>Meat consumed with in 3 day</a:t>
            </a:r>
          </a:p>
          <a:p>
            <a:pPr>
              <a:buFont typeface="Wingdings" pitchFamily="2" charset="2"/>
              <a:buChar char="ü"/>
            </a:pPr>
            <a:r>
              <a:rPr lang="en-US" sz="2400" dirty="0" err="1" smtClean="0">
                <a:latin typeface="Times New Roman" pitchFamily="18" charset="0"/>
                <a:cs typeface="Times New Roman" pitchFamily="18" charset="0"/>
              </a:rPr>
              <a:t>Porging</a:t>
            </a:r>
            <a:r>
              <a:rPr lang="en-US" sz="2400" dirty="0" smtClean="0">
                <a:latin typeface="Times New Roman" pitchFamily="18" charset="0"/>
                <a:cs typeface="Times New Roman" pitchFamily="18" charset="0"/>
              </a:rPr>
              <a:t> (removal of arteries) practiced. Fore limbs normally eaten, hind limbs </a:t>
            </a:r>
            <a:r>
              <a:rPr lang="en-US" sz="2400" dirty="0" err="1" smtClean="0">
                <a:latin typeface="Times New Roman" pitchFamily="18" charset="0"/>
                <a:cs typeface="Times New Roman" pitchFamily="18" charset="0"/>
              </a:rPr>
              <a:t>porging</a:t>
            </a:r>
            <a:r>
              <a:rPr lang="en-US" sz="2400" dirty="0" smtClean="0">
                <a:latin typeface="Times New Roman" pitchFamily="18" charset="0"/>
                <a:cs typeface="Times New Roman" pitchFamily="18" charset="0"/>
              </a:rPr>
              <a:t> is difficult skill required</a:t>
            </a:r>
          </a:p>
          <a:p>
            <a:pPr>
              <a:buFont typeface="Wingdings" pitchFamily="2" charset="2"/>
              <a:buChar char="ü"/>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143000"/>
          </a:xfrm>
        </p:spPr>
        <p:txBody>
          <a:bodyPr>
            <a:normAutofit/>
          </a:bodyPr>
          <a:lstStyle/>
          <a:p>
            <a:r>
              <a:rPr lang="en-US" sz="4000" u="sng" dirty="0" err="1" smtClean="0">
                <a:solidFill>
                  <a:srgbClr val="C00000"/>
                </a:solidFill>
                <a:latin typeface="Times New Roman" pitchFamily="18" charset="0"/>
                <a:cs typeface="Times New Roman" pitchFamily="18" charset="0"/>
              </a:rPr>
              <a:t>Schechita</a:t>
            </a:r>
            <a:r>
              <a:rPr lang="en-US" sz="4000" u="sng" dirty="0" smtClean="0">
                <a:solidFill>
                  <a:srgbClr val="C00000"/>
                </a:solidFill>
                <a:latin typeface="Times New Roman" pitchFamily="18" charset="0"/>
                <a:cs typeface="Times New Roman" pitchFamily="18" charset="0"/>
              </a:rPr>
              <a:t>/ Jewish Method</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348484910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Font typeface="Wingdings" pitchFamily="2" charset="2"/>
              <a:buChar char="ü"/>
            </a:pPr>
            <a:r>
              <a:rPr lang="en-US" sz="2400" dirty="0" smtClean="0">
                <a:latin typeface="Times New Roman" pitchFamily="18" charset="0"/>
                <a:cs typeface="Times New Roman" pitchFamily="18" charset="0"/>
              </a:rPr>
              <a:t>Kosher- Edible meat</a:t>
            </a:r>
          </a:p>
          <a:p>
            <a:pPr>
              <a:lnSpc>
                <a:spcPct val="150000"/>
              </a:lnSpc>
              <a:buFont typeface="Wingdings" pitchFamily="2" charset="2"/>
              <a:buChar char="ü"/>
            </a:pPr>
            <a:r>
              <a:rPr lang="en-US" sz="2400" dirty="0" err="1" smtClean="0">
                <a:latin typeface="Times New Roman" pitchFamily="18" charset="0"/>
                <a:cs typeface="Times New Roman" pitchFamily="18" charset="0"/>
              </a:rPr>
              <a:t>Terepha</a:t>
            </a:r>
            <a:r>
              <a:rPr lang="en-US" sz="2400" dirty="0" smtClean="0">
                <a:latin typeface="Times New Roman" pitchFamily="18" charset="0"/>
                <a:cs typeface="Times New Roman" pitchFamily="18" charset="0"/>
              </a:rPr>
              <a:t>- Inedible Meat</a:t>
            </a:r>
          </a:p>
          <a:p>
            <a:pPr>
              <a:lnSpc>
                <a:spcPct val="150000"/>
              </a:lnSpc>
              <a:buFont typeface="Wingdings" pitchFamily="2" charset="2"/>
              <a:buChar char="ü"/>
            </a:pPr>
            <a:r>
              <a:rPr lang="en-US" sz="2400" dirty="0" err="1" smtClean="0">
                <a:latin typeface="Times New Roman" pitchFamily="18" charset="0"/>
                <a:cs typeface="Times New Roman" pitchFamily="18" charset="0"/>
              </a:rPr>
              <a:t>Schochet</a:t>
            </a:r>
            <a:r>
              <a:rPr lang="en-US" sz="2400" dirty="0" smtClean="0">
                <a:latin typeface="Times New Roman" pitchFamily="18" charset="0"/>
                <a:cs typeface="Times New Roman" pitchFamily="18" charset="0"/>
              </a:rPr>
              <a:t>- Butcher as well as carries out P.M.E.</a:t>
            </a:r>
          </a:p>
          <a:p>
            <a:pPr>
              <a:lnSpc>
                <a:spcPct val="150000"/>
              </a:lnSpc>
              <a:buFont typeface="Wingdings" pitchFamily="2" charset="2"/>
              <a:buChar char="ü"/>
            </a:pPr>
            <a:r>
              <a:rPr lang="en-US" sz="2400" dirty="0" err="1" smtClean="0">
                <a:latin typeface="Times New Roman" pitchFamily="18" charset="0"/>
                <a:cs typeface="Times New Roman" pitchFamily="18" charset="0"/>
              </a:rPr>
              <a:t>Schechita</a:t>
            </a:r>
            <a:r>
              <a:rPr lang="en-US" sz="2400" dirty="0" smtClean="0">
                <a:latin typeface="Times New Roman" pitchFamily="18" charset="0"/>
                <a:cs typeface="Times New Roman" pitchFamily="18" charset="0"/>
              </a:rPr>
              <a:t>- Jewish Slaughter Process.</a:t>
            </a:r>
          </a:p>
          <a:p>
            <a:pPr>
              <a:lnSpc>
                <a:spcPct val="150000"/>
              </a:lnSpc>
              <a:buFont typeface="Wingdings" pitchFamily="2" charset="2"/>
              <a:buChar char="ü"/>
            </a:pPr>
            <a:r>
              <a:rPr lang="en-US" sz="2400" dirty="0" err="1" smtClean="0">
                <a:latin typeface="Times New Roman" pitchFamily="18" charset="0"/>
                <a:cs typeface="Times New Roman" pitchFamily="18" charset="0"/>
              </a:rPr>
              <a:t>Schochet</a:t>
            </a:r>
            <a:r>
              <a:rPr lang="en-US" sz="2400" dirty="0" smtClean="0">
                <a:latin typeface="Times New Roman" pitchFamily="18" charset="0"/>
                <a:cs typeface="Times New Roman" pitchFamily="18" charset="0"/>
              </a:rPr>
              <a:t>- Person Cutting the Meat</a:t>
            </a:r>
          </a:p>
          <a:p>
            <a:pPr>
              <a:lnSpc>
                <a:spcPct val="150000"/>
              </a:lnSpc>
              <a:buFont typeface="Wingdings" pitchFamily="2" charset="2"/>
              <a:buChar char="ü"/>
            </a:pPr>
            <a:r>
              <a:rPr lang="en-US" sz="2400" dirty="0" err="1" smtClean="0">
                <a:latin typeface="Times New Roman" pitchFamily="18" charset="0"/>
                <a:cs typeface="Times New Roman" pitchFamily="18" charset="0"/>
              </a:rPr>
              <a:t>Schomer</a:t>
            </a:r>
            <a:r>
              <a:rPr lang="en-US" sz="2400" dirty="0" smtClean="0">
                <a:latin typeface="Times New Roman" pitchFamily="18" charset="0"/>
                <a:cs typeface="Times New Roman" pitchFamily="18" charset="0"/>
              </a:rPr>
              <a:t>- Assistant to </a:t>
            </a:r>
            <a:r>
              <a:rPr lang="en-US" sz="2400" dirty="0" err="1" smtClean="0">
                <a:latin typeface="Times New Roman" pitchFamily="18" charset="0"/>
                <a:cs typeface="Times New Roman" pitchFamily="18" charset="0"/>
              </a:rPr>
              <a:t>Schochet</a:t>
            </a:r>
            <a:r>
              <a:rPr lang="en-US" sz="2400" dirty="0" smtClean="0">
                <a:latin typeface="Times New Roman" pitchFamily="18" charset="0"/>
                <a:cs typeface="Times New Roman" pitchFamily="18" charset="0"/>
              </a:rPr>
              <a:t>. He seals the Kosher</a:t>
            </a:r>
          </a:p>
          <a:p>
            <a:pPr>
              <a:lnSpc>
                <a:spcPct val="150000"/>
              </a:lnSpc>
              <a:buFont typeface="Wingdings" pitchFamily="2" charset="2"/>
              <a:buChar char="ü"/>
            </a:pPr>
            <a:r>
              <a:rPr lang="en-US" sz="2400" dirty="0" err="1" smtClean="0">
                <a:latin typeface="Times New Roman" pitchFamily="18" charset="0"/>
                <a:cs typeface="Times New Roman" pitchFamily="18" charset="0"/>
              </a:rPr>
              <a:t>Mehilla</a:t>
            </a:r>
            <a:r>
              <a:rPr lang="en-US" sz="2400" dirty="0" smtClean="0">
                <a:latin typeface="Times New Roman" pitchFamily="18" charset="0"/>
                <a:cs typeface="Times New Roman" pitchFamily="18" charset="0"/>
              </a:rPr>
              <a:t>- Process of washing and curing of carcass at home.</a:t>
            </a:r>
          </a:p>
        </p:txBody>
      </p:sp>
      <p:sp>
        <p:nvSpPr>
          <p:cNvPr id="2" name="Title 1"/>
          <p:cNvSpPr>
            <a:spLocks noGrp="1"/>
          </p:cNvSpPr>
          <p:nvPr>
            <p:ph type="title"/>
          </p:nvPr>
        </p:nvSpPr>
        <p:spPr>
          <a:xfrm>
            <a:off x="457200" y="152400"/>
            <a:ext cx="8229600" cy="1143000"/>
          </a:xfrm>
        </p:spPr>
        <p:txBody>
          <a:bodyPr>
            <a:normAutofit/>
          </a:bodyPr>
          <a:lstStyle/>
          <a:p>
            <a:r>
              <a:rPr lang="en-US" sz="4000" u="sng" dirty="0" smtClean="0">
                <a:solidFill>
                  <a:srgbClr val="C00000"/>
                </a:solidFill>
                <a:latin typeface="Times New Roman" pitchFamily="18" charset="0"/>
                <a:cs typeface="Times New Roman" pitchFamily="18" charset="0"/>
              </a:rPr>
              <a:t>Jewish Slaughter Terminology</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8733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a:buFont typeface="Wingdings" pitchFamily="2" charset="2"/>
              <a:buChar char="q"/>
            </a:pPr>
            <a:r>
              <a:rPr lang="en-US" sz="2400" dirty="0" smtClean="0">
                <a:latin typeface="Times New Roman" pitchFamily="18" charset="0"/>
                <a:cs typeface="Times New Roman" pitchFamily="18" charset="0"/>
              </a:rPr>
              <a:t>Followed in Spain, Italy, Mexico and South American Countries.</a:t>
            </a: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r>
              <a:rPr lang="en-US" sz="2400" dirty="0" smtClean="0">
                <a:latin typeface="Times New Roman" pitchFamily="18" charset="0"/>
                <a:cs typeface="Times New Roman" pitchFamily="18" charset="0"/>
              </a:rPr>
              <a:t>Cattle Slaughtered by plunging a double edged knife called </a:t>
            </a:r>
            <a:r>
              <a:rPr lang="en-US" sz="2400" dirty="0" err="1" smtClean="0">
                <a:solidFill>
                  <a:srgbClr val="00B050"/>
                </a:solidFill>
                <a:latin typeface="Times New Roman" pitchFamily="18" charset="0"/>
                <a:cs typeface="Times New Roman" pitchFamily="18" charset="0"/>
              </a:rPr>
              <a:t>Puntilla</a:t>
            </a:r>
            <a:r>
              <a:rPr lang="en-US" sz="2400" dirty="0" smtClean="0">
                <a:latin typeface="Times New Roman" pitchFamily="18" charset="0"/>
                <a:cs typeface="Times New Roman" pitchFamily="18" charset="0"/>
              </a:rPr>
              <a:t>.</a:t>
            </a: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puntilla</a:t>
            </a:r>
            <a:r>
              <a:rPr lang="en-US" sz="2400" dirty="0" smtClean="0">
                <a:latin typeface="Times New Roman" pitchFamily="18" charset="0"/>
                <a:cs typeface="Times New Roman" pitchFamily="18" charset="0"/>
              </a:rPr>
              <a:t> is stabbed into the </a:t>
            </a:r>
            <a:r>
              <a:rPr lang="en-US" sz="2400" dirty="0" err="1" smtClean="0">
                <a:latin typeface="Times New Roman" pitchFamily="18" charset="0"/>
                <a:cs typeface="Times New Roman" pitchFamily="18" charset="0"/>
              </a:rPr>
              <a:t>atlanto</a:t>
            </a:r>
            <a:r>
              <a:rPr lang="en-US" sz="2400" dirty="0" smtClean="0">
                <a:latin typeface="Times New Roman" pitchFamily="18" charset="0"/>
                <a:cs typeface="Times New Roman" pitchFamily="18" charset="0"/>
              </a:rPr>
              <a:t>-occipital space in the nape of the neck severing the medulla oblongata</a:t>
            </a:r>
          </a:p>
          <a:p>
            <a:pPr>
              <a:buFont typeface="Wingdings" pitchFamily="2" charset="2"/>
              <a:buChar char="q"/>
            </a:pPr>
            <a:endParaRPr lang="en-US" sz="2400" dirty="0" smtClean="0">
              <a:latin typeface="Times New Roman" pitchFamily="18" charset="0"/>
              <a:cs typeface="Times New Roman" pitchFamily="18" charset="0"/>
            </a:endParaRPr>
          </a:p>
          <a:p>
            <a:pPr>
              <a:buFont typeface="Wingdings" pitchFamily="2" charset="2"/>
              <a:buChar char="q"/>
            </a:pPr>
            <a:r>
              <a:rPr lang="en-US" sz="2400" dirty="0">
                <a:latin typeface="Times New Roman" pitchFamily="18" charset="0"/>
                <a:cs typeface="Times New Roman" pitchFamily="18" charset="0"/>
              </a:rPr>
              <a:t>Medulla oblongata damaged, bleeding </a:t>
            </a:r>
            <a:r>
              <a:rPr lang="en-US" sz="2400" dirty="0" smtClean="0">
                <a:latin typeface="Times New Roman" pitchFamily="18" charset="0"/>
                <a:cs typeface="Times New Roman" pitchFamily="18" charset="0"/>
              </a:rPr>
              <a:t>incomplete. Blood </a:t>
            </a:r>
            <a:r>
              <a:rPr lang="en-US" sz="2400" dirty="0">
                <a:latin typeface="Times New Roman" pitchFamily="18" charset="0"/>
                <a:cs typeface="Times New Roman" pitchFamily="18" charset="0"/>
              </a:rPr>
              <a:t>present in tissues hence keeping quality of meat not good</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143000"/>
          </a:xfrm>
        </p:spPr>
        <p:txBody>
          <a:bodyPr>
            <a:noAutofit/>
          </a:bodyPr>
          <a:lstStyle/>
          <a:p>
            <a:r>
              <a:rPr lang="en-US" sz="4000" u="sng" dirty="0" err="1" smtClean="0">
                <a:solidFill>
                  <a:srgbClr val="C00000"/>
                </a:solidFill>
                <a:latin typeface="Times New Roman" pitchFamily="18" charset="0"/>
                <a:cs typeface="Times New Roman" pitchFamily="18" charset="0"/>
              </a:rPr>
              <a:t>Evernazine</a:t>
            </a:r>
            <a:r>
              <a:rPr lang="en-US" sz="4000" u="sng" dirty="0" smtClean="0">
                <a:solidFill>
                  <a:srgbClr val="C00000"/>
                </a:solidFill>
                <a:latin typeface="Times New Roman" pitchFamily="18" charset="0"/>
                <a:cs typeface="Times New Roman" pitchFamily="18" charset="0"/>
              </a:rPr>
              <a:t>/ Neck Stab Method</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722730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u="sng" dirty="0" smtClean="0">
                <a:solidFill>
                  <a:srgbClr val="C00000"/>
                </a:solidFill>
                <a:latin typeface="Harrington" pitchFamily="82" charset="0"/>
              </a:rPr>
              <a:t>Thank You</a:t>
            </a:r>
            <a:endParaRPr lang="en-US" sz="7200" b="1" u="sng" dirty="0">
              <a:solidFill>
                <a:srgbClr val="C00000"/>
              </a:solidFill>
              <a:latin typeface="Harrington" pitchFamily="82"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84739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5783913"/>
              </p:ext>
            </p:extLst>
          </p:nvPr>
        </p:nvGraphicFramePr>
        <p:xfrm>
          <a:off x="304800" y="304800"/>
          <a:ext cx="8534399" cy="6273475"/>
        </p:xfrm>
        <a:graphic>
          <a:graphicData uri="http://schemas.openxmlformats.org/drawingml/2006/table">
            <a:tbl>
              <a:tblPr firstRow="1" bandRow="1">
                <a:tableStyleId>{00A15C55-8517-42AA-B614-E9B94910E393}</a:tableStyleId>
              </a:tblPr>
              <a:tblGrid>
                <a:gridCol w="1219200"/>
                <a:gridCol w="2209800"/>
                <a:gridCol w="5105399"/>
              </a:tblGrid>
              <a:tr h="609600">
                <a:tc>
                  <a:txBody>
                    <a:bodyPr/>
                    <a:lstStyle/>
                    <a:p>
                      <a:pPr algn="ctr">
                        <a:lnSpc>
                          <a:spcPct val="100000"/>
                        </a:lnSpc>
                      </a:pPr>
                      <a:r>
                        <a:rPr lang="en-US" sz="2200" dirty="0" smtClean="0">
                          <a:latin typeface="Times New Roman" pitchFamily="18" charset="0"/>
                          <a:cs typeface="Times New Roman" pitchFamily="18" charset="0"/>
                        </a:rPr>
                        <a:t>Species</a:t>
                      </a:r>
                      <a:endParaRPr lang="en-US" sz="2200" dirty="0">
                        <a:latin typeface="Times New Roman" pitchFamily="18" charset="0"/>
                        <a:cs typeface="Times New Roman" pitchFamily="18" charset="0"/>
                      </a:endParaRPr>
                    </a:p>
                  </a:txBody>
                  <a:tcPr/>
                </a:tc>
                <a:tc>
                  <a:txBody>
                    <a:bodyPr/>
                    <a:lstStyle/>
                    <a:p>
                      <a:pPr algn="ctr">
                        <a:lnSpc>
                          <a:spcPct val="100000"/>
                        </a:lnSpc>
                      </a:pPr>
                      <a:r>
                        <a:rPr lang="en-US" sz="2200" dirty="0" smtClean="0">
                          <a:latin typeface="Times New Roman" pitchFamily="18" charset="0"/>
                          <a:cs typeface="Times New Roman" pitchFamily="18" charset="0"/>
                        </a:rPr>
                        <a:t>Dressing</a:t>
                      </a:r>
                      <a:r>
                        <a:rPr lang="en-US" sz="2200" baseline="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a:txBody>
                  <a:tcPr/>
                </a:tc>
                <a:tc>
                  <a:txBody>
                    <a:bodyPr/>
                    <a:lstStyle/>
                    <a:p>
                      <a:pPr algn="ctr">
                        <a:lnSpc>
                          <a:spcPct val="100000"/>
                        </a:lnSpc>
                      </a:pPr>
                      <a:r>
                        <a:rPr lang="en-US" sz="2200" dirty="0" smtClean="0">
                          <a:latin typeface="Times New Roman" pitchFamily="18" charset="0"/>
                          <a:cs typeface="Times New Roman" pitchFamily="18" charset="0"/>
                        </a:rPr>
                        <a:t>Meat</a:t>
                      </a:r>
                      <a:endParaRPr lang="en-US" sz="2200" dirty="0">
                        <a:latin typeface="Times New Roman" pitchFamily="18" charset="0"/>
                        <a:cs typeface="Times New Roman" pitchFamily="18" charset="0"/>
                      </a:endParaRPr>
                    </a:p>
                  </a:txBody>
                  <a:tcPr/>
                </a:tc>
              </a:tr>
              <a:tr h="647432">
                <a:tc>
                  <a:txBody>
                    <a:bodyPr/>
                    <a:lstStyle/>
                    <a:p>
                      <a:pPr algn="ctr"/>
                      <a:r>
                        <a:rPr lang="en-US" sz="2000" dirty="0" smtClean="0">
                          <a:latin typeface="Times New Roman" pitchFamily="18" charset="0"/>
                          <a:cs typeface="Times New Roman" pitchFamily="18" charset="0"/>
                        </a:rPr>
                        <a:t>Goat</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43-48%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Known as Chevon. Obtained</a:t>
                      </a:r>
                      <a:r>
                        <a:rPr lang="en-US" sz="2000" baseline="0" dirty="0" smtClean="0">
                          <a:latin typeface="Times New Roman" pitchFamily="18" charset="0"/>
                          <a:cs typeface="Times New Roman" pitchFamily="18" charset="0"/>
                        </a:rPr>
                        <a:t> from animals &gt;6 months of age.</a:t>
                      </a:r>
                      <a:endParaRPr lang="en-US" sz="2000" dirty="0">
                        <a:latin typeface="Times New Roman" pitchFamily="18" charset="0"/>
                        <a:cs typeface="Times New Roman" pitchFamily="18" charset="0"/>
                      </a:endParaRPr>
                    </a:p>
                  </a:txBody>
                  <a:tcPr/>
                </a:tc>
              </a:tr>
              <a:tr h="1051560">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Sheep</a:t>
                      </a:r>
                      <a:endParaRPr lang="en-US" sz="2000" dirty="0">
                        <a:latin typeface="Times New Roman" pitchFamily="18" charset="0"/>
                        <a:cs typeface="Times New Roman" pitchFamily="18" charset="0"/>
                      </a:endParaRPr>
                    </a:p>
                  </a:txBody>
                  <a:tcPr/>
                </a:tc>
                <a:tc>
                  <a:txBody>
                    <a:bodyPr/>
                    <a:lstStyle/>
                    <a:p>
                      <a:pPr algn="ctr"/>
                      <a:endParaRPr lang="en-US" sz="2000" dirty="0" smtClean="0">
                        <a:latin typeface="Times New Roman" pitchFamily="18" charset="0"/>
                        <a:cs typeface="Times New Roman" pitchFamily="18" charset="0"/>
                      </a:endParaRPr>
                    </a:p>
                    <a:p>
                      <a:pPr algn="ctr"/>
                      <a:r>
                        <a:rPr lang="en-US" sz="2000" dirty="0" smtClean="0">
                          <a:latin typeface="Times New Roman" pitchFamily="18" charset="0"/>
                          <a:cs typeface="Times New Roman" pitchFamily="18" charset="0"/>
                        </a:rPr>
                        <a:t>45-48%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Called lamb</a:t>
                      </a:r>
                      <a:r>
                        <a:rPr lang="en-US" sz="2000" baseline="0" dirty="0" smtClean="0">
                          <a:latin typeface="Times New Roman" pitchFamily="18" charset="0"/>
                          <a:cs typeface="Times New Roman" pitchFamily="18" charset="0"/>
                        </a:rPr>
                        <a:t> when meat obtained from animal of 6-12 months of </a:t>
                      </a:r>
                      <a:r>
                        <a:rPr lang="en-US" sz="2000" baseline="0" dirty="0" err="1" smtClean="0">
                          <a:latin typeface="Times New Roman" pitchFamily="18" charset="0"/>
                          <a:cs typeface="Times New Roman" pitchFamily="18" charset="0"/>
                        </a:rPr>
                        <a:t>age.Called</a:t>
                      </a:r>
                      <a:r>
                        <a:rPr lang="en-US" sz="2000" baseline="0" dirty="0" smtClean="0">
                          <a:latin typeface="Times New Roman" pitchFamily="18" charset="0"/>
                          <a:cs typeface="Times New Roman" pitchFamily="18" charset="0"/>
                        </a:rPr>
                        <a:t> mutton when obtained from animal &gt;12 months of age</a:t>
                      </a:r>
                      <a:endParaRPr lang="en-US" sz="2000" dirty="0">
                        <a:latin typeface="Times New Roman" pitchFamily="18" charset="0"/>
                        <a:cs typeface="Times New Roman" pitchFamily="18" charset="0"/>
                      </a:endParaRPr>
                    </a:p>
                  </a:txBody>
                  <a:tcPr/>
                </a:tc>
              </a:tr>
              <a:tr h="443743">
                <a:tc>
                  <a:txBody>
                    <a:bodyPr/>
                    <a:lstStyle/>
                    <a:p>
                      <a:pPr algn="ctr"/>
                      <a:r>
                        <a:rPr lang="en-US" sz="2000" dirty="0" smtClean="0">
                          <a:latin typeface="Times New Roman" pitchFamily="18" charset="0"/>
                          <a:cs typeface="Times New Roman" pitchFamily="18" charset="0"/>
                        </a:rPr>
                        <a:t>Cattle</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50-55%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Generally</a:t>
                      </a:r>
                      <a:r>
                        <a:rPr lang="en-US" sz="2000" baseline="0" dirty="0" smtClean="0">
                          <a:latin typeface="Times New Roman" pitchFamily="18" charset="0"/>
                          <a:cs typeface="Times New Roman" pitchFamily="18" charset="0"/>
                        </a:rPr>
                        <a:t> k</a:t>
                      </a:r>
                      <a:r>
                        <a:rPr lang="en-US" sz="2000" dirty="0" smtClean="0">
                          <a:latin typeface="Times New Roman" pitchFamily="18" charset="0"/>
                          <a:cs typeface="Times New Roman" pitchFamily="18" charset="0"/>
                        </a:rPr>
                        <a:t>nown as Beef but</a:t>
                      </a:r>
                      <a:r>
                        <a:rPr lang="en-US" sz="2000" baseline="0" dirty="0" smtClean="0">
                          <a:latin typeface="Times New Roman" pitchFamily="18" charset="0"/>
                          <a:cs typeface="Times New Roman" pitchFamily="18" charset="0"/>
                        </a:rPr>
                        <a:t> when obtained from calf (1-3 month ) called Veal.</a:t>
                      </a:r>
                      <a:endParaRPr lang="en-US" sz="2000" dirty="0">
                        <a:latin typeface="Times New Roman" pitchFamily="18" charset="0"/>
                        <a:cs typeface="Times New Roman" pitchFamily="18" charset="0"/>
                      </a:endParaRPr>
                    </a:p>
                  </a:txBody>
                  <a:tcPr/>
                </a:tc>
              </a:tr>
              <a:tr h="489463">
                <a:tc>
                  <a:txBody>
                    <a:bodyPr/>
                    <a:lstStyle/>
                    <a:p>
                      <a:pPr algn="ctr"/>
                      <a:r>
                        <a:rPr lang="en-US" sz="2000" dirty="0" smtClean="0">
                          <a:latin typeface="Times New Roman" pitchFamily="18" charset="0"/>
                          <a:cs typeface="Times New Roman" pitchFamily="18" charset="0"/>
                        </a:rPr>
                        <a:t>Buffalo</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50-55%</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Known as </a:t>
                      </a:r>
                      <a:r>
                        <a:rPr lang="en-US" sz="2000" dirty="0" err="1" smtClean="0">
                          <a:latin typeface="Times New Roman" pitchFamily="18" charset="0"/>
                          <a:cs typeface="Times New Roman" pitchFamily="18" charset="0"/>
                        </a:rPr>
                        <a:t>Carabeef</a:t>
                      </a:r>
                      <a:r>
                        <a:rPr lang="en-US" sz="2000" dirty="0" smtClean="0">
                          <a:latin typeface="Times New Roman" pitchFamily="18" charset="0"/>
                          <a:cs typeface="Times New Roman" pitchFamily="18" charset="0"/>
                        </a:rPr>
                        <a:t>, buff, </a:t>
                      </a:r>
                      <a:r>
                        <a:rPr lang="en-US" sz="2000" dirty="0" err="1" smtClean="0">
                          <a:latin typeface="Times New Roman" pitchFamily="18" charset="0"/>
                          <a:cs typeface="Times New Roman" pitchFamily="18" charset="0"/>
                        </a:rPr>
                        <a:t>buffen</a:t>
                      </a:r>
                      <a:endParaRPr lang="en-US" sz="2000" dirty="0" smtClean="0">
                        <a:latin typeface="Times New Roman" pitchFamily="18" charset="0"/>
                        <a:cs typeface="Times New Roman" pitchFamily="18" charset="0"/>
                      </a:endParaRPr>
                    </a:p>
                  </a:txBody>
                  <a:tcPr/>
                </a:tc>
              </a:tr>
              <a:tr h="709092">
                <a:tc>
                  <a:txBody>
                    <a:bodyPr/>
                    <a:lstStyle/>
                    <a:p>
                      <a:pPr algn="ctr"/>
                      <a:r>
                        <a:rPr lang="en-US" sz="2000" dirty="0" smtClean="0">
                          <a:latin typeface="Times New Roman" pitchFamily="18" charset="0"/>
                          <a:cs typeface="Times New Roman" pitchFamily="18" charset="0"/>
                        </a:rPr>
                        <a:t>Pig</a:t>
                      </a:r>
                      <a:endParaRPr lang="en-US" sz="2000" dirty="0">
                        <a:latin typeface="Times New Roman" pitchFamily="18" charset="0"/>
                        <a:cs typeface="Times New Roman" pitchFamily="18" charset="0"/>
                      </a:endParaRPr>
                    </a:p>
                  </a:txBody>
                  <a:tcPr/>
                </a:tc>
                <a:tc>
                  <a:txBody>
                    <a:bodyPr/>
                    <a:lstStyle/>
                    <a:p>
                      <a:pPr algn="ctr"/>
                      <a:r>
                        <a:rPr lang="en-US" sz="2000" dirty="0" err="1" smtClean="0">
                          <a:latin typeface="Times New Roman" pitchFamily="18" charset="0"/>
                          <a:cs typeface="Times New Roman" pitchFamily="18" charset="0"/>
                        </a:rPr>
                        <a:t>Desi</a:t>
                      </a:r>
                      <a:r>
                        <a:rPr lang="en-US" sz="2000" dirty="0" smtClean="0">
                          <a:latin typeface="Times New Roman" pitchFamily="18" charset="0"/>
                          <a:cs typeface="Times New Roman" pitchFamily="18" charset="0"/>
                        </a:rPr>
                        <a:t>- 65-70%</a:t>
                      </a:r>
                    </a:p>
                    <a:p>
                      <a:pPr algn="ctr"/>
                      <a:r>
                        <a:rPr lang="en-US" sz="2000" dirty="0" smtClean="0">
                          <a:latin typeface="Times New Roman" pitchFamily="18" charset="0"/>
                          <a:cs typeface="Times New Roman" pitchFamily="18" charset="0"/>
                        </a:rPr>
                        <a:t>Crossbred- 70-75%</a:t>
                      </a:r>
                      <a:endParaRPr lang="en-US" sz="20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Times New Roman" pitchFamily="18" charset="0"/>
                          <a:cs typeface="Times New Roman" pitchFamily="18" charset="0"/>
                        </a:rPr>
                        <a:t>Known as Pork. Obtained</a:t>
                      </a:r>
                      <a:r>
                        <a:rPr lang="en-US" sz="2000" baseline="0" dirty="0" smtClean="0">
                          <a:latin typeface="Times New Roman" pitchFamily="18" charset="0"/>
                          <a:cs typeface="Times New Roman" pitchFamily="18" charset="0"/>
                        </a:rPr>
                        <a:t> from animals 6-7 months of age. Rich in Thiamine ( </a:t>
                      </a:r>
                      <a:r>
                        <a:rPr lang="en-US" sz="2000" baseline="0" dirty="0" err="1" smtClean="0">
                          <a:latin typeface="Times New Roman" pitchFamily="18" charset="0"/>
                          <a:cs typeface="Times New Roman" pitchFamily="18" charset="0"/>
                        </a:rPr>
                        <a:t>Vit</a:t>
                      </a:r>
                      <a:r>
                        <a:rPr lang="en-US" sz="2000" baseline="0" dirty="0" smtClean="0">
                          <a:latin typeface="Times New Roman" pitchFamily="18" charset="0"/>
                          <a:cs typeface="Times New Roman" pitchFamily="18" charset="0"/>
                        </a:rPr>
                        <a:t> B1)</a:t>
                      </a:r>
                      <a:endParaRPr lang="en-US" sz="2000" dirty="0" smtClean="0">
                        <a:latin typeface="Times New Roman" pitchFamily="18" charset="0"/>
                        <a:cs typeface="Times New Roman" pitchFamily="18" charset="0"/>
                      </a:endParaRPr>
                    </a:p>
                  </a:txBody>
                  <a:tcPr/>
                </a:tc>
              </a:tr>
              <a:tr h="681357">
                <a:tc>
                  <a:txBody>
                    <a:bodyPr/>
                    <a:lstStyle/>
                    <a:p>
                      <a:pPr algn="ctr"/>
                      <a:r>
                        <a:rPr lang="en-US" sz="2000" dirty="0" smtClean="0">
                          <a:latin typeface="Times New Roman" pitchFamily="18" charset="0"/>
                          <a:cs typeface="Times New Roman" pitchFamily="18" charset="0"/>
                        </a:rPr>
                        <a:t>Poultry</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65-70%</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Called  Chicken</a:t>
                      </a:r>
                      <a:r>
                        <a:rPr lang="en-US" sz="2000" baseline="0" dirty="0" smtClean="0">
                          <a:latin typeface="Times New Roman" pitchFamily="18" charset="0"/>
                          <a:cs typeface="Times New Roman" pitchFamily="18" charset="0"/>
                        </a:rPr>
                        <a:t> meat, Duck Meat, Quail Meat, Turkey Meat etc. depending upon its source.</a:t>
                      </a:r>
                    </a:p>
                    <a:p>
                      <a:r>
                        <a:rPr lang="en-US" sz="2000" baseline="0" dirty="0" smtClean="0">
                          <a:latin typeface="Times New Roman" pitchFamily="18" charset="0"/>
                          <a:cs typeface="Times New Roman" pitchFamily="18" charset="0"/>
                        </a:rPr>
                        <a:t>Rich in Niacin (</a:t>
                      </a:r>
                      <a:r>
                        <a:rPr lang="en-US" sz="2000" baseline="0" dirty="0" err="1" smtClean="0">
                          <a:latin typeface="Times New Roman" pitchFamily="18" charset="0"/>
                          <a:cs typeface="Times New Roman" pitchFamily="18" charset="0"/>
                        </a:rPr>
                        <a:t>Vit</a:t>
                      </a:r>
                      <a:r>
                        <a:rPr lang="en-US" sz="2000" baseline="0" dirty="0" smtClean="0">
                          <a:latin typeface="Times New Roman" pitchFamily="18" charset="0"/>
                          <a:cs typeface="Times New Roman" pitchFamily="18" charset="0"/>
                        </a:rPr>
                        <a:t> B4)</a:t>
                      </a:r>
                      <a:endParaRPr lang="en-US" sz="2000" dirty="0" smtClean="0">
                        <a:latin typeface="Times New Roman" pitchFamily="18" charset="0"/>
                        <a:cs typeface="Times New Roman" pitchFamily="18" charset="0"/>
                      </a:endParaRPr>
                    </a:p>
                  </a:txBody>
                  <a:tcPr/>
                </a:tc>
              </a:tr>
              <a:tr h="681357">
                <a:tc>
                  <a:txBody>
                    <a:bodyPr/>
                    <a:lstStyle/>
                    <a:p>
                      <a:pPr algn="ctr"/>
                      <a:r>
                        <a:rPr lang="en-US" sz="2000" dirty="0" smtClean="0">
                          <a:latin typeface="Times New Roman" pitchFamily="18" charset="0"/>
                          <a:cs typeface="Times New Roman" pitchFamily="18" charset="0"/>
                        </a:rPr>
                        <a:t>Rabbit</a:t>
                      </a:r>
                      <a:endParaRPr lang="en-US" sz="2000" dirty="0">
                        <a:latin typeface="Times New Roman" pitchFamily="18" charset="0"/>
                        <a:cs typeface="Times New Roman" pitchFamily="18" charset="0"/>
                      </a:endParaRPr>
                    </a:p>
                  </a:txBody>
                  <a:tcPr/>
                </a:tc>
                <a:tc>
                  <a:txBody>
                    <a:bodyPr/>
                    <a:lstStyle/>
                    <a:p>
                      <a:pPr algn="ctr"/>
                      <a:r>
                        <a:rPr lang="en-US" sz="2000" dirty="0" smtClean="0">
                          <a:latin typeface="Times New Roman" pitchFamily="18" charset="0"/>
                          <a:cs typeface="Times New Roman" pitchFamily="18" charset="0"/>
                        </a:rPr>
                        <a:t>52-58%</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Known as Rabbit meat or Game. Rich in Potassium and Phosphorous, cholesterol free</a:t>
                      </a:r>
                      <a:r>
                        <a:rPr lang="en-US" sz="2000" baseline="0" dirty="0" smtClean="0">
                          <a:latin typeface="Times New Roman" pitchFamily="18" charset="0"/>
                          <a:cs typeface="Times New Roman" pitchFamily="18" charset="0"/>
                        </a:rPr>
                        <a:t> lean meat (82.0%).</a:t>
                      </a:r>
                      <a:endParaRPr lang="en-US" sz="2000" dirty="0" smtClean="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938131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a:bodyPr>
          <a:lstStyle/>
          <a:p>
            <a:pPr>
              <a:buFont typeface="Wingdings" pitchFamily="2" charset="2"/>
              <a:buChar char="§"/>
            </a:pPr>
            <a:r>
              <a:rPr lang="en-US" sz="2400" dirty="0" smtClean="0">
                <a:latin typeface="Times New Roman" pitchFamily="18" charset="0"/>
                <a:cs typeface="Times New Roman" pitchFamily="18" charset="0"/>
              </a:rPr>
              <a:t>Pig is a highly prolific animal, gives birth to two litters/year</a:t>
            </a:r>
          </a:p>
          <a:p>
            <a:pPr>
              <a:buFont typeface="Wingdings" pitchFamily="2" charset="2"/>
              <a:buChar char="§"/>
            </a:pPr>
            <a:r>
              <a:rPr lang="en-US" sz="2400" dirty="0" smtClean="0">
                <a:latin typeface="Times New Roman" pitchFamily="18" charset="0"/>
                <a:cs typeface="Times New Roman" pitchFamily="18" charset="0"/>
              </a:rPr>
              <a:t>In India Yorkshire and Landrace breed of pigs are used for cross-breeding</a:t>
            </a:r>
          </a:p>
          <a:p>
            <a:pPr>
              <a:buFont typeface="Wingdings" pitchFamily="2" charset="2"/>
              <a:buChar char="§"/>
            </a:pPr>
            <a:r>
              <a:rPr lang="en-US" sz="2400" dirty="0" smtClean="0">
                <a:latin typeface="Times New Roman" pitchFamily="18" charset="0"/>
                <a:cs typeface="Times New Roman" pitchFamily="18" charset="0"/>
              </a:rPr>
              <a:t>Slaughter age for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Broilers- 6-8 weeks (1.2-1.6 kg live wt.)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Quail- 5weeks (125-160 </a:t>
            </a:r>
            <a:r>
              <a:rPr lang="en-US" sz="2400" dirty="0" err="1" smtClean="0">
                <a:latin typeface="Times New Roman" pitchFamily="18" charset="0"/>
                <a:cs typeface="Times New Roman" pitchFamily="18" charset="0"/>
              </a:rPr>
              <a:t>gms</a:t>
            </a:r>
            <a:r>
              <a:rPr lang="en-US" sz="2400" dirty="0" smtClean="0">
                <a:latin typeface="Times New Roman" pitchFamily="18" charset="0"/>
                <a:cs typeface="Times New Roman" pitchFamily="18" charset="0"/>
              </a:rPr>
              <a:t>  live wt.)</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Rabbit- 8 weeks (1.2-1.5 </a:t>
            </a:r>
            <a:r>
              <a:rPr lang="en-US" sz="2400" dirty="0">
                <a:latin typeface="Times New Roman" pitchFamily="18" charset="0"/>
                <a:cs typeface="Times New Roman" pitchFamily="18" charset="0"/>
              </a:rPr>
              <a:t>kg live wt</a:t>
            </a:r>
            <a:r>
              <a:rPr lang="en-US" sz="2400" dirty="0" smtClean="0">
                <a:latin typeface="Times New Roman" pitchFamily="18" charset="0"/>
                <a:cs typeface="Times New Roman" pitchFamily="18" charset="0"/>
              </a:rPr>
              <a:t>.) </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or 12 weeks (2.0 kg </a:t>
            </a:r>
            <a:r>
              <a:rPr lang="en-US" sz="2400" dirty="0">
                <a:latin typeface="Times New Roman" pitchFamily="18" charset="0"/>
                <a:cs typeface="Times New Roman" pitchFamily="18" charset="0"/>
              </a:rPr>
              <a:t>live wt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buFont typeface="Wingdings" pitchFamily="2" charset="2"/>
              <a:buChar char="§"/>
            </a:pPr>
            <a:r>
              <a:rPr lang="en-US" sz="2400" dirty="0" smtClean="0">
                <a:latin typeface="Times New Roman" pitchFamily="18" charset="0"/>
                <a:cs typeface="Times New Roman" pitchFamily="18" charset="0"/>
              </a:rPr>
              <a:t>Egg Production</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White leghorn- 260 eggs/year</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Rhode Island red- 220 eggs/ year</a:t>
            </a:r>
          </a:p>
          <a:p>
            <a:pPr marL="0" indent="0">
              <a:buNone/>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Quail- 300 eggs/ year</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709"/>
            <a:ext cx="8229600" cy="1143000"/>
          </a:xfrm>
        </p:spPr>
        <p:txBody>
          <a:bodyPr>
            <a:normAutofit/>
          </a:bodyPr>
          <a:lstStyle/>
          <a:p>
            <a:r>
              <a:rPr lang="en-US" sz="4000" u="sng" dirty="0" smtClean="0">
                <a:solidFill>
                  <a:srgbClr val="C00000"/>
                </a:solidFill>
                <a:latin typeface="Times New Roman" pitchFamily="18" charset="0"/>
                <a:cs typeface="Times New Roman" pitchFamily="18" charset="0"/>
              </a:rPr>
              <a:t>Important Points</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62424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10600" cy="5334000"/>
          </a:xfrm>
        </p:spPr>
        <p:txBody>
          <a:bodyPr>
            <a:normAutofit/>
          </a:bodyPr>
          <a:lstStyle/>
          <a:p>
            <a:pPr>
              <a:buFont typeface="Wingdings" pitchFamily="2" charset="2"/>
              <a:buChar char="v"/>
            </a:pPr>
            <a:r>
              <a:rPr lang="en-US" sz="2400" dirty="0" smtClean="0">
                <a:latin typeface="Times New Roman" pitchFamily="18" charset="0"/>
                <a:cs typeface="Times New Roman" pitchFamily="18" charset="0"/>
              </a:rPr>
              <a:t> </a:t>
            </a:r>
            <a:r>
              <a:rPr lang="en-US" sz="2400" dirty="0" smtClean="0">
                <a:solidFill>
                  <a:srgbClr val="00B050"/>
                </a:solidFill>
                <a:latin typeface="Times New Roman" pitchFamily="18" charset="0"/>
                <a:cs typeface="Times New Roman" pitchFamily="18" charset="0"/>
              </a:rPr>
              <a:t>Scientific </a:t>
            </a:r>
            <a:r>
              <a:rPr lang="en-US" sz="2400" dirty="0" smtClean="0">
                <a:latin typeface="Times New Roman" pitchFamily="18" charset="0"/>
                <a:cs typeface="Times New Roman" pitchFamily="18" charset="0"/>
              </a:rPr>
              <a:t>and </a:t>
            </a:r>
            <a:r>
              <a:rPr lang="en-US" sz="2400" dirty="0" smtClean="0">
                <a:solidFill>
                  <a:srgbClr val="00B050"/>
                </a:solidFill>
                <a:latin typeface="Times New Roman" pitchFamily="18" charset="0"/>
                <a:cs typeface="Times New Roman" pitchFamily="18" charset="0"/>
              </a:rPr>
              <a:t>humane </a:t>
            </a:r>
            <a:r>
              <a:rPr lang="en-US" sz="2400" dirty="0" smtClean="0">
                <a:latin typeface="Times New Roman" pitchFamily="18" charset="0"/>
                <a:cs typeface="Times New Roman" pitchFamily="18" charset="0"/>
              </a:rPr>
              <a:t>slaughter of animals.</a:t>
            </a:r>
          </a:p>
          <a:p>
            <a:pPr>
              <a:buFont typeface="Wingdings" pitchFamily="2" charset="2"/>
              <a:buChar char="v"/>
            </a:pPr>
            <a:r>
              <a:rPr lang="en-US" sz="2400" dirty="0" smtClean="0">
                <a:latin typeface="Times New Roman" pitchFamily="18" charset="0"/>
                <a:cs typeface="Times New Roman" pitchFamily="18" charset="0"/>
              </a:rPr>
              <a:t>Well </a:t>
            </a:r>
            <a:r>
              <a:rPr lang="en-US" sz="2400" dirty="0" smtClean="0">
                <a:solidFill>
                  <a:srgbClr val="00B050"/>
                </a:solidFill>
                <a:latin typeface="Times New Roman" pitchFamily="18" charset="0"/>
                <a:cs typeface="Times New Roman" pitchFamily="18" charset="0"/>
              </a:rPr>
              <a:t>connected </a:t>
            </a:r>
            <a:r>
              <a:rPr lang="en-US" sz="2400" dirty="0" smtClean="0">
                <a:latin typeface="Times New Roman" pitchFamily="18" charset="0"/>
                <a:cs typeface="Times New Roman" pitchFamily="18" charset="0"/>
              </a:rPr>
              <a:t>by </a:t>
            </a:r>
            <a:r>
              <a:rPr lang="en-US" sz="2400" dirty="0" smtClean="0">
                <a:solidFill>
                  <a:srgbClr val="00B050"/>
                </a:solidFill>
                <a:latin typeface="Times New Roman" pitchFamily="18" charset="0"/>
                <a:cs typeface="Times New Roman" pitchFamily="18" charset="0"/>
              </a:rPr>
              <a:t>roads </a:t>
            </a:r>
            <a:r>
              <a:rPr lang="en-US" sz="2400" dirty="0" smtClean="0">
                <a:latin typeface="Times New Roman" pitchFamily="18" charset="0"/>
                <a:cs typeface="Times New Roman" pitchFamily="18" charset="0"/>
              </a:rPr>
              <a:t>but </a:t>
            </a:r>
            <a:r>
              <a:rPr lang="en-US" sz="2400" dirty="0" smtClean="0">
                <a:solidFill>
                  <a:srgbClr val="00B050"/>
                </a:solidFill>
                <a:latin typeface="Times New Roman" pitchFamily="18" charset="0"/>
                <a:cs typeface="Times New Roman" pitchFamily="18" charset="0"/>
              </a:rPr>
              <a:t>away</a:t>
            </a:r>
            <a:r>
              <a:rPr lang="en-US" sz="2400" dirty="0" smtClean="0">
                <a:solidFill>
                  <a:schemeClr val="accent6">
                    <a:lumMod val="75000"/>
                  </a:schemeClr>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from</a:t>
            </a:r>
            <a:r>
              <a:rPr lang="en-US" sz="2400" dirty="0" smtClean="0">
                <a:solidFill>
                  <a:schemeClr val="accent6">
                    <a:lumMod val="75000"/>
                  </a:schemeClr>
                </a:solidFill>
                <a:latin typeface="Times New Roman" pitchFamily="18" charset="0"/>
                <a:cs typeface="Times New Roman" pitchFamily="18" charset="0"/>
              </a:rPr>
              <a:t> </a:t>
            </a:r>
            <a:r>
              <a:rPr lang="en-US" sz="2400" dirty="0" smtClean="0">
                <a:solidFill>
                  <a:srgbClr val="00B050"/>
                </a:solidFill>
                <a:latin typeface="Times New Roman" pitchFamily="18" charset="0"/>
                <a:cs typeface="Times New Roman" pitchFamily="18" charset="0"/>
              </a:rPr>
              <a:t>airports</a:t>
            </a:r>
            <a:r>
              <a:rPr lang="en-US" sz="2400" dirty="0" smtClean="0">
                <a:solidFill>
                  <a:schemeClr val="accent4">
                    <a:lumMod val="50000"/>
                  </a:schemeClr>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Clear demarcation between clean and unclean sections.</a:t>
            </a:r>
          </a:p>
          <a:p>
            <a:pPr>
              <a:buFont typeface="Wingdings" pitchFamily="2" charset="2"/>
              <a:buChar char="v"/>
            </a:pPr>
            <a:r>
              <a:rPr lang="en-US" sz="2400" dirty="0" smtClean="0">
                <a:latin typeface="Times New Roman" pitchFamily="18" charset="0"/>
                <a:cs typeface="Times New Roman" pitchFamily="18" charset="0"/>
              </a:rPr>
              <a:t>Working </a:t>
            </a:r>
            <a:r>
              <a:rPr lang="en-US" sz="2400" dirty="0" smtClean="0">
                <a:solidFill>
                  <a:srgbClr val="00B050"/>
                </a:solidFill>
                <a:latin typeface="Times New Roman" pitchFamily="18" charset="0"/>
                <a:cs typeface="Times New Roman" pitchFamily="18" charset="0"/>
              </a:rPr>
              <a:t>Capacity</a:t>
            </a:r>
            <a:r>
              <a:rPr lang="en-US" sz="2400" dirty="0" smtClean="0">
                <a:latin typeface="Times New Roman" pitchFamily="18" charset="0"/>
                <a:cs typeface="Times New Roman" pitchFamily="18" charset="0"/>
              </a:rPr>
              <a:t> depends upon number of </a:t>
            </a:r>
            <a:r>
              <a:rPr lang="en-US" sz="2400" dirty="0" smtClean="0">
                <a:solidFill>
                  <a:srgbClr val="00B050"/>
                </a:solidFill>
                <a:latin typeface="Times New Roman" pitchFamily="18" charset="0"/>
                <a:cs typeface="Times New Roman" pitchFamily="18" charset="0"/>
              </a:rPr>
              <a:t>Livestock Units </a:t>
            </a:r>
            <a:r>
              <a:rPr lang="en-US" sz="2400" dirty="0" smtClean="0">
                <a:latin typeface="Times New Roman" pitchFamily="18" charset="0"/>
                <a:cs typeface="Times New Roman" pitchFamily="18" charset="0"/>
              </a:rPr>
              <a:t>(LU) slaughtered.</a:t>
            </a:r>
          </a:p>
          <a:p>
            <a:pPr marL="0" indent="0" algn="ctr">
              <a:buNone/>
            </a:pPr>
            <a:endParaRPr lang="en-US" sz="2200" b="1" dirty="0" smtClean="0">
              <a:solidFill>
                <a:srgbClr val="FF0000"/>
              </a:solidFill>
              <a:latin typeface="Times New Roman" pitchFamily="18" charset="0"/>
              <a:cs typeface="Times New Roman" pitchFamily="18" charset="0"/>
            </a:endParaRPr>
          </a:p>
          <a:p>
            <a:pPr marL="0" indent="0" algn="ctr">
              <a:buNone/>
            </a:pPr>
            <a:r>
              <a:rPr lang="en-US" sz="2200" b="1" dirty="0" smtClean="0">
                <a:solidFill>
                  <a:srgbClr val="FF0000"/>
                </a:solidFill>
                <a:latin typeface="Times New Roman" pitchFamily="18" charset="0"/>
                <a:cs typeface="Times New Roman" pitchFamily="18" charset="0"/>
              </a:rPr>
              <a:t>1 LU= 1 Cattle/Buffalo= 2 Pig= 3 Calve= </a:t>
            </a:r>
            <a:r>
              <a:rPr lang="en-US" sz="2200" b="1" dirty="0">
                <a:solidFill>
                  <a:srgbClr val="FF0000"/>
                </a:solidFill>
                <a:latin typeface="Times New Roman" pitchFamily="18" charset="0"/>
                <a:cs typeface="Times New Roman" pitchFamily="18" charset="0"/>
              </a:rPr>
              <a:t>5</a:t>
            </a:r>
            <a:r>
              <a:rPr lang="en-US" sz="2200" b="1" dirty="0" smtClean="0">
                <a:solidFill>
                  <a:srgbClr val="FF0000"/>
                </a:solidFill>
                <a:latin typeface="Times New Roman" pitchFamily="18" charset="0"/>
                <a:cs typeface="Times New Roman" pitchFamily="18" charset="0"/>
              </a:rPr>
              <a:t> Sheep/Goat= 200 chicken</a:t>
            </a:r>
          </a:p>
          <a:p>
            <a:pPr marL="0" indent="0">
              <a:buNone/>
            </a:pPr>
            <a:r>
              <a:rPr lang="en-US" sz="2400" b="1" dirty="0" smtClean="0">
                <a:solidFill>
                  <a:schemeClr val="accent4">
                    <a:lumMod val="50000"/>
                  </a:schemeClr>
                </a:solidFill>
                <a:latin typeface="Times New Roman" pitchFamily="18" charset="0"/>
                <a:cs typeface="Times New Roman" pitchFamily="18" charset="0"/>
              </a:rPr>
              <a:t>                       Small         &lt; 100 LU/Day         1-2 Acres area</a:t>
            </a:r>
          </a:p>
          <a:p>
            <a:pPr marL="0" indent="0">
              <a:buNone/>
            </a:pPr>
            <a:r>
              <a:rPr lang="en-US" sz="2400" b="1" dirty="0" smtClean="0">
                <a:solidFill>
                  <a:schemeClr val="accent4">
                    <a:lumMod val="50000"/>
                  </a:schemeClr>
                </a:solidFill>
                <a:latin typeface="Times New Roman" pitchFamily="18" charset="0"/>
                <a:cs typeface="Times New Roman" pitchFamily="18" charset="0"/>
              </a:rPr>
              <a:t>Abattoir        Medium     100-200 LU/Day     2-4 Acres Area</a:t>
            </a:r>
          </a:p>
          <a:p>
            <a:pPr marL="0" indent="0">
              <a:buNone/>
            </a:pPr>
            <a:r>
              <a:rPr lang="en-US" sz="2400" b="1" dirty="0" smtClean="0">
                <a:solidFill>
                  <a:schemeClr val="accent4">
                    <a:lumMod val="50000"/>
                  </a:schemeClr>
                </a:solidFill>
                <a:latin typeface="Times New Roman" pitchFamily="18" charset="0"/>
                <a:cs typeface="Times New Roman" pitchFamily="18" charset="0"/>
              </a:rPr>
              <a:t>                       Large         &gt;200 LU/Day           4-6 Acres Area</a:t>
            </a:r>
            <a:endParaRPr lang="en-US" sz="2400" b="1" dirty="0">
              <a:solidFill>
                <a:schemeClr val="accent4">
                  <a:lumMod val="50000"/>
                </a:schemeClr>
              </a:solidFill>
              <a:latin typeface="Times New Roman" pitchFamily="18" charset="0"/>
              <a:cs typeface="Times New Roman" pitchFamily="18" charset="0"/>
            </a:endParaRPr>
          </a:p>
          <a:p>
            <a:pPr marL="0" indent="0">
              <a:buNone/>
            </a:pPr>
            <a:r>
              <a:rPr lang="en-US" sz="2000" b="1" dirty="0" smtClean="0">
                <a:solidFill>
                  <a:srgbClr val="00B050"/>
                </a:solidFill>
                <a:latin typeface="Times New Roman" pitchFamily="18" charset="0"/>
                <a:cs typeface="Times New Roman" pitchFamily="18" charset="0"/>
              </a:rPr>
              <a:t>* In India pig abattoir is always placed in a separate building, away from others.</a:t>
            </a:r>
          </a:p>
          <a:p>
            <a:pPr marL="0" indent="0">
              <a:buNone/>
            </a:pPr>
            <a:endParaRPr lang="en-US" sz="2200" b="1" dirty="0" smtClean="0">
              <a:solidFill>
                <a:srgbClr val="FF0000"/>
              </a:solidFill>
              <a:latin typeface="Times New Roman" pitchFamily="18" charset="0"/>
              <a:cs typeface="Times New Roman" pitchFamily="18" charset="0"/>
            </a:endParaRPr>
          </a:p>
          <a:p>
            <a:pPr marL="0" indent="0">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381000" y="152400"/>
            <a:ext cx="8229600" cy="1143000"/>
          </a:xfrm>
        </p:spPr>
        <p:txBody>
          <a:bodyPr>
            <a:normAutofit/>
          </a:bodyPr>
          <a:lstStyle/>
          <a:p>
            <a:pPr algn="r"/>
            <a:r>
              <a:rPr lang="en-US" sz="4000" u="sng" dirty="0" smtClean="0">
                <a:solidFill>
                  <a:srgbClr val="C00000"/>
                </a:solidFill>
                <a:latin typeface="Times New Roman" pitchFamily="18" charset="0"/>
                <a:cs typeface="Times New Roman" pitchFamily="18" charset="0"/>
              </a:rPr>
              <a:t>Slaughter House/ Abattoir</a:t>
            </a:r>
            <a:endParaRPr lang="en-US" sz="4000" u="sng" dirty="0">
              <a:solidFill>
                <a:srgbClr val="C00000"/>
              </a:solidFill>
              <a:latin typeface="Times New Roman" pitchFamily="18" charset="0"/>
              <a:cs typeface="Times New Roman" pitchFamily="18" charset="0"/>
            </a:endParaRPr>
          </a:p>
        </p:txBody>
      </p:sp>
      <p:cxnSp>
        <p:nvCxnSpPr>
          <p:cNvPr id="5" name="Straight Arrow Connector 4"/>
          <p:cNvCxnSpPr/>
          <p:nvPr/>
        </p:nvCxnSpPr>
        <p:spPr>
          <a:xfrm flipV="1">
            <a:off x="1496291" y="4447308"/>
            <a:ext cx="457200" cy="4571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572491" y="4890655"/>
            <a:ext cx="381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534391" y="4890655"/>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930237" y="5327073"/>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930237" y="4464627"/>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203865" y="4890655"/>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410200" y="4447308"/>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5715000" y="4859482"/>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5334000" y="5327073"/>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9937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09600" y="304800"/>
            <a:ext cx="5791200" cy="2057400"/>
          </a:xfrm>
        </p:spPr>
        <p:txBody>
          <a:bodyPr>
            <a:normAutofit/>
          </a:bodyPr>
          <a:lstStyle/>
          <a:p>
            <a:pPr algn="l"/>
            <a:r>
              <a:rPr lang="en-US" sz="2400" dirty="0" smtClean="0">
                <a:solidFill>
                  <a:srgbClr val="FFC000"/>
                </a:solidFill>
                <a:latin typeface="Times New Roman" pitchFamily="18" charset="0"/>
                <a:cs typeface="Times New Roman" pitchFamily="18" charset="0"/>
              </a:rPr>
              <a:t/>
            </a:r>
            <a:br>
              <a:rPr lang="en-US" sz="2400" dirty="0" smtClean="0">
                <a:solidFill>
                  <a:srgbClr val="FFC000"/>
                </a:solidFill>
                <a:latin typeface="Times New Roman" pitchFamily="18" charset="0"/>
                <a:cs typeface="Times New Roman" pitchFamily="18" charset="0"/>
              </a:rPr>
            </a:br>
            <a:r>
              <a:rPr lang="en-US" sz="2400" dirty="0" smtClean="0">
                <a:solidFill>
                  <a:srgbClr val="FFC000"/>
                </a:solidFill>
                <a:latin typeface="Times New Roman" pitchFamily="18" charset="0"/>
                <a:cs typeface="Times New Roman" pitchFamily="18" charset="0"/>
              </a:rPr>
              <a:t>                   Edible          </a:t>
            </a:r>
            <a:r>
              <a:rPr lang="en-US" sz="2400" dirty="0" err="1" smtClean="0">
                <a:solidFill>
                  <a:srgbClr val="FFC000"/>
                </a:solidFill>
                <a:latin typeface="Times New Roman" pitchFamily="18" charset="0"/>
                <a:cs typeface="Times New Roman" pitchFamily="18" charset="0"/>
              </a:rPr>
              <a:t>Gibblets</a:t>
            </a:r>
            <a:r>
              <a:rPr lang="en-US" sz="2400" dirty="0" smtClean="0">
                <a:solidFill>
                  <a:srgbClr val="FFC000"/>
                </a:solidFill>
                <a:latin typeface="Times New Roman" pitchFamily="18" charset="0"/>
                <a:cs typeface="Times New Roman" pitchFamily="18" charset="0"/>
              </a:rPr>
              <a:t/>
            </a:r>
            <a:br>
              <a:rPr lang="en-US" sz="2400" dirty="0" smtClean="0">
                <a:solidFill>
                  <a:srgbClr val="FFC000"/>
                </a:solidFill>
                <a:latin typeface="Times New Roman" pitchFamily="18" charset="0"/>
                <a:cs typeface="Times New Roman" pitchFamily="18" charset="0"/>
              </a:rPr>
            </a:br>
            <a:r>
              <a:rPr lang="en-US" sz="2400" dirty="0" err="1" smtClean="0">
                <a:solidFill>
                  <a:srgbClr val="FFC000"/>
                </a:solidFill>
                <a:latin typeface="Times New Roman" pitchFamily="18" charset="0"/>
                <a:cs typeface="Times New Roman" pitchFamily="18" charset="0"/>
              </a:rPr>
              <a:t>Offals</a:t>
            </a:r>
            <a:r>
              <a:rPr lang="en-US" sz="2400" dirty="0" smtClean="0">
                <a:solidFill>
                  <a:srgbClr val="FFC000"/>
                </a:solidFill>
                <a:latin typeface="Times New Roman" pitchFamily="18" charset="0"/>
                <a:cs typeface="Times New Roman" pitchFamily="18" charset="0"/>
              </a:rPr>
              <a:t/>
            </a:r>
            <a:br>
              <a:rPr lang="en-US" sz="2400" dirty="0" smtClean="0">
                <a:solidFill>
                  <a:srgbClr val="FFC000"/>
                </a:solidFill>
                <a:latin typeface="Times New Roman" pitchFamily="18" charset="0"/>
                <a:cs typeface="Times New Roman" pitchFamily="18" charset="0"/>
              </a:rPr>
            </a:br>
            <a:r>
              <a:rPr lang="en-US" sz="2400" dirty="0" smtClean="0">
                <a:solidFill>
                  <a:srgbClr val="FFC000"/>
                </a:solidFill>
                <a:latin typeface="Times New Roman" pitchFamily="18" charset="0"/>
                <a:cs typeface="Times New Roman" pitchFamily="18" charset="0"/>
              </a:rPr>
              <a:t>                   Inedible        </a:t>
            </a:r>
            <a:r>
              <a:rPr lang="en-US" sz="2400" dirty="0" err="1" smtClean="0">
                <a:solidFill>
                  <a:srgbClr val="FFC000"/>
                </a:solidFill>
                <a:latin typeface="Times New Roman" pitchFamily="18" charset="0"/>
                <a:cs typeface="Times New Roman" pitchFamily="18" charset="0"/>
              </a:rPr>
              <a:t>Offals</a:t>
            </a:r>
            <a:r>
              <a:rPr lang="en-US" sz="2400" dirty="0" smtClean="0">
                <a:solidFill>
                  <a:srgbClr val="FFC000"/>
                </a:solidFill>
                <a:latin typeface="Times New Roman" pitchFamily="18" charset="0"/>
                <a:cs typeface="Times New Roman" pitchFamily="18" charset="0"/>
              </a:rPr>
              <a:t/>
            </a:r>
            <a:br>
              <a:rPr lang="en-US" sz="2400" dirty="0" smtClean="0">
                <a:solidFill>
                  <a:srgbClr val="FFC000"/>
                </a:solidFill>
                <a:latin typeface="Times New Roman" pitchFamily="18" charset="0"/>
                <a:cs typeface="Times New Roman" pitchFamily="18" charset="0"/>
              </a:rPr>
            </a:br>
            <a:endParaRPr lang="en-US" sz="2400" dirty="0">
              <a:solidFill>
                <a:srgbClr val="FFC000"/>
              </a:solidFill>
              <a:latin typeface="Times New Roman" pitchFamily="18" charset="0"/>
              <a:cs typeface="Times New Roman" pitchFamily="18" charset="0"/>
            </a:endParaRPr>
          </a:p>
        </p:txBody>
      </p:sp>
      <p:sp>
        <p:nvSpPr>
          <p:cNvPr id="2" name="Subtitle 1"/>
          <p:cNvSpPr>
            <a:spLocks noGrp="1"/>
          </p:cNvSpPr>
          <p:nvPr>
            <p:ph type="subTitle" idx="1"/>
          </p:nvPr>
        </p:nvSpPr>
        <p:spPr>
          <a:xfrm>
            <a:off x="457200" y="2514600"/>
            <a:ext cx="6172200" cy="4038600"/>
          </a:xfrm>
        </p:spPr>
        <p:txBody>
          <a:bodyPr>
            <a:normAutofit/>
          </a:bodyPr>
          <a:lstStyle/>
          <a:p>
            <a:pPr marL="285750" indent="-285750" algn="l">
              <a:buFont typeface="Wingdings" pitchFamily="2" charset="2"/>
              <a:buChar char="v"/>
            </a:pPr>
            <a:r>
              <a:rPr lang="en-US" sz="2400" dirty="0" smtClean="0">
                <a:solidFill>
                  <a:schemeClr val="accent2">
                    <a:lumMod val="50000"/>
                  </a:schemeClr>
                </a:solidFill>
                <a:latin typeface="Times New Roman" pitchFamily="18" charset="0"/>
                <a:cs typeface="Times New Roman" pitchFamily="18" charset="0"/>
              </a:rPr>
              <a:t>Meat and giblets should never come in contact with inedible materials, by-products or wastes.</a:t>
            </a:r>
          </a:p>
          <a:p>
            <a:pPr marL="285750" indent="-285750" algn="l">
              <a:buFont typeface="Wingdings" pitchFamily="2" charset="2"/>
              <a:buChar char="v"/>
            </a:pPr>
            <a:r>
              <a:rPr lang="en-US" sz="2400" dirty="0" smtClean="0">
                <a:solidFill>
                  <a:schemeClr val="accent2">
                    <a:lumMod val="50000"/>
                  </a:schemeClr>
                </a:solidFill>
                <a:latin typeface="Times New Roman" pitchFamily="18" charset="0"/>
                <a:cs typeface="Times New Roman" pitchFamily="18" charset="0"/>
              </a:rPr>
              <a:t>Abattoir building always constructed in East-West direction for maximum sunlight exposure</a:t>
            </a:r>
          </a:p>
          <a:p>
            <a:pPr marL="285750" indent="-285750" algn="l">
              <a:buFont typeface="Wingdings" pitchFamily="2" charset="2"/>
              <a:buChar char="v"/>
            </a:pPr>
            <a:r>
              <a:rPr lang="en-US" sz="2400" dirty="0" smtClean="0">
                <a:solidFill>
                  <a:schemeClr val="accent2">
                    <a:lumMod val="50000"/>
                  </a:schemeClr>
                </a:solidFill>
                <a:latin typeface="Times New Roman" pitchFamily="18" charset="0"/>
                <a:cs typeface="Times New Roman" pitchFamily="18" charset="0"/>
              </a:rPr>
              <a:t>For double storied slaughter houses</a:t>
            </a:r>
          </a:p>
          <a:p>
            <a:pPr algn="l"/>
            <a:r>
              <a:rPr lang="en-US" sz="2400" dirty="0">
                <a:solidFill>
                  <a:schemeClr val="accent2">
                    <a:lumMod val="50000"/>
                  </a:schemeClr>
                </a:solidFill>
                <a:latin typeface="Times New Roman" pitchFamily="18" charset="0"/>
                <a:cs typeface="Times New Roman" pitchFamily="18" charset="0"/>
              </a:rPr>
              <a:t>	</a:t>
            </a:r>
            <a:r>
              <a:rPr lang="en-US" sz="2400" dirty="0" smtClean="0">
                <a:solidFill>
                  <a:schemeClr val="accent2">
                    <a:lumMod val="50000"/>
                  </a:schemeClr>
                </a:solidFill>
                <a:latin typeface="Times New Roman" pitchFamily="18" charset="0"/>
                <a:cs typeface="Times New Roman" pitchFamily="18" charset="0"/>
              </a:rPr>
              <a:t>First Floor- slaughter &amp; clean operations</a:t>
            </a:r>
          </a:p>
          <a:p>
            <a:pPr algn="l"/>
            <a:r>
              <a:rPr lang="en-US" sz="2400" dirty="0">
                <a:solidFill>
                  <a:schemeClr val="accent2">
                    <a:lumMod val="50000"/>
                  </a:schemeClr>
                </a:solidFill>
                <a:latin typeface="Times New Roman" pitchFamily="18" charset="0"/>
                <a:cs typeface="Times New Roman" pitchFamily="18" charset="0"/>
              </a:rPr>
              <a:t>	</a:t>
            </a:r>
            <a:r>
              <a:rPr lang="en-US" sz="2400" dirty="0" smtClean="0">
                <a:solidFill>
                  <a:schemeClr val="accent2">
                    <a:lumMod val="50000"/>
                  </a:schemeClr>
                </a:solidFill>
                <a:latin typeface="Times New Roman" pitchFamily="18" charset="0"/>
                <a:cs typeface="Times New Roman" pitchFamily="18" charset="0"/>
              </a:rPr>
              <a:t>Ground Floor- Offal processing &amp;	unclean operations</a:t>
            </a:r>
            <a:endParaRPr lang="en-US" sz="2400" dirty="0">
              <a:solidFill>
                <a:schemeClr val="accent2">
                  <a:lumMod val="50000"/>
                </a:schemeClr>
              </a:solidFill>
              <a:latin typeface="Times New Roman" pitchFamily="18" charset="0"/>
              <a:cs typeface="Times New Roman" pitchFamily="18" charset="0"/>
            </a:endParaRPr>
          </a:p>
        </p:txBody>
      </p:sp>
      <p:cxnSp>
        <p:nvCxnSpPr>
          <p:cNvPr id="5" name="Straight Arrow Connector 4"/>
          <p:cNvCxnSpPr/>
          <p:nvPr/>
        </p:nvCxnSpPr>
        <p:spPr>
          <a:xfrm flipV="1">
            <a:off x="1600200" y="1080654"/>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600200" y="14478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048000" y="1080654"/>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200400" y="17526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405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Font typeface="Wingdings" pitchFamily="2" charset="2"/>
              <a:buChar char="ü"/>
            </a:pPr>
            <a:r>
              <a:rPr lang="en-US" sz="2400" dirty="0" smtClean="0">
                <a:latin typeface="Times New Roman" pitchFamily="18" charset="0"/>
                <a:cs typeface="Times New Roman" pitchFamily="18" charset="0"/>
              </a:rPr>
              <a:t>Floor gradient- 2 cm/m</a:t>
            </a:r>
          </a:p>
          <a:p>
            <a:pPr>
              <a:buFont typeface="Wingdings" pitchFamily="2" charset="2"/>
              <a:buChar char="ü"/>
            </a:pPr>
            <a:r>
              <a:rPr lang="en-US" sz="2400" dirty="0" smtClean="0">
                <a:latin typeface="Times New Roman" pitchFamily="18" charset="0"/>
                <a:cs typeface="Times New Roman" pitchFamily="18" charset="0"/>
              </a:rPr>
              <a:t>Ceiling Height 5m (min.)</a:t>
            </a:r>
          </a:p>
          <a:p>
            <a:pPr>
              <a:buFont typeface="Wingdings" pitchFamily="2" charset="2"/>
              <a:buChar char="ü"/>
            </a:pPr>
            <a:r>
              <a:rPr lang="en-US" sz="2400" dirty="0" smtClean="0">
                <a:latin typeface="Times New Roman" pitchFamily="18" charset="0"/>
                <a:cs typeface="Times New Roman" pitchFamily="18" charset="0"/>
              </a:rPr>
              <a:t>Walls should have white ceramic tiles to promote sanitation and light reflection.</a:t>
            </a:r>
          </a:p>
          <a:p>
            <a:pPr>
              <a:buFont typeface="Wingdings" pitchFamily="2" charset="2"/>
              <a:buChar char="ü"/>
            </a:pPr>
            <a:r>
              <a:rPr lang="en-US" sz="2400" dirty="0" smtClean="0">
                <a:latin typeface="Times New Roman" pitchFamily="18" charset="0"/>
                <a:cs typeface="Times New Roman" pitchFamily="18" charset="0"/>
              </a:rPr>
              <a:t>1 </a:t>
            </a:r>
            <a:r>
              <a:rPr lang="en-US" sz="2400" dirty="0">
                <a:latin typeface="Times New Roman" pitchFamily="18" charset="0"/>
                <a:cs typeface="Times New Roman" pitchFamily="18" charset="0"/>
              </a:rPr>
              <a:t>D</a:t>
            </a:r>
            <a:r>
              <a:rPr lang="en-US" sz="2400" dirty="0" smtClean="0">
                <a:latin typeface="Times New Roman" pitchFamily="18" charset="0"/>
                <a:cs typeface="Times New Roman" pitchFamily="18" charset="0"/>
              </a:rPr>
              <a:t>rainage inlet for every 36 </a:t>
            </a:r>
            <a:r>
              <a:rPr lang="en-US" sz="2400" dirty="0" err="1" smtClean="0">
                <a:latin typeface="Times New Roman" pitchFamily="18" charset="0"/>
                <a:cs typeface="Times New Roman" pitchFamily="18" charset="0"/>
              </a:rPr>
              <a:t>sq.m</a:t>
            </a:r>
            <a:r>
              <a:rPr lang="en-US" sz="2400" dirty="0" smtClean="0">
                <a:latin typeface="Times New Roman" pitchFamily="18" charset="0"/>
                <a:cs typeface="Times New Roman" pitchFamily="18" charset="0"/>
              </a:rPr>
              <a:t> floor space</a:t>
            </a:r>
          </a:p>
          <a:p>
            <a:pPr>
              <a:buFont typeface="Wingdings" pitchFamily="2" charset="2"/>
              <a:buChar char="ü"/>
            </a:pPr>
            <a:r>
              <a:rPr lang="en-US" sz="2400" dirty="0" smtClean="0">
                <a:latin typeface="Times New Roman" pitchFamily="18" charset="0"/>
                <a:cs typeface="Times New Roman" pitchFamily="18" charset="0"/>
              </a:rPr>
              <a:t>Slope of drainage inlet 2cm/m</a:t>
            </a:r>
          </a:p>
          <a:p>
            <a:pPr>
              <a:buFont typeface="Wingdings" pitchFamily="2" charset="2"/>
              <a:buChar char="ü"/>
            </a:pPr>
            <a:r>
              <a:rPr lang="en-US" sz="2400" dirty="0" smtClean="0">
                <a:latin typeface="Times New Roman" pitchFamily="18" charset="0"/>
                <a:cs typeface="Times New Roman" pitchFamily="18" charset="0"/>
              </a:rPr>
              <a:t>Drains equipped with deep seal ‘S’ Shape traps.</a:t>
            </a:r>
          </a:p>
          <a:p>
            <a:pPr>
              <a:buFont typeface="Wingdings" pitchFamily="2" charset="2"/>
              <a:buChar char="ü"/>
            </a:pPr>
            <a:r>
              <a:rPr lang="en-US" sz="2400" dirty="0" smtClean="0">
                <a:latin typeface="Times New Roman" pitchFamily="18" charset="0"/>
                <a:cs typeface="Times New Roman" pitchFamily="18" charset="0"/>
              </a:rPr>
              <a:t>Sufficient water supply for operations</a:t>
            </a:r>
          </a:p>
          <a:p>
            <a:pPr marL="0" indent="0" algn="ctr">
              <a:buNone/>
            </a:pPr>
            <a:r>
              <a:rPr lang="en-US" sz="2200" dirty="0" smtClean="0">
                <a:solidFill>
                  <a:srgbClr val="FF0000"/>
                </a:solidFill>
                <a:latin typeface="Times New Roman" pitchFamily="18" charset="0"/>
                <a:cs typeface="Times New Roman" pitchFamily="18" charset="0"/>
              </a:rPr>
              <a:t>(FAO)1000 </a:t>
            </a:r>
            <a:r>
              <a:rPr lang="en-US" sz="2200" dirty="0" err="1" smtClean="0">
                <a:solidFill>
                  <a:srgbClr val="FF0000"/>
                </a:solidFill>
                <a:latin typeface="Times New Roman" pitchFamily="18" charset="0"/>
                <a:cs typeface="Times New Roman" pitchFamily="18" charset="0"/>
              </a:rPr>
              <a:t>ltrs</a:t>
            </a:r>
            <a:r>
              <a:rPr lang="en-US" sz="2200" dirty="0" smtClean="0">
                <a:solidFill>
                  <a:srgbClr val="FF0000"/>
                </a:solidFill>
                <a:latin typeface="Times New Roman" pitchFamily="18" charset="0"/>
                <a:cs typeface="Times New Roman" pitchFamily="18" charset="0"/>
              </a:rPr>
              <a:t>/ buffalo or cattle; 450 </a:t>
            </a:r>
            <a:r>
              <a:rPr lang="en-US" sz="2200" dirty="0" err="1" smtClean="0">
                <a:solidFill>
                  <a:srgbClr val="FF0000"/>
                </a:solidFill>
                <a:latin typeface="Times New Roman" pitchFamily="18" charset="0"/>
                <a:cs typeface="Times New Roman" pitchFamily="18" charset="0"/>
              </a:rPr>
              <a:t>ltrs</a:t>
            </a:r>
            <a:r>
              <a:rPr lang="en-US" sz="2200" dirty="0" smtClean="0">
                <a:solidFill>
                  <a:srgbClr val="FF0000"/>
                </a:solidFill>
                <a:latin typeface="Times New Roman" pitchFamily="18" charset="0"/>
                <a:cs typeface="Times New Roman" pitchFamily="18" charset="0"/>
              </a:rPr>
              <a:t>/pig; 100 </a:t>
            </a:r>
            <a:r>
              <a:rPr lang="en-US" sz="2200" dirty="0" err="1" smtClean="0">
                <a:solidFill>
                  <a:srgbClr val="FF0000"/>
                </a:solidFill>
                <a:latin typeface="Times New Roman" pitchFamily="18" charset="0"/>
                <a:cs typeface="Times New Roman" pitchFamily="18" charset="0"/>
              </a:rPr>
              <a:t>ltrs</a:t>
            </a:r>
            <a:r>
              <a:rPr lang="en-US" sz="2200" dirty="0" smtClean="0">
                <a:solidFill>
                  <a:srgbClr val="FF0000"/>
                </a:solidFill>
                <a:latin typeface="Times New Roman" pitchFamily="18" charset="0"/>
                <a:cs typeface="Times New Roman" pitchFamily="18" charset="0"/>
              </a:rPr>
              <a:t>/ sheep or goat</a:t>
            </a:r>
          </a:p>
          <a:p>
            <a:pPr marL="0" indent="0" algn="ctr">
              <a:buNone/>
            </a:pPr>
            <a:r>
              <a:rPr lang="en-US" sz="2200" dirty="0" smtClean="0">
                <a:solidFill>
                  <a:srgbClr val="00B050"/>
                </a:solidFill>
                <a:latin typeface="Times New Roman" pitchFamily="18" charset="0"/>
                <a:cs typeface="Times New Roman" pitchFamily="18" charset="0"/>
              </a:rPr>
              <a:t>(EEC) 454 </a:t>
            </a:r>
            <a:r>
              <a:rPr lang="en-US" sz="2200" dirty="0" err="1" smtClean="0">
                <a:solidFill>
                  <a:srgbClr val="00B050"/>
                </a:solidFill>
                <a:latin typeface="Times New Roman" pitchFamily="18" charset="0"/>
                <a:cs typeface="Times New Roman" pitchFamily="18" charset="0"/>
              </a:rPr>
              <a:t>ltrs</a:t>
            </a:r>
            <a:r>
              <a:rPr lang="en-US" sz="2200" dirty="0" smtClean="0">
                <a:solidFill>
                  <a:srgbClr val="00B050"/>
                </a:solidFill>
                <a:latin typeface="Times New Roman" pitchFamily="18" charset="0"/>
                <a:cs typeface="Times New Roman" pitchFamily="18" charset="0"/>
              </a:rPr>
              <a:t>/ buffalo or cattle; 272 </a:t>
            </a:r>
            <a:r>
              <a:rPr lang="en-US" sz="2200" dirty="0" err="1" smtClean="0">
                <a:solidFill>
                  <a:srgbClr val="00B050"/>
                </a:solidFill>
                <a:latin typeface="Times New Roman" pitchFamily="18" charset="0"/>
                <a:cs typeface="Times New Roman" pitchFamily="18" charset="0"/>
              </a:rPr>
              <a:t>ltrs</a:t>
            </a:r>
            <a:r>
              <a:rPr lang="en-US" sz="2200" dirty="0" smtClean="0">
                <a:solidFill>
                  <a:srgbClr val="00B050"/>
                </a:solidFill>
                <a:latin typeface="Times New Roman" pitchFamily="18" charset="0"/>
                <a:cs typeface="Times New Roman" pitchFamily="18" charset="0"/>
              </a:rPr>
              <a:t>/pig; 45 </a:t>
            </a:r>
            <a:r>
              <a:rPr lang="en-US" sz="2200" dirty="0" err="1" smtClean="0">
                <a:solidFill>
                  <a:srgbClr val="00B050"/>
                </a:solidFill>
                <a:latin typeface="Times New Roman" pitchFamily="18" charset="0"/>
                <a:cs typeface="Times New Roman" pitchFamily="18" charset="0"/>
              </a:rPr>
              <a:t>ltrs</a:t>
            </a:r>
            <a:r>
              <a:rPr lang="en-US" sz="2200" dirty="0" smtClean="0">
                <a:solidFill>
                  <a:srgbClr val="00B050"/>
                </a:solidFill>
                <a:latin typeface="Times New Roman" pitchFamily="18" charset="0"/>
                <a:cs typeface="Times New Roman" pitchFamily="18" charset="0"/>
              </a:rPr>
              <a:t>/ sheep or goat</a:t>
            </a:r>
          </a:p>
          <a:p>
            <a:pPr>
              <a:buFont typeface="Wingdings" pitchFamily="2" charset="2"/>
              <a:buChar char="ü"/>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4000" u="sng" dirty="0" smtClean="0">
                <a:solidFill>
                  <a:srgbClr val="C00000"/>
                </a:solidFill>
                <a:latin typeface="Times New Roman" pitchFamily="18" charset="0"/>
                <a:cs typeface="Times New Roman" pitchFamily="18" charset="0"/>
              </a:rPr>
              <a:t>Abattoir Requirements/Recommendations</a:t>
            </a:r>
            <a:endParaRPr lang="en-US" sz="4000" u="sng"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56282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86400"/>
          </a:xfrm>
        </p:spPr>
        <p:txBody>
          <a:bodyPr>
            <a:normAutofit/>
          </a:bodyPr>
          <a:lstStyle/>
          <a:p>
            <a:pPr>
              <a:buFont typeface="Wingdings" pitchFamily="2" charset="2"/>
              <a:buChar char="ü"/>
            </a:pPr>
            <a:r>
              <a:rPr lang="en-US" sz="2400" dirty="0" smtClean="0">
                <a:latin typeface="Times New Roman" pitchFamily="18" charset="0"/>
                <a:cs typeface="Times New Roman" pitchFamily="18" charset="0"/>
              </a:rPr>
              <a:t>Presence of natural light and provision of adequate artificial light</a:t>
            </a:r>
          </a:p>
          <a:p>
            <a:pPr marL="0" indent="0" algn="ctr">
              <a:buNone/>
            </a:pPr>
            <a:r>
              <a:rPr lang="en-US" sz="2400" dirty="0" smtClean="0">
                <a:solidFill>
                  <a:srgbClr val="FF0000"/>
                </a:solidFill>
                <a:latin typeface="Times New Roman" pitchFamily="18" charset="0"/>
                <a:cs typeface="Times New Roman" pitchFamily="18" charset="0"/>
              </a:rPr>
              <a:t>550 lux</a:t>
            </a:r>
            <a:r>
              <a:rPr lang="en-US" sz="2400" dirty="0" smtClean="0">
                <a:latin typeface="Times New Roman" pitchFamily="18" charset="0"/>
                <a:cs typeface="Times New Roman" pitchFamily="18" charset="0"/>
              </a:rPr>
              <a:t>/ 50 </a:t>
            </a:r>
            <a:r>
              <a:rPr lang="en-US" sz="2400" dirty="0" err="1" smtClean="0">
                <a:latin typeface="Times New Roman" pitchFamily="18" charset="0"/>
                <a:cs typeface="Times New Roman" pitchFamily="18" charset="0"/>
              </a:rPr>
              <a:t>ft</a:t>
            </a:r>
            <a:r>
              <a:rPr lang="en-US" sz="2400" dirty="0" smtClean="0">
                <a:latin typeface="Times New Roman" pitchFamily="18" charset="0"/>
                <a:cs typeface="Times New Roman" pitchFamily="18" charset="0"/>
              </a:rPr>
              <a:t> candles- </a:t>
            </a:r>
            <a:r>
              <a:rPr lang="en-US" sz="2400" dirty="0" smtClean="0">
                <a:solidFill>
                  <a:srgbClr val="FF0000"/>
                </a:solidFill>
                <a:latin typeface="Times New Roman" pitchFamily="18" charset="0"/>
                <a:cs typeface="Times New Roman" pitchFamily="18" charset="0"/>
              </a:rPr>
              <a:t>Inspection</a:t>
            </a:r>
            <a:r>
              <a:rPr lang="en-US" sz="2400" dirty="0" smtClean="0">
                <a:latin typeface="Times New Roman" pitchFamily="18" charset="0"/>
                <a:cs typeface="Times New Roman" pitchFamily="18" charset="0"/>
              </a:rPr>
              <a:t> points and </a:t>
            </a:r>
            <a:r>
              <a:rPr lang="en-US" sz="2400" dirty="0" smtClean="0">
                <a:solidFill>
                  <a:srgbClr val="FF0000"/>
                </a:solidFill>
                <a:latin typeface="Times New Roman" pitchFamily="18" charset="0"/>
                <a:cs typeface="Times New Roman" pitchFamily="18" charset="0"/>
              </a:rPr>
              <a:t>packing</a:t>
            </a:r>
            <a:r>
              <a:rPr lang="en-US" sz="2400" dirty="0" smtClean="0">
                <a:latin typeface="Times New Roman" pitchFamily="18" charset="0"/>
                <a:cs typeface="Times New Roman" pitchFamily="18" charset="0"/>
              </a:rPr>
              <a:t> points </a:t>
            </a:r>
          </a:p>
          <a:p>
            <a:pPr marL="0" indent="0" algn="ctr">
              <a:buNone/>
            </a:pPr>
            <a:r>
              <a:rPr lang="en-US" sz="2400" dirty="0" smtClean="0">
                <a:solidFill>
                  <a:srgbClr val="FF0000"/>
                </a:solidFill>
                <a:latin typeface="Times New Roman" pitchFamily="18" charset="0"/>
                <a:cs typeface="Times New Roman" pitchFamily="18" charset="0"/>
              </a:rPr>
              <a:t>220 lux</a:t>
            </a:r>
            <a:r>
              <a:rPr lang="en-US" sz="2400" dirty="0" smtClean="0">
                <a:latin typeface="Times New Roman" pitchFamily="18" charset="0"/>
                <a:cs typeface="Times New Roman" pitchFamily="18" charset="0"/>
              </a:rPr>
              <a:t>/ 20 </a:t>
            </a:r>
            <a:r>
              <a:rPr lang="en-US" sz="2400" dirty="0" err="1" smtClean="0">
                <a:latin typeface="Times New Roman" pitchFamily="18" charset="0"/>
                <a:cs typeface="Times New Roman" pitchFamily="18" charset="0"/>
              </a:rPr>
              <a:t>ft</a:t>
            </a:r>
            <a:r>
              <a:rPr lang="en-US" sz="2400" dirty="0" smtClean="0">
                <a:latin typeface="Times New Roman" pitchFamily="18" charset="0"/>
                <a:cs typeface="Times New Roman" pitchFamily="18" charset="0"/>
              </a:rPr>
              <a:t> candles- All </a:t>
            </a:r>
            <a:r>
              <a:rPr lang="en-US" sz="2400" dirty="0" smtClean="0">
                <a:solidFill>
                  <a:srgbClr val="FF0000"/>
                </a:solidFill>
                <a:latin typeface="Times New Roman" pitchFamily="18" charset="0"/>
                <a:cs typeface="Times New Roman" pitchFamily="18" charset="0"/>
              </a:rPr>
              <a:t>work rooms</a:t>
            </a:r>
          </a:p>
          <a:p>
            <a:pPr marL="0" indent="0" algn="ctr">
              <a:buNone/>
            </a:pPr>
            <a:r>
              <a:rPr lang="en-US" sz="2400" dirty="0" smtClean="0">
                <a:solidFill>
                  <a:srgbClr val="FF0000"/>
                </a:solidFill>
                <a:latin typeface="Times New Roman" pitchFamily="18" charset="0"/>
                <a:cs typeface="Times New Roman" pitchFamily="18" charset="0"/>
              </a:rPr>
              <a:t>110 lux</a:t>
            </a:r>
            <a:r>
              <a:rPr lang="en-US" sz="2400" dirty="0" smtClean="0">
                <a:latin typeface="Times New Roman" pitchFamily="18" charset="0"/>
                <a:cs typeface="Times New Roman" pitchFamily="18" charset="0"/>
              </a:rPr>
              <a:t>/ 10 </a:t>
            </a:r>
            <a:r>
              <a:rPr lang="en-US" sz="2400" dirty="0" err="1" smtClean="0">
                <a:latin typeface="Times New Roman" pitchFamily="18" charset="0"/>
                <a:cs typeface="Times New Roman" pitchFamily="18" charset="0"/>
              </a:rPr>
              <a:t>ft</a:t>
            </a:r>
            <a:r>
              <a:rPr lang="en-US" sz="2400" dirty="0" smtClean="0">
                <a:latin typeface="Times New Roman" pitchFamily="18" charset="0"/>
                <a:cs typeface="Times New Roman" pitchFamily="18" charset="0"/>
              </a:rPr>
              <a:t> candles- </a:t>
            </a:r>
            <a:r>
              <a:rPr lang="en-US" sz="2400" dirty="0" smtClean="0">
                <a:solidFill>
                  <a:srgbClr val="FF0000"/>
                </a:solidFill>
                <a:latin typeface="Times New Roman" pitchFamily="18" charset="0"/>
                <a:cs typeface="Times New Roman" pitchFamily="18" charset="0"/>
              </a:rPr>
              <a:t>Chilling</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rooms </a:t>
            </a:r>
          </a:p>
          <a:p>
            <a:pPr marL="0" indent="0">
              <a:buNone/>
            </a:pPr>
            <a:r>
              <a:rPr lang="en-US" sz="2400" dirty="0" smtClean="0">
                <a:latin typeface="Times New Roman" pitchFamily="18" charset="0"/>
                <a:cs typeface="Times New Roman" pitchFamily="18" charset="0"/>
              </a:rPr>
              <a:t>Intensity measured from </a:t>
            </a:r>
            <a:r>
              <a:rPr lang="en-US" sz="2400" dirty="0" smtClean="0">
                <a:solidFill>
                  <a:srgbClr val="FF0000"/>
                </a:solidFill>
                <a:latin typeface="Times New Roman" pitchFamily="18" charset="0"/>
                <a:cs typeface="Times New Roman" pitchFamily="18" charset="0"/>
              </a:rPr>
              <a:t>1.5 m for inspection areas </a:t>
            </a:r>
            <a:r>
              <a:rPr lang="en-US" sz="2400" dirty="0" smtClean="0">
                <a:latin typeface="Times New Roman" pitchFamily="18" charset="0"/>
                <a:cs typeface="Times New Roman" pitchFamily="18" charset="0"/>
              </a:rPr>
              <a:t>and for </a:t>
            </a:r>
            <a:r>
              <a:rPr lang="en-US" sz="2400" dirty="0" smtClean="0">
                <a:solidFill>
                  <a:srgbClr val="FF0000"/>
                </a:solidFill>
                <a:latin typeface="Times New Roman" pitchFamily="18" charset="0"/>
                <a:cs typeface="Times New Roman" pitchFamily="18" charset="0"/>
              </a:rPr>
              <a:t>rest</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0.9</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m</a:t>
            </a:r>
            <a:r>
              <a:rPr lang="en-US" sz="2400" dirty="0" smtClean="0">
                <a:latin typeface="Times New Roman" pitchFamily="18" charset="0"/>
                <a:cs typeface="Times New Roman" pitchFamily="18" charset="0"/>
              </a:rPr>
              <a:t> distance</a:t>
            </a:r>
          </a:p>
          <a:p>
            <a:pPr>
              <a:buFont typeface="Wingdings" pitchFamily="2" charset="2"/>
              <a:buChar char="ü"/>
            </a:pPr>
            <a:r>
              <a:rPr lang="en-US" sz="2400" dirty="0" smtClean="0">
                <a:latin typeface="Times New Roman" pitchFamily="18" charset="0"/>
                <a:cs typeface="Times New Roman" pitchFamily="18" charset="0"/>
              </a:rPr>
              <a:t>Boilers for </a:t>
            </a:r>
            <a:r>
              <a:rPr lang="en-US" sz="2400" dirty="0" smtClean="0">
                <a:solidFill>
                  <a:srgbClr val="FF0000"/>
                </a:solidFill>
                <a:latin typeface="Times New Roman" pitchFamily="18" charset="0"/>
                <a:cs typeface="Times New Roman" pitchFamily="18" charset="0"/>
              </a:rPr>
              <a:t>clean up</a:t>
            </a:r>
            <a:r>
              <a:rPr lang="en-US" sz="2400" dirty="0" smtClean="0">
                <a:latin typeface="Times New Roman" pitchFamily="18" charset="0"/>
                <a:cs typeface="Times New Roman" pitchFamily="18" charset="0"/>
              </a:rPr>
              <a:t> operations maintained at </a:t>
            </a:r>
            <a:r>
              <a:rPr lang="en-US" sz="2400" dirty="0" smtClean="0">
                <a:solidFill>
                  <a:srgbClr val="FF0000"/>
                </a:solidFill>
                <a:latin typeface="Times New Roman" pitchFamily="18" charset="0"/>
                <a:cs typeface="Times New Roman" pitchFamily="18" charset="0"/>
              </a:rPr>
              <a:t>60</a:t>
            </a:r>
            <a:r>
              <a:rPr lang="en-US" sz="2400" dirty="0" smtClean="0">
                <a:solidFill>
                  <a:srgbClr val="FF0000"/>
                </a:solidFill>
                <a:latin typeface="Andalus" pitchFamily="18" charset="-78"/>
                <a:cs typeface="Andalus" pitchFamily="18" charset="-78"/>
              </a:rPr>
              <a:t>°C</a:t>
            </a:r>
            <a:r>
              <a:rPr lang="en-US" sz="2400" dirty="0" smtClean="0">
                <a:latin typeface="Andalus" pitchFamily="18" charset="-78"/>
                <a:cs typeface="Andalus" pitchFamily="18" charset="-78"/>
              </a:rPr>
              <a:t> and for </a:t>
            </a:r>
            <a:r>
              <a:rPr lang="en-US" sz="2400" dirty="0" smtClean="0">
                <a:solidFill>
                  <a:srgbClr val="FF0000"/>
                </a:solidFill>
                <a:latin typeface="Andalus" pitchFamily="18" charset="-78"/>
                <a:cs typeface="Andalus" pitchFamily="18" charset="-78"/>
              </a:rPr>
              <a:t>sterilization</a:t>
            </a:r>
            <a:r>
              <a:rPr lang="en-US" sz="2400" dirty="0" smtClean="0">
                <a:latin typeface="Andalus" pitchFamily="18" charset="-78"/>
                <a:cs typeface="Andalus" pitchFamily="18" charset="-78"/>
              </a:rPr>
              <a:t> at </a:t>
            </a:r>
            <a:r>
              <a:rPr lang="en-US" sz="2400" dirty="0" smtClean="0">
                <a:solidFill>
                  <a:srgbClr val="FF0000"/>
                </a:solidFill>
                <a:latin typeface="Andalus" pitchFamily="18" charset="-78"/>
                <a:cs typeface="Andalus" pitchFamily="18" charset="-78"/>
              </a:rPr>
              <a:t>100°C</a:t>
            </a:r>
          </a:p>
          <a:p>
            <a:pPr>
              <a:buFont typeface="Wingdings" pitchFamily="2" charset="2"/>
              <a:buChar char="ü"/>
            </a:pPr>
            <a:r>
              <a:rPr lang="en-US" sz="2400" dirty="0" smtClean="0">
                <a:latin typeface="Andalus" pitchFamily="18" charset="-78"/>
                <a:cs typeface="Andalus" pitchFamily="18" charset="-78"/>
              </a:rPr>
              <a:t>Carcass cutting room </a:t>
            </a:r>
            <a:r>
              <a:rPr lang="en-US" sz="2400" dirty="0" smtClean="0">
                <a:solidFill>
                  <a:srgbClr val="FF0000"/>
                </a:solidFill>
                <a:latin typeface="Andalus" pitchFamily="18" charset="-78"/>
                <a:cs typeface="Andalus" pitchFamily="18" charset="-78"/>
              </a:rPr>
              <a:t>10°C.</a:t>
            </a:r>
          </a:p>
          <a:p>
            <a:pPr>
              <a:buFont typeface="Wingdings" pitchFamily="2" charset="2"/>
              <a:buChar char="ü"/>
            </a:pPr>
            <a:r>
              <a:rPr lang="en-US" sz="2400" dirty="0" smtClean="0">
                <a:latin typeface="Andalus" pitchFamily="18" charset="-78"/>
                <a:cs typeface="Andalus" pitchFamily="18" charset="-78"/>
              </a:rPr>
              <a:t>Chilling room  carcass </a:t>
            </a:r>
            <a:r>
              <a:rPr lang="en-US" sz="2400" dirty="0" smtClean="0">
                <a:solidFill>
                  <a:srgbClr val="FF0000"/>
                </a:solidFill>
                <a:latin typeface="Andalus" pitchFamily="18" charset="-78"/>
                <a:cs typeface="Andalus" pitchFamily="18" charset="-78"/>
              </a:rPr>
              <a:t>7°C.</a:t>
            </a:r>
            <a:endParaRPr lang="en-US" sz="2400" dirty="0" smtClean="0">
              <a:latin typeface="Andalus" pitchFamily="18" charset="-78"/>
              <a:cs typeface="Andalus" pitchFamily="18" charset="-78"/>
            </a:endParaRPr>
          </a:p>
          <a:p>
            <a:pPr>
              <a:buFont typeface="Wingdings" pitchFamily="2" charset="2"/>
              <a:buChar char="ü"/>
            </a:pPr>
            <a:r>
              <a:rPr lang="en-US" sz="2400" dirty="0" smtClean="0">
                <a:latin typeface="Andalus" pitchFamily="18" charset="-78"/>
                <a:cs typeface="Andalus" pitchFamily="18" charset="-78"/>
              </a:rPr>
              <a:t>Chilling room offal </a:t>
            </a:r>
            <a:r>
              <a:rPr lang="en-US" sz="2400" dirty="0" smtClean="0">
                <a:solidFill>
                  <a:srgbClr val="FF0000"/>
                </a:solidFill>
                <a:latin typeface="Andalus" pitchFamily="18" charset="-78"/>
                <a:cs typeface="Andalus" pitchFamily="18" charset="-78"/>
              </a:rPr>
              <a:t>4°C </a:t>
            </a:r>
            <a:r>
              <a:rPr lang="en-US" sz="2400" dirty="0" smtClean="0">
                <a:latin typeface="Andalus" pitchFamily="18" charset="-78"/>
                <a:cs typeface="Andalus" pitchFamily="18" charset="-78"/>
              </a:rPr>
              <a:t>and </a:t>
            </a:r>
            <a:r>
              <a:rPr lang="en-US" sz="2400" dirty="0" smtClean="0">
                <a:solidFill>
                  <a:srgbClr val="FF0000"/>
                </a:solidFill>
                <a:latin typeface="Andalus" pitchFamily="18" charset="-78"/>
                <a:cs typeface="Andalus" pitchFamily="18" charset="-78"/>
              </a:rPr>
              <a:t>3°C </a:t>
            </a:r>
            <a:r>
              <a:rPr lang="en-US" sz="2400" dirty="0" smtClean="0">
                <a:latin typeface="Andalus" pitchFamily="18" charset="-78"/>
                <a:cs typeface="Andalus" pitchFamily="18" charset="-78"/>
              </a:rPr>
              <a:t>(EEC Regulation).</a:t>
            </a:r>
            <a:endParaRPr lang="en-US" sz="2400" dirty="0" smtClean="0">
              <a:latin typeface="Times New Roman" pitchFamily="18" charset="0"/>
              <a:cs typeface="Times New Roman" pitchFamily="18" charset="0"/>
            </a:endParaRPr>
          </a:p>
        </p:txBody>
      </p:sp>
      <p:sp>
        <p:nvSpPr>
          <p:cNvPr id="2" name="Title 1"/>
          <p:cNvSpPr>
            <a:spLocks noGrp="1"/>
          </p:cNvSpPr>
          <p:nvPr>
            <p:ph type="title"/>
          </p:nvPr>
        </p:nvSpPr>
        <p:spPr>
          <a:xfrm>
            <a:off x="457200" y="152400"/>
            <a:ext cx="8229600" cy="1143000"/>
          </a:xfrm>
        </p:spPr>
        <p:txBody>
          <a:bodyPr>
            <a:normAutofit/>
          </a:bodyPr>
          <a:lstStyle/>
          <a:p>
            <a:pPr algn="r"/>
            <a:r>
              <a:rPr lang="en-US" sz="3200" dirty="0" err="1" smtClean="0">
                <a:solidFill>
                  <a:srgbClr val="C00000"/>
                </a:solidFill>
                <a:latin typeface="Times New Roman" pitchFamily="18" charset="0"/>
                <a:cs typeface="Times New Roman" pitchFamily="18" charset="0"/>
              </a:rPr>
              <a:t>Contd</a:t>
            </a:r>
            <a:r>
              <a:rPr lang="en-US" sz="3200" dirty="0" smtClean="0">
                <a:solidFill>
                  <a:srgbClr val="C00000"/>
                </a:solidFill>
                <a:latin typeface="Times New Roman" pitchFamily="18" charset="0"/>
                <a:cs typeface="Times New Roman" pitchFamily="18" charset="0"/>
              </a:rPr>
              <a:t>…</a:t>
            </a:r>
            <a:endParaRPr lang="en-US"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993207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400" dirty="0" smtClean="0">
                <a:latin typeface="Times New Roman" pitchFamily="18" charset="0"/>
                <a:cs typeface="Times New Roman" pitchFamily="18" charset="0"/>
              </a:rPr>
              <a:t>Over head rails are made up of galvanized steel. </a:t>
            </a:r>
          </a:p>
          <a:p>
            <a:r>
              <a:rPr lang="en-US" sz="2400" dirty="0" smtClean="0">
                <a:latin typeface="Times New Roman" pitchFamily="18" charset="0"/>
                <a:cs typeface="Times New Roman" pitchFamily="18" charset="0"/>
              </a:rPr>
              <a:t>They require frequent cleaning and oiling (edible oil)</a:t>
            </a:r>
          </a:p>
          <a:p>
            <a:r>
              <a:rPr lang="en-US" sz="2400" dirty="0" smtClean="0">
                <a:latin typeface="Times New Roman" pitchFamily="18" charset="0"/>
                <a:cs typeface="Times New Roman" pitchFamily="18" charset="0"/>
              </a:rPr>
              <a:t>Rail space in chilling rooms- 0.9 m C/B, 0.7 m P &amp; 0.5 m S/G</a:t>
            </a:r>
          </a:p>
          <a:p>
            <a:r>
              <a:rPr lang="en-US" sz="2400" dirty="0" smtClean="0">
                <a:latin typeface="Times New Roman" pitchFamily="18" charset="0"/>
                <a:cs typeface="Times New Roman" pitchFamily="18" charset="0"/>
              </a:rPr>
              <a:t>Minimum gap between carcasses in chilling rooms 0.3-0.4 m.</a:t>
            </a:r>
          </a:p>
          <a:p>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pPr algn="r"/>
            <a:r>
              <a:rPr lang="en-US" sz="3200" dirty="0" err="1" smtClean="0">
                <a:solidFill>
                  <a:srgbClr val="C00000"/>
                </a:solidFill>
                <a:latin typeface="Times New Roman" pitchFamily="18" charset="0"/>
                <a:cs typeface="Times New Roman" pitchFamily="18" charset="0"/>
              </a:rPr>
              <a:t>Contd</a:t>
            </a:r>
            <a:r>
              <a:rPr lang="en-US" sz="3200" dirty="0" smtClean="0">
                <a:solidFill>
                  <a:srgbClr val="C00000"/>
                </a:solidFill>
                <a:latin typeface="Times New Roman" pitchFamily="18" charset="0"/>
                <a:cs typeface="Times New Roman" pitchFamily="18" charset="0"/>
              </a:rPr>
              <a:t>…</a:t>
            </a:r>
            <a:endParaRPr lang="en-US" sz="3200" dirty="0"/>
          </a:p>
        </p:txBody>
      </p:sp>
      <p:graphicFrame>
        <p:nvGraphicFramePr>
          <p:cNvPr id="7" name="Table 6"/>
          <p:cNvGraphicFramePr>
            <a:graphicFrameLocks noGrp="1"/>
          </p:cNvGraphicFramePr>
          <p:nvPr>
            <p:extLst>
              <p:ext uri="{D42A27DB-BD31-4B8C-83A1-F6EECF244321}">
                <p14:modId xmlns:p14="http://schemas.microsoft.com/office/powerpoint/2010/main" val="4262563789"/>
              </p:ext>
            </p:extLst>
          </p:nvPr>
        </p:nvGraphicFramePr>
        <p:xfrm>
          <a:off x="457200" y="3581400"/>
          <a:ext cx="8229600" cy="2666999"/>
        </p:xfrm>
        <a:graphic>
          <a:graphicData uri="http://schemas.openxmlformats.org/drawingml/2006/table">
            <a:tbl>
              <a:tblPr firstRow="1" bandRow="1">
                <a:tableStyleId>{5C22544A-7EE6-4342-B048-85BDC9FD1C3A}</a:tableStyleId>
              </a:tblPr>
              <a:tblGrid>
                <a:gridCol w="2057400"/>
                <a:gridCol w="2057400"/>
                <a:gridCol w="2057400"/>
                <a:gridCol w="2057400"/>
              </a:tblGrid>
              <a:tr h="827690">
                <a:tc>
                  <a:txBody>
                    <a:bodyPr/>
                    <a:lstStyle/>
                    <a:p>
                      <a:pPr algn="ctr"/>
                      <a:r>
                        <a:rPr lang="en-US" sz="2400" dirty="0" smtClean="0">
                          <a:latin typeface="Times New Roman" pitchFamily="18" charset="0"/>
                          <a:cs typeface="Times New Roman" pitchFamily="18" charset="0"/>
                        </a:rPr>
                        <a:t>Height</a:t>
                      </a:r>
                      <a:endParaRPr lang="en-US" sz="2400" dirty="0">
                        <a:latin typeface="Times New Roman" pitchFamily="18" charset="0"/>
                        <a:cs typeface="Times New Roman" pitchFamily="18" charset="0"/>
                      </a:endParaRPr>
                    </a:p>
                  </a:txBody>
                  <a:tcPr marL="87394" marR="87394"/>
                </a:tc>
                <a:tc>
                  <a:txBody>
                    <a:bodyPr/>
                    <a:lstStyle/>
                    <a:p>
                      <a:pPr algn="ctr"/>
                      <a:r>
                        <a:rPr lang="en-US" sz="2400" dirty="0" smtClean="0">
                          <a:latin typeface="Times New Roman" pitchFamily="18" charset="0"/>
                          <a:cs typeface="Times New Roman" pitchFamily="18" charset="0"/>
                        </a:rPr>
                        <a:t>Buffalo/ cattle</a:t>
                      </a:r>
                      <a:endParaRPr lang="en-US" sz="2400" dirty="0">
                        <a:latin typeface="Times New Roman" pitchFamily="18" charset="0"/>
                        <a:cs typeface="Times New Roman" pitchFamily="18" charset="0"/>
                      </a:endParaRPr>
                    </a:p>
                  </a:txBody>
                  <a:tcPr marL="87394" marR="87394"/>
                </a:tc>
                <a:tc>
                  <a:txBody>
                    <a:bodyPr/>
                    <a:lstStyle/>
                    <a:p>
                      <a:pPr algn="ctr"/>
                      <a:r>
                        <a:rPr lang="en-US" sz="2400" dirty="0" smtClean="0">
                          <a:latin typeface="Times New Roman" pitchFamily="18" charset="0"/>
                          <a:cs typeface="Times New Roman" pitchFamily="18" charset="0"/>
                        </a:rPr>
                        <a:t> Pig </a:t>
                      </a:r>
                      <a:endParaRPr lang="en-US" sz="2400" dirty="0">
                        <a:latin typeface="Times New Roman" pitchFamily="18" charset="0"/>
                        <a:cs typeface="Times New Roman" pitchFamily="18" charset="0"/>
                      </a:endParaRPr>
                    </a:p>
                  </a:txBody>
                  <a:tcPr marL="87394" marR="87394"/>
                </a:tc>
                <a:tc>
                  <a:txBody>
                    <a:bodyPr/>
                    <a:lstStyle/>
                    <a:p>
                      <a:pPr algn="ctr"/>
                      <a:r>
                        <a:rPr lang="en-US" sz="2400" dirty="0" smtClean="0">
                          <a:latin typeface="Times New Roman" pitchFamily="18" charset="0"/>
                          <a:cs typeface="Times New Roman" pitchFamily="18" charset="0"/>
                        </a:rPr>
                        <a:t>Sheep/Goat</a:t>
                      </a:r>
                      <a:endParaRPr lang="en-US" sz="2400" dirty="0">
                        <a:latin typeface="Times New Roman" pitchFamily="18" charset="0"/>
                        <a:cs typeface="Times New Roman" pitchFamily="18" charset="0"/>
                      </a:endParaRPr>
                    </a:p>
                  </a:txBody>
                  <a:tcPr marL="87394" marR="87394"/>
                </a:tc>
              </a:tr>
              <a:tr h="613103">
                <a:tc>
                  <a:txBody>
                    <a:bodyPr/>
                    <a:lstStyle/>
                    <a:p>
                      <a:pPr algn="ctr"/>
                      <a:r>
                        <a:rPr lang="en-US" sz="2200" dirty="0" smtClean="0">
                          <a:latin typeface="Times New Roman" pitchFamily="18" charset="0"/>
                          <a:cs typeface="Times New Roman" pitchFamily="18" charset="0"/>
                        </a:rPr>
                        <a:t>Bleeding Rail</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16 ft./ 4.8 m</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9 ft./</a:t>
                      </a:r>
                      <a:r>
                        <a:rPr lang="en-US" sz="2200" baseline="0" dirty="0" smtClean="0">
                          <a:latin typeface="Times New Roman" pitchFamily="18" charset="0"/>
                          <a:cs typeface="Times New Roman" pitchFamily="18" charset="0"/>
                        </a:rPr>
                        <a:t> 2.7 m</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10.5 ft./ 3.15 m</a:t>
                      </a:r>
                      <a:endParaRPr lang="en-US" sz="2200" dirty="0">
                        <a:latin typeface="Times New Roman" pitchFamily="18" charset="0"/>
                        <a:cs typeface="Times New Roman" pitchFamily="18" charset="0"/>
                      </a:endParaRPr>
                    </a:p>
                  </a:txBody>
                  <a:tcPr marL="87394" marR="87394"/>
                </a:tc>
              </a:tr>
              <a:tr h="613103">
                <a:tc>
                  <a:txBody>
                    <a:bodyPr/>
                    <a:lstStyle/>
                    <a:p>
                      <a:pPr algn="ctr"/>
                      <a:r>
                        <a:rPr lang="en-US" sz="2200" dirty="0" smtClean="0">
                          <a:latin typeface="Times New Roman" pitchFamily="18" charset="0"/>
                          <a:cs typeface="Times New Roman" pitchFamily="18" charset="0"/>
                        </a:rPr>
                        <a:t>Dressing Rail</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11ft./3.3 m</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7.5 ft./ 2.25 m</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10ft./ 3m</a:t>
                      </a:r>
                      <a:endParaRPr lang="en-US" sz="2200" dirty="0">
                        <a:latin typeface="Times New Roman" pitchFamily="18" charset="0"/>
                        <a:cs typeface="Times New Roman" pitchFamily="18" charset="0"/>
                      </a:endParaRPr>
                    </a:p>
                  </a:txBody>
                  <a:tcPr marL="87394" marR="87394"/>
                </a:tc>
              </a:tr>
              <a:tr h="613103">
                <a:tc>
                  <a:txBody>
                    <a:bodyPr/>
                    <a:lstStyle/>
                    <a:p>
                      <a:pPr algn="ctr"/>
                      <a:r>
                        <a:rPr lang="en-US" sz="2200" dirty="0" smtClean="0">
                          <a:latin typeface="Times New Roman" pitchFamily="18" charset="0"/>
                          <a:cs typeface="Times New Roman" pitchFamily="18" charset="0"/>
                        </a:rPr>
                        <a:t>Cooler Rail</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11ft./3.3 m</a:t>
                      </a:r>
                      <a:endParaRPr lang="en-US" sz="2200" dirty="0">
                        <a:latin typeface="Times New Roman" pitchFamily="18" charset="0"/>
                        <a:cs typeface="Times New Roman" pitchFamily="18" charset="0"/>
                      </a:endParaRPr>
                    </a:p>
                  </a:txBody>
                  <a:tcPr marL="87394" marR="87394"/>
                </a:tc>
                <a:tc>
                  <a:txBody>
                    <a:bodyPr/>
                    <a:lstStyle/>
                    <a:p>
                      <a:pPr algn="ctr"/>
                      <a:r>
                        <a:rPr lang="en-US" sz="2200" dirty="0" smtClean="0">
                          <a:latin typeface="Times New Roman" pitchFamily="18" charset="0"/>
                          <a:cs typeface="Times New Roman" pitchFamily="18" charset="0"/>
                        </a:rPr>
                        <a:t>6.5 ft./ 1.95 m</a:t>
                      </a:r>
                      <a:endParaRPr lang="en-US" sz="2200" dirty="0">
                        <a:latin typeface="Times New Roman" pitchFamily="18" charset="0"/>
                        <a:cs typeface="Times New Roman" pitchFamily="18" charset="0"/>
                      </a:endParaRPr>
                    </a:p>
                  </a:txBody>
                  <a:tcPr marL="87394" marR="87394"/>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dirty="0" smtClean="0">
                          <a:latin typeface="Times New Roman" pitchFamily="18" charset="0"/>
                          <a:cs typeface="Times New Roman" pitchFamily="18" charset="0"/>
                        </a:rPr>
                        <a:t>9 ft./</a:t>
                      </a:r>
                      <a:r>
                        <a:rPr lang="en-US" sz="2200" baseline="0" dirty="0" smtClean="0">
                          <a:latin typeface="Times New Roman" pitchFamily="18" charset="0"/>
                          <a:cs typeface="Times New Roman" pitchFamily="18" charset="0"/>
                        </a:rPr>
                        <a:t> 2.7 m</a:t>
                      </a:r>
                      <a:endParaRPr lang="en-US" sz="2200" dirty="0" smtClean="0">
                        <a:latin typeface="Times New Roman" pitchFamily="18" charset="0"/>
                        <a:cs typeface="Times New Roman" pitchFamily="18" charset="0"/>
                      </a:endParaRPr>
                    </a:p>
                  </a:txBody>
                  <a:tcPr marL="87394" marR="87394"/>
                </a:tc>
              </a:tr>
            </a:tbl>
          </a:graphicData>
        </a:graphic>
      </p:graphicFrame>
    </p:spTree>
    <p:extLst>
      <p:ext uri="{BB962C8B-B14F-4D97-AF65-F5344CB8AC3E}">
        <p14:creationId xmlns:p14="http://schemas.microsoft.com/office/powerpoint/2010/main" val="11526861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5611970</TotalTime>
  <Words>1798</Words>
  <Application>Microsoft Office PowerPoint</Application>
  <PresentationFormat>On-screen Show (4:3)</PresentationFormat>
  <Paragraphs>304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Meat Science (JRF) Part 1</vt:lpstr>
      <vt:lpstr>Overview</vt:lpstr>
      <vt:lpstr>PowerPoint Presentation</vt:lpstr>
      <vt:lpstr>Important Points</vt:lpstr>
      <vt:lpstr>Slaughter House/ Abattoir</vt:lpstr>
      <vt:lpstr>                    Edible          Gibblets Offals                    Inedible        Offals </vt:lpstr>
      <vt:lpstr>Abattoir Requirements/Recommendations</vt:lpstr>
      <vt:lpstr>Contd…</vt:lpstr>
      <vt:lpstr>Contd…</vt:lpstr>
      <vt:lpstr>Lairage</vt:lpstr>
      <vt:lpstr>Transportation</vt:lpstr>
      <vt:lpstr>Important Points</vt:lpstr>
      <vt:lpstr>Emergency slaughter:- Animal in acute pain, delayed slaughter contrary to welfare of animal ex. Obturator Paralysis, Fracture etc.</vt:lpstr>
      <vt:lpstr>Stunning</vt:lpstr>
      <vt:lpstr>Mechanical Stunning</vt:lpstr>
      <vt:lpstr>Contd…</vt:lpstr>
      <vt:lpstr>Electric Stunning</vt:lpstr>
      <vt:lpstr>Chemical Stunning</vt:lpstr>
      <vt:lpstr>Slaughter</vt:lpstr>
      <vt:lpstr>Bleeding</vt:lpstr>
      <vt:lpstr>Note</vt:lpstr>
      <vt:lpstr>Jhatka/ Sikh Method of Slaughter </vt:lpstr>
      <vt:lpstr>Halal/ Muslim Method of Slaughter</vt:lpstr>
      <vt:lpstr>Schechita/ Jewish Method</vt:lpstr>
      <vt:lpstr>Jewish Slaughter Terminology</vt:lpstr>
      <vt:lpstr>Evernazine/ Neck Stab Method</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Meat Science (JRF) Part 1</dc:title>
  <dc:creator>Dr. A K Singh</dc:creator>
  <cp:lastModifiedBy>Dr. A K Singh</cp:lastModifiedBy>
  <cp:revision>59</cp:revision>
  <dcterms:created xsi:type="dcterms:W3CDTF">2006-08-16T00:00:00Z</dcterms:created>
  <dcterms:modified xsi:type="dcterms:W3CDTF">2020-04-21T07:06:03Z</dcterms:modified>
</cp:coreProperties>
</file>